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3" r:id="rId1"/>
  </p:sldMasterIdLst>
  <p:notesMasterIdLst>
    <p:notesMasterId r:id="rId72"/>
  </p:notesMasterIdLst>
  <p:sldIdLst>
    <p:sldId id="602" r:id="rId2"/>
    <p:sldId id="366" r:id="rId3"/>
    <p:sldId id="603" r:id="rId4"/>
    <p:sldId id="373" r:id="rId5"/>
    <p:sldId id="380" r:id="rId6"/>
    <p:sldId id="381" r:id="rId7"/>
    <p:sldId id="384" r:id="rId8"/>
    <p:sldId id="385" r:id="rId9"/>
    <p:sldId id="386" r:id="rId10"/>
    <p:sldId id="388" r:id="rId11"/>
    <p:sldId id="387" r:id="rId12"/>
    <p:sldId id="382" r:id="rId13"/>
    <p:sldId id="604" r:id="rId14"/>
    <p:sldId id="377" r:id="rId15"/>
    <p:sldId id="374" r:id="rId16"/>
    <p:sldId id="307" r:id="rId17"/>
    <p:sldId id="370" r:id="rId18"/>
    <p:sldId id="308" r:id="rId19"/>
    <p:sldId id="353" r:id="rId20"/>
    <p:sldId id="305" r:id="rId21"/>
    <p:sldId id="606" r:id="rId22"/>
    <p:sldId id="306" r:id="rId23"/>
    <p:sldId id="369" r:id="rId24"/>
    <p:sldId id="367" r:id="rId25"/>
    <p:sldId id="368" r:id="rId26"/>
    <p:sldId id="309" r:id="rId27"/>
    <p:sldId id="310" r:id="rId28"/>
    <p:sldId id="311" r:id="rId29"/>
    <p:sldId id="313" r:id="rId30"/>
    <p:sldId id="314" r:id="rId31"/>
    <p:sldId id="315" r:id="rId32"/>
    <p:sldId id="316" r:id="rId33"/>
    <p:sldId id="326" r:id="rId34"/>
    <p:sldId id="318" r:id="rId35"/>
    <p:sldId id="319" r:id="rId36"/>
    <p:sldId id="605" r:id="rId37"/>
    <p:sldId id="320" r:id="rId38"/>
    <p:sldId id="327" r:id="rId39"/>
    <p:sldId id="328" r:id="rId40"/>
    <p:sldId id="329" r:id="rId41"/>
    <p:sldId id="330" r:id="rId42"/>
    <p:sldId id="331" r:id="rId43"/>
    <p:sldId id="332" r:id="rId44"/>
    <p:sldId id="333" r:id="rId45"/>
    <p:sldId id="334" r:id="rId46"/>
    <p:sldId id="336" r:id="rId47"/>
    <p:sldId id="335" r:id="rId48"/>
    <p:sldId id="337" r:id="rId49"/>
    <p:sldId id="339" r:id="rId50"/>
    <p:sldId id="340" r:id="rId51"/>
    <p:sldId id="341" r:id="rId52"/>
    <p:sldId id="342" r:id="rId53"/>
    <p:sldId id="343" r:id="rId54"/>
    <p:sldId id="345" r:id="rId55"/>
    <p:sldId id="346" r:id="rId56"/>
    <p:sldId id="347" r:id="rId57"/>
    <p:sldId id="322" r:id="rId58"/>
    <p:sldId id="349" r:id="rId59"/>
    <p:sldId id="351" r:id="rId60"/>
    <p:sldId id="355" r:id="rId61"/>
    <p:sldId id="356" r:id="rId62"/>
    <p:sldId id="357" r:id="rId63"/>
    <p:sldId id="359" r:id="rId64"/>
    <p:sldId id="360" r:id="rId65"/>
    <p:sldId id="361" r:id="rId66"/>
    <p:sldId id="362" r:id="rId67"/>
    <p:sldId id="363" r:id="rId68"/>
    <p:sldId id="364" r:id="rId69"/>
    <p:sldId id="365" r:id="rId70"/>
    <p:sldId id="352" r:id="rId7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D86"/>
    <a:srgbClr val="CCCC00"/>
    <a:srgbClr val="CDD20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5226" autoAdjust="0"/>
    <p:restoredTop sz="86800" autoAdjust="0"/>
  </p:normalViewPr>
  <p:slideViewPr>
    <p:cSldViewPr snapToGrid="0">
      <p:cViewPr varScale="1">
        <p:scale>
          <a:sx n="193" d="100"/>
          <a:sy n="193" d="100"/>
        </p:scale>
        <p:origin x="256" y="200"/>
      </p:cViewPr>
      <p:guideLst/>
    </p:cSldViewPr>
  </p:slideViewPr>
  <p:notesTextViewPr>
    <p:cViewPr>
      <p:scale>
        <a:sx n="1" d="1"/>
        <a:sy n="1" d="1"/>
      </p:scale>
      <p:origin x="0" y="0"/>
    </p:cViewPr>
  </p:notesTextViewPr>
  <p:notesViewPr>
    <p:cSldViewPr snapToGrid="0">
      <p:cViewPr varScale="1">
        <p:scale>
          <a:sx n="118" d="100"/>
          <a:sy n="118" d="100"/>
        </p:scale>
        <p:origin x="4928" y="216"/>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56A4BE7-331E-45BD-8607-51AB0F580A52}" type="datetimeFigureOut">
              <a:rPr lang="en-US" smtClean="0"/>
              <a:t>2/8/23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FB25627-D4BC-4820-878C-23C150ABFAD3}" type="slidenum">
              <a:rPr lang="en-US" smtClean="0"/>
              <a:t>‹#›</a:t>
            </a:fld>
            <a:endParaRPr lang="en-US"/>
          </a:p>
        </p:txBody>
      </p:sp>
    </p:spTree>
    <p:extLst>
      <p:ext uri="{BB962C8B-B14F-4D97-AF65-F5344CB8AC3E}">
        <p14:creationId xmlns:p14="http://schemas.microsoft.com/office/powerpoint/2010/main" val="1687163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a:p>
        </p:txBody>
      </p:sp>
      <p:sp>
        <p:nvSpPr>
          <p:cNvPr id="4" name="Slide Number Placeholder 3"/>
          <p:cNvSpPr>
            <a:spLocks noGrp="1"/>
          </p:cNvSpPr>
          <p:nvPr>
            <p:ph type="sldNum" sz="quarter" idx="5"/>
          </p:nvPr>
        </p:nvSpPr>
        <p:spPr/>
        <p:txBody>
          <a:bodyPr/>
          <a:lstStyle/>
          <a:p>
            <a:fld id="{FFB25627-D4BC-4820-878C-23C150ABFAD3}" type="slidenum">
              <a:rPr lang="en-US" smtClean="0"/>
              <a:t>1</a:t>
            </a:fld>
            <a:endParaRPr lang="en-US"/>
          </a:p>
        </p:txBody>
      </p:sp>
    </p:spTree>
    <p:extLst>
      <p:ext uri="{BB962C8B-B14F-4D97-AF65-F5344CB8AC3E}">
        <p14:creationId xmlns:p14="http://schemas.microsoft.com/office/powerpoint/2010/main" val="14500568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And in this case, that’s Node 2, so that’s what the Master node will tell Node 1.</a:t>
            </a:r>
          </a:p>
        </p:txBody>
      </p:sp>
      <p:sp>
        <p:nvSpPr>
          <p:cNvPr id="4" name="Slide Number Placeholder 3"/>
          <p:cNvSpPr>
            <a:spLocks noGrp="1"/>
          </p:cNvSpPr>
          <p:nvPr>
            <p:ph type="sldNum" sz="quarter" idx="5"/>
          </p:nvPr>
        </p:nvSpPr>
        <p:spPr/>
        <p:txBody>
          <a:bodyPr/>
          <a:lstStyle/>
          <a:p>
            <a:fld id="{7E1235C0-3AC3-4943-A898-FCEA49A405EE}" type="slidenum">
              <a:rPr lang="zh-CN" altLang="en-US" smtClean="0"/>
              <a:t>10</a:t>
            </a:fld>
            <a:endParaRPr lang="zh-CN" altLang="en-US"/>
          </a:p>
        </p:txBody>
      </p:sp>
    </p:spTree>
    <p:extLst>
      <p:ext uri="{BB962C8B-B14F-4D97-AF65-F5344CB8AC3E}">
        <p14:creationId xmlns:p14="http://schemas.microsoft.com/office/powerpoint/2010/main" val="2381367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And then once it’s received this information, Node 1 is able to communicate with Node 2 directly, without any further help from the Master node.</a:t>
            </a:r>
          </a:p>
        </p:txBody>
      </p:sp>
      <p:sp>
        <p:nvSpPr>
          <p:cNvPr id="4" name="Slide Number Placeholder 3"/>
          <p:cNvSpPr>
            <a:spLocks noGrp="1"/>
          </p:cNvSpPr>
          <p:nvPr>
            <p:ph type="sldNum" sz="quarter" idx="5"/>
          </p:nvPr>
        </p:nvSpPr>
        <p:spPr/>
        <p:txBody>
          <a:bodyPr/>
          <a:lstStyle/>
          <a:p>
            <a:fld id="{7E1235C0-3AC3-4943-A898-FCEA49A405EE}" type="slidenum">
              <a:rPr lang="zh-CN" altLang="en-US" smtClean="0"/>
              <a:t>11</a:t>
            </a:fld>
            <a:endParaRPr lang="zh-CN" altLang="en-US"/>
          </a:p>
        </p:txBody>
      </p:sp>
    </p:spTree>
    <p:extLst>
      <p:ext uri="{BB962C8B-B14F-4D97-AF65-F5344CB8AC3E}">
        <p14:creationId xmlns:p14="http://schemas.microsoft.com/office/powerpoint/2010/main" val="33353226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Ok, so now let’s consider a scenario in which you have a single sensor that collects data, and you want to process this data and visualise the results.</a:t>
            </a:r>
          </a:p>
          <a:p>
            <a:endParaRPr lang="en-GB" dirty="0"/>
          </a:p>
          <a:p>
            <a:r>
              <a:rPr lang="en-GB" dirty="0"/>
              <a:t>So how many nodes do you think are needed here, remembering that every node should perform a single task? Where would you put the Master node? Will the sensor node be publishing or should it be a service? And how many topics are needed?</a:t>
            </a:r>
          </a:p>
          <a:p>
            <a:endParaRPr lang="en-GB" dirty="0"/>
          </a:p>
          <a:p>
            <a:r>
              <a:rPr lang="en-GB" dirty="0"/>
              <a:t>Well, the number of nodes is likely to be at least four, since you’d expect there to be a Sensor node, a Computation node, a Visualization node and a Master node. And you’d probably put the Master node on the desktop, since if you want to add other devices to the network later, then they’re quite likely to be connected to the desktop, and it makes sense in that situation for the Master node to be on a machine that’s somewhere in the middle of the network, rather than on its periphery. And if the sensor is yielding a continuous stream of data, then you’d probably want the Sensor node to be publishing that, rather than only yielding individual datums on request, since multiple consumers can then access the same data in parallel, rather than each getting a datum from a different point in time. And in terms of topics, you’d expect there to be at least one for the raw sensor data and another for the processed sensor data.</a:t>
            </a:r>
          </a:p>
        </p:txBody>
      </p:sp>
      <p:sp>
        <p:nvSpPr>
          <p:cNvPr id="4" name="Slide Number Placeholder 3"/>
          <p:cNvSpPr>
            <a:spLocks noGrp="1"/>
          </p:cNvSpPr>
          <p:nvPr>
            <p:ph type="sldNum" sz="quarter" idx="5"/>
          </p:nvPr>
        </p:nvSpPr>
        <p:spPr/>
        <p:txBody>
          <a:bodyPr/>
          <a:lstStyle/>
          <a:p>
            <a:fld id="{7E1235C0-3AC3-4943-A898-FCEA49A405EE}" type="slidenum">
              <a:rPr lang="zh-CN" altLang="en-US" smtClean="0"/>
              <a:t>12</a:t>
            </a:fld>
            <a:endParaRPr lang="zh-CN" altLang="en-US"/>
          </a:p>
        </p:txBody>
      </p:sp>
    </p:spTree>
    <p:extLst>
      <p:ext uri="{BB962C8B-B14F-4D97-AF65-F5344CB8AC3E}">
        <p14:creationId xmlns:p14="http://schemas.microsoft.com/office/powerpoint/2010/main" val="17050240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that’s all well and good, but what if you have communication issues between the Sensor node and the rest of the network?</a:t>
            </a:r>
          </a:p>
          <a:p>
            <a:endParaRPr lang="en-GB" dirty="0"/>
          </a:p>
          <a:p>
            <a:r>
              <a:rPr lang="en-GB" dirty="0"/>
              <a:t>Well, in that case, there are various options, from trying to fix the underlying problem, to buffering data at the Sensor node and transmitting it later, to simply discarding the data and not worrying too much about it. And the right choice will generally be application-dependent.</a:t>
            </a:r>
          </a:p>
        </p:txBody>
      </p:sp>
      <p:sp>
        <p:nvSpPr>
          <p:cNvPr id="4" name="Slide Number Placeholder 3"/>
          <p:cNvSpPr>
            <a:spLocks noGrp="1"/>
          </p:cNvSpPr>
          <p:nvPr>
            <p:ph type="sldNum" sz="quarter" idx="5"/>
          </p:nvPr>
        </p:nvSpPr>
        <p:spPr/>
        <p:txBody>
          <a:bodyPr/>
          <a:lstStyle/>
          <a:p>
            <a:fld id="{7E1235C0-3AC3-4943-A898-FCEA49A405EE}" type="slidenum">
              <a:rPr lang="zh-CN" altLang="en-US" smtClean="0"/>
              <a:t>13</a:t>
            </a:fld>
            <a:endParaRPr lang="zh-CN" altLang="en-US"/>
          </a:p>
        </p:txBody>
      </p:sp>
    </p:spTree>
    <p:extLst>
      <p:ext uri="{BB962C8B-B14F-4D97-AF65-F5344CB8AC3E}">
        <p14:creationId xmlns:p14="http://schemas.microsoft.com/office/powerpoint/2010/main" val="42437359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here are a few useful ROS concepts that you might want to look into a little bit more on your own.</a:t>
            </a:r>
          </a:p>
          <a:p>
            <a:endParaRPr lang="en-GB" dirty="0"/>
          </a:p>
          <a:p>
            <a:r>
              <a:rPr lang="en-GB" dirty="0"/>
              <a:t>So we already mentioned standard vs. custom messages. The Robot Geometry Library contains packages for common geometric calculations, including the ROS transform library </a:t>
            </a:r>
            <a:r>
              <a:rPr lang="en-GB" dirty="0" err="1"/>
              <a:t>tf</a:t>
            </a:r>
            <a:r>
              <a:rPr lang="en-GB" dirty="0"/>
              <a:t>, as well as bindings for the Bullet physics engine. The Robot Description Language offers a unified way of describing the geometry of a robot: see also URDF. The ROS diagnostics system is used for troubleshooting. And ROS also has various packages for pose estimation, localization, mapping and navigation, and it’s helpful to get at least somewhat familiar with those.</a:t>
            </a:r>
          </a:p>
        </p:txBody>
      </p:sp>
      <p:sp>
        <p:nvSpPr>
          <p:cNvPr id="4" name="Slide Number Placeholder 3"/>
          <p:cNvSpPr>
            <a:spLocks noGrp="1"/>
          </p:cNvSpPr>
          <p:nvPr>
            <p:ph type="sldNum" sz="quarter" idx="5"/>
          </p:nvPr>
        </p:nvSpPr>
        <p:spPr/>
        <p:txBody>
          <a:bodyPr/>
          <a:lstStyle/>
          <a:p>
            <a:fld id="{7E1235C0-3AC3-4943-A898-FCEA49A405EE}" type="slidenum">
              <a:rPr lang="zh-CN" altLang="en-US" smtClean="0"/>
              <a:t>14</a:t>
            </a:fld>
            <a:endParaRPr lang="zh-CN" altLang="en-US"/>
          </a:p>
        </p:txBody>
      </p:sp>
    </p:spTree>
    <p:extLst>
      <p:ext uri="{BB962C8B-B14F-4D97-AF65-F5344CB8AC3E}">
        <p14:creationId xmlns:p14="http://schemas.microsoft.com/office/powerpoint/2010/main" val="4294784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Incidentally, there’s a good book on ROS available for free, as shown in this slide, so if you want more information on anything we’ve talked about so far, that’s a useful resource.</a:t>
            </a:r>
          </a:p>
        </p:txBody>
      </p:sp>
      <p:sp>
        <p:nvSpPr>
          <p:cNvPr id="4" name="Slide Number Placeholder 3"/>
          <p:cNvSpPr>
            <a:spLocks noGrp="1"/>
          </p:cNvSpPr>
          <p:nvPr>
            <p:ph type="sldNum" sz="quarter" idx="5"/>
          </p:nvPr>
        </p:nvSpPr>
        <p:spPr/>
        <p:txBody>
          <a:bodyPr/>
          <a:lstStyle/>
          <a:p>
            <a:fld id="{7E1235C0-3AC3-4943-A898-FCEA49A405EE}" type="slidenum">
              <a:rPr lang="zh-CN" altLang="en-US" smtClean="0"/>
              <a:t>15</a:t>
            </a:fld>
            <a:endParaRPr lang="zh-CN" altLang="en-US"/>
          </a:p>
        </p:txBody>
      </p:sp>
    </p:spTree>
    <p:extLst>
      <p:ext uri="{BB962C8B-B14F-4D97-AF65-F5344CB8AC3E}">
        <p14:creationId xmlns:p14="http://schemas.microsoft.com/office/powerpoint/2010/main" val="37811317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Ok, so now let’s move on from ROS, and talk a little bit about a challenging scenario, that of helping firefighters navigate around a building in an emergency.</a:t>
            </a:r>
          </a:p>
          <a:p>
            <a:endParaRPr lang="en-GB" dirty="0"/>
          </a:p>
          <a:p>
            <a:r>
              <a:rPr lang="en-GB" dirty="0"/>
              <a:t>And so here are some photos from when previous members of our group went to see a fire crew, so as to better understand the context of the problem.</a:t>
            </a:r>
          </a:p>
        </p:txBody>
      </p:sp>
      <p:sp>
        <p:nvSpPr>
          <p:cNvPr id="4" name="Slide Number Placeholder 3"/>
          <p:cNvSpPr>
            <a:spLocks noGrp="1"/>
          </p:cNvSpPr>
          <p:nvPr>
            <p:ph type="sldNum" sz="quarter" idx="5"/>
          </p:nvPr>
        </p:nvSpPr>
        <p:spPr/>
        <p:txBody>
          <a:bodyPr/>
          <a:lstStyle/>
          <a:p>
            <a:fld id="{7E1235C0-3AC3-4943-A898-FCEA49A405EE}" type="slidenum">
              <a:rPr lang="zh-CN" altLang="en-US" smtClean="0"/>
              <a:t>16</a:t>
            </a:fld>
            <a:endParaRPr lang="zh-CN" altLang="en-US"/>
          </a:p>
        </p:txBody>
      </p:sp>
    </p:spTree>
    <p:extLst>
      <p:ext uri="{BB962C8B-B14F-4D97-AF65-F5344CB8AC3E}">
        <p14:creationId xmlns:p14="http://schemas.microsoft.com/office/powerpoint/2010/main" val="22076039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And this is them trying on some firefighting gear to allow them to better understand what things are like from a firefighter’s perspective.</a:t>
            </a:r>
          </a:p>
        </p:txBody>
      </p:sp>
      <p:sp>
        <p:nvSpPr>
          <p:cNvPr id="4" name="Slide Number Placeholder 3"/>
          <p:cNvSpPr>
            <a:spLocks noGrp="1"/>
          </p:cNvSpPr>
          <p:nvPr>
            <p:ph type="sldNum" sz="quarter" idx="5"/>
          </p:nvPr>
        </p:nvSpPr>
        <p:spPr/>
        <p:txBody>
          <a:bodyPr/>
          <a:lstStyle/>
          <a:p>
            <a:fld id="{7E1235C0-3AC3-4943-A898-FCEA49A405EE}" type="slidenum">
              <a:rPr lang="zh-CN" altLang="en-US" smtClean="0"/>
              <a:t>17</a:t>
            </a:fld>
            <a:endParaRPr lang="zh-CN" altLang="en-US"/>
          </a:p>
        </p:txBody>
      </p:sp>
    </p:spTree>
    <p:extLst>
      <p:ext uri="{BB962C8B-B14F-4D97-AF65-F5344CB8AC3E}">
        <p14:creationId xmlns:p14="http://schemas.microsoft.com/office/powerpoint/2010/main" val="31766066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Ok, so for determining the positions of firefighters in a building, we need navigation systems that</a:t>
            </a:r>
          </a:p>
          <a:p>
            <a:endParaRPr lang="en-GB" dirty="0"/>
          </a:p>
          <a:p>
            <a:pPr marL="228600" indent="-228600">
              <a:buAutoNum type="arabicParenR"/>
            </a:pPr>
            <a:r>
              <a:rPr lang="en-GB" dirty="0"/>
              <a:t>Are low-cost, since fire departments don’t have infinite money,</a:t>
            </a:r>
          </a:p>
          <a:p>
            <a:pPr marL="228600" indent="-228600">
              <a:buAutoNum type="arabicParenR"/>
            </a:pPr>
            <a:r>
              <a:rPr lang="en-GB" dirty="0"/>
              <a:t>Are independent of pre-deployed infrastructure and fingerprinting databases, since these won’t generally be available for a particular building in an emergency, and</a:t>
            </a:r>
          </a:p>
          <a:p>
            <a:pPr marL="228600" indent="-228600">
              <a:buAutoNum type="arabicParenR"/>
            </a:pPr>
            <a:r>
              <a:rPr lang="en-GB" dirty="0"/>
              <a:t>Are independent of the environmental conditions in the building, so for example don’t depend on the visibility being good when it might very well not be.</a:t>
            </a:r>
          </a:p>
          <a:p>
            <a:pPr marL="0" indent="0">
              <a:buNone/>
            </a:pPr>
            <a:endParaRPr lang="en-GB" dirty="0"/>
          </a:p>
          <a:p>
            <a:pPr marL="0" indent="0">
              <a:buNone/>
            </a:pPr>
            <a:r>
              <a:rPr lang="en-GB" dirty="0"/>
              <a:t>And unfortunately, this immediately rules out things like </a:t>
            </a:r>
            <a:r>
              <a:rPr lang="en-GB" dirty="0" err="1"/>
              <a:t>WiFi</a:t>
            </a:r>
            <a:r>
              <a:rPr lang="en-GB" dirty="0"/>
              <a:t> localisation based on pre-deployed access points, as well as things like visual localisation based on a colour camera, since the visibility may be poor.</a:t>
            </a:r>
          </a:p>
          <a:p>
            <a:pPr marL="0" indent="0">
              <a:buNone/>
            </a:pPr>
            <a:endParaRPr lang="en-GB" dirty="0"/>
          </a:p>
          <a:p>
            <a:pPr marL="0" indent="0">
              <a:buNone/>
            </a:pPr>
            <a:r>
              <a:rPr lang="en-GB" dirty="0"/>
              <a:t>So what can we use?</a:t>
            </a:r>
          </a:p>
        </p:txBody>
      </p:sp>
      <p:sp>
        <p:nvSpPr>
          <p:cNvPr id="4" name="Slide Number Placeholder 3"/>
          <p:cNvSpPr>
            <a:spLocks noGrp="1"/>
          </p:cNvSpPr>
          <p:nvPr>
            <p:ph type="sldNum" sz="quarter" idx="5"/>
          </p:nvPr>
        </p:nvSpPr>
        <p:spPr/>
        <p:txBody>
          <a:bodyPr/>
          <a:lstStyle/>
          <a:p>
            <a:fld id="{7E1235C0-3AC3-4943-A898-FCEA49A405EE}" type="slidenum">
              <a:rPr lang="zh-CN" altLang="en-US" smtClean="0"/>
              <a:t>18</a:t>
            </a:fld>
            <a:endParaRPr lang="zh-CN" altLang="en-US"/>
          </a:p>
        </p:txBody>
      </p:sp>
    </p:spTree>
    <p:extLst>
      <p:ext uri="{BB962C8B-B14F-4D97-AF65-F5344CB8AC3E}">
        <p14:creationId xmlns:p14="http://schemas.microsoft.com/office/powerpoint/2010/main" val="30932175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Well, one option might be inertial navigation based on an inertial measurement unit, or IMU.</a:t>
            </a:r>
          </a:p>
        </p:txBody>
      </p:sp>
      <p:sp>
        <p:nvSpPr>
          <p:cNvPr id="4" name="Slide Number Placeholder 3"/>
          <p:cNvSpPr>
            <a:spLocks noGrp="1"/>
          </p:cNvSpPr>
          <p:nvPr>
            <p:ph type="sldNum" sz="quarter" idx="5"/>
          </p:nvPr>
        </p:nvSpPr>
        <p:spPr/>
        <p:txBody>
          <a:bodyPr/>
          <a:lstStyle/>
          <a:p>
            <a:fld id="{7E1235C0-3AC3-4943-A898-FCEA49A405EE}" type="slidenum">
              <a:rPr lang="zh-CN" altLang="en-US" smtClean="0"/>
              <a:t>19</a:t>
            </a:fld>
            <a:endParaRPr lang="zh-CN" altLang="en-US"/>
          </a:p>
        </p:txBody>
      </p:sp>
    </p:spTree>
    <p:extLst>
      <p:ext uri="{BB962C8B-B14F-4D97-AF65-F5344CB8AC3E}">
        <p14:creationId xmlns:p14="http://schemas.microsoft.com/office/powerpoint/2010/main" val="4101762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Ok, so let’s start with ROS, or, to give it its full name, Robot Operating System.</a:t>
            </a:r>
          </a:p>
        </p:txBody>
      </p:sp>
      <p:sp>
        <p:nvSpPr>
          <p:cNvPr id="4" name="Slide Number Placeholder 3"/>
          <p:cNvSpPr>
            <a:spLocks noGrp="1"/>
          </p:cNvSpPr>
          <p:nvPr>
            <p:ph type="sldNum" sz="quarter" idx="5"/>
          </p:nvPr>
        </p:nvSpPr>
        <p:spPr/>
        <p:txBody>
          <a:bodyPr/>
          <a:lstStyle/>
          <a:p>
            <a:fld id="{7E1235C0-3AC3-4943-A898-FCEA49A405EE}" type="slidenum">
              <a:rPr lang="zh-CN" altLang="en-US" smtClean="0"/>
              <a:t>2</a:t>
            </a:fld>
            <a:endParaRPr lang="zh-CN" altLang="en-US"/>
          </a:p>
        </p:txBody>
      </p:sp>
    </p:spTree>
    <p:extLst>
      <p:ext uri="{BB962C8B-B14F-4D97-AF65-F5344CB8AC3E}">
        <p14:creationId xmlns:p14="http://schemas.microsoft.com/office/powerpoint/2010/main" val="12023924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an IMU is typically a combination of two different types of sensor, namely a three-axis accelerometer and a three-axis gyroscope. The accelerometer measures specific force (essentially the acceleration of the object it’s attached to minus gravity), whilst the gyroscope measures the angular velocity of the object. And you can use an IMU to obtain estimates of both the orientation of an object (from the gyroscope) and its position (by double-integrating the acceleration estimated by the accelerometer). Of course, the position estimated in this way is likely to drift quite a lot over time, so it’s common to look for ways to mitigate that.</a:t>
            </a:r>
          </a:p>
        </p:txBody>
      </p:sp>
      <p:sp>
        <p:nvSpPr>
          <p:cNvPr id="4" name="Slide Number Placeholder 3"/>
          <p:cNvSpPr>
            <a:spLocks noGrp="1"/>
          </p:cNvSpPr>
          <p:nvPr>
            <p:ph type="sldNum" sz="quarter" idx="5"/>
          </p:nvPr>
        </p:nvSpPr>
        <p:spPr/>
        <p:txBody>
          <a:bodyPr/>
          <a:lstStyle/>
          <a:p>
            <a:fld id="{7E1235C0-3AC3-4943-A898-FCEA49A405EE}" type="slidenum">
              <a:rPr lang="zh-CN" altLang="en-US" smtClean="0"/>
              <a:t>20</a:t>
            </a:fld>
            <a:endParaRPr lang="zh-CN" altLang="en-US"/>
          </a:p>
        </p:txBody>
      </p:sp>
    </p:spTree>
    <p:extLst>
      <p:ext uri="{BB962C8B-B14F-4D97-AF65-F5344CB8AC3E}">
        <p14:creationId xmlns:p14="http://schemas.microsoft.com/office/powerpoint/2010/main" val="31877614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an IMU is typically a combination of two different types of sensor, namely a three-axis accelerometer and a three-axis gyroscope. The accelerometer measures specific force (essentially the acceleration of the object it’s attached to minus gravity), whilst the gyroscope measures the angular velocity of the object. And you can use an IMU to obtain estimates of both the orientation of an object (from the gyroscope) and its position (by double-integrating the acceleration estimated by the accelerometer). Of course, the position estimated in this way is likely to drift quite a lot over time, so it’s common to look for ways to mitigate that.</a:t>
            </a:r>
          </a:p>
        </p:txBody>
      </p:sp>
      <p:sp>
        <p:nvSpPr>
          <p:cNvPr id="4" name="Slide Number Placeholder 3"/>
          <p:cNvSpPr>
            <a:spLocks noGrp="1"/>
          </p:cNvSpPr>
          <p:nvPr>
            <p:ph type="sldNum" sz="quarter" idx="5"/>
          </p:nvPr>
        </p:nvSpPr>
        <p:spPr/>
        <p:txBody>
          <a:bodyPr/>
          <a:lstStyle/>
          <a:p>
            <a:fld id="{7E1235C0-3AC3-4943-A898-FCEA49A405EE}" type="slidenum">
              <a:rPr lang="zh-CN" altLang="en-US" smtClean="0"/>
              <a:t>21</a:t>
            </a:fld>
            <a:endParaRPr lang="zh-CN" altLang="en-US"/>
          </a:p>
        </p:txBody>
      </p:sp>
    </p:spTree>
    <p:extLst>
      <p:ext uri="{BB962C8B-B14F-4D97-AF65-F5344CB8AC3E}">
        <p14:creationId xmlns:p14="http://schemas.microsoft.com/office/powerpoint/2010/main" val="413246374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GB" sz="1200" kern="1200" dirty="0">
                <a:solidFill>
                  <a:schemeClr val="tx1"/>
                </a:solidFill>
                <a:effectLst/>
                <a:latin typeface="+mn-lt"/>
                <a:ea typeface="+mn-ea"/>
                <a:cs typeface="+mn-cs"/>
              </a:rPr>
              <a:t>And so one interesting technology that tries to achieve this is navigation using foot-mounted inertial sensors. And there are several benefits of this technology:</a:t>
            </a:r>
          </a:p>
          <a:p>
            <a:pPr marL="0" indent="0">
              <a:buFont typeface="Arial" panose="020B0604020202020204" pitchFamily="34" charset="0"/>
              <a:buNone/>
            </a:pPr>
            <a:endParaRPr lang="en-GB" sz="1200" kern="1200" dirty="0">
              <a:solidFill>
                <a:schemeClr val="tx1"/>
              </a:solidFill>
              <a:effectLst/>
              <a:latin typeface="+mn-lt"/>
              <a:ea typeface="+mn-ea"/>
              <a:cs typeface="+mn-cs"/>
            </a:endParaRPr>
          </a:p>
          <a:p>
            <a:pPr marL="0" indent="0">
              <a:buFont typeface="Arial" panose="020B0604020202020204" pitchFamily="34" charset="0"/>
              <a:buNone/>
            </a:pPr>
            <a:r>
              <a:rPr lang="en-GB" sz="1200" kern="1200" dirty="0">
                <a:solidFill>
                  <a:schemeClr val="tx1"/>
                </a:solidFill>
                <a:effectLst/>
                <a:latin typeface="+mn-lt"/>
                <a:ea typeface="+mn-ea"/>
                <a:cs typeface="+mn-cs"/>
              </a:rPr>
              <a:t>First, inertial sensors aren’t dependent on the environmental conditions, and so this gives this approach a big advantage over something like visual odometry, which always requires visibility.</a:t>
            </a:r>
          </a:p>
          <a:p>
            <a:pPr marL="0" indent="0">
              <a:buFont typeface="Arial" panose="020B0604020202020204" pitchFamily="34" charset="0"/>
              <a:buNone/>
            </a:pPr>
            <a:endParaRPr lang="en-GB" sz="1200" kern="1200" dirty="0">
              <a:solidFill>
                <a:schemeClr val="tx1"/>
              </a:solidFill>
              <a:effectLst/>
              <a:latin typeface="+mn-lt"/>
              <a:ea typeface="+mn-ea"/>
              <a:cs typeface="+mn-cs"/>
            </a:endParaRPr>
          </a:p>
          <a:p>
            <a:pPr marL="0" indent="0">
              <a:buFont typeface="Arial" panose="020B0604020202020204" pitchFamily="34" charset="0"/>
              <a:buNone/>
            </a:pPr>
            <a:r>
              <a:rPr lang="en-GB" sz="1200" kern="1200" dirty="0">
                <a:solidFill>
                  <a:schemeClr val="tx1"/>
                </a:solidFill>
                <a:effectLst/>
                <a:latin typeface="+mn-lt"/>
                <a:ea typeface="+mn-ea"/>
                <a:cs typeface="+mn-cs"/>
              </a:rPr>
              <a:t>Second, the technology doesn’t require any external infrastructure, so you can start recording data anywhere and immediately get a positioning solution.</a:t>
            </a:r>
          </a:p>
          <a:p>
            <a:pPr marL="0" indent="0">
              <a:buFont typeface="Arial" panose="020B0604020202020204" pitchFamily="34" charset="0"/>
              <a:buNone/>
            </a:pPr>
            <a:endParaRPr lang="en-GB" sz="1200" kern="1200" dirty="0">
              <a:solidFill>
                <a:schemeClr val="tx1"/>
              </a:solidFill>
              <a:effectLst/>
              <a:latin typeface="+mn-lt"/>
              <a:ea typeface="+mn-ea"/>
              <a:cs typeface="+mn-cs"/>
            </a:endParaRPr>
          </a:p>
          <a:p>
            <a:pPr marL="0" indent="0">
              <a:buFont typeface="Arial" panose="020B0604020202020204" pitchFamily="34" charset="0"/>
              <a:buNone/>
            </a:pPr>
            <a:r>
              <a:rPr lang="en-GB" sz="1200" kern="1200" dirty="0">
                <a:solidFill>
                  <a:schemeClr val="tx1"/>
                </a:solidFill>
                <a:effectLst/>
                <a:latin typeface="+mn-lt"/>
                <a:ea typeface="+mn-ea"/>
                <a:cs typeface="+mn-cs"/>
              </a:rPr>
              <a:t>And finally, it is a low-cost technology, so for example, the mass-produced inertial sensors that are found in smartphones cost the manufacturer less than one pound each to make.</a:t>
            </a:r>
          </a:p>
          <a:p>
            <a:pPr marL="0" indent="0">
              <a:buFont typeface="Arial" panose="020B0604020202020204" pitchFamily="34" charset="0"/>
              <a:buNone/>
            </a:pPr>
            <a:endParaRPr lang="en-GB" sz="1200" kern="1200" dirty="0">
              <a:solidFill>
                <a:schemeClr val="tx1"/>
              </a:solidFill>
              <a:effectLst/>
              <a:latin typeface="+mn-lt"/>
              <a:ea typeface="+mn-ea"/>
              <a:cs typeface="+mn-cs"/>
            </a:endParaRPr>
          </a:p>
          <a:p>
            <a:pPr marL="0" indent="0">
              <a:buFont typeface="Arial" panose="020B0604020202020204" pitchFamily="34" charset="0"/>
              <a:buNone/>
            </a:pPr>
            <a:r>
              <a:rPr lang="en-GB" sz="1200" kern="1200" dirty="0">
                <a:solidFill>
                  <a:schemeClr val="tx1"/>
                </a:solidFill>
                <a:effectLst/>
                <a:latin typeface="+mn-lt"/>
                <a:ea typeface="+mn-ea"/>
                <a:cs typeface="+mn-cs"/>
              </a:rPr>
              <a:t>And so this technology can be used for any type of pedestrian navigation or motion analysis, such as </a:t>
            </a:r>
            <a:r>
              <a:rPr lang="en-GB" sz="1200" kern="1200" baseline="0" dirty="0">
                <a:solidFill>
                  <a:schemeClr val="tx1"/>
                </a:solidFill>
                <a:effectLst/>
                <a:latin typeface="+mn-lt"/>
                <a:ea typeface="+mn-ea"/>
                <a:cs typeface="+mn-cs"/>
              </a:rPr>
              <a:t>firefighter positioning, military applications, or even biomedical applications, for example in the early detection of Alzheimer’s when you are looking for abnormal gait patterns that are associated with the disease.</a:t>
            </a:r>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7E1235C0-3AC3-4943-A898-FCEA49A405EE}" type="slidenum">
              <a:rPr lang="zh-CN" altLang="en-US" smtClean="0"/>
              <a:t>22</a:t>
            </a:fld>
            <a:endParaRPr lang="zh-CN" altLang="en-US"/>
          </a:p>
        </p:txBody>
      </p:sp>
    </p:spTree>
    <p:extLst>
      <p:ext uri="{BB962C8B-B14F-4D97-AF65-F5344CB8AC3E}">
        <p14:creationId xmlns:p14="http://schemas.microsoft.com/office/powerpoint/2010/main" val="276327287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And so here’s what the inertial sensor looks like when one of the firefighters wears it on his foot.</a:t>
            </a:r>
          </a:p>
        </p:txBody>
      </p:sp>
      <p:sp>
        <p:nvSpPr>
          <p:cNvPr id="4" name="Slide Number Placeholder 3"/>
          <p:cNvSpPr>
            <a:spLocks noGrp="1"/>
          </p:cNvSpPr>
          <p:nvPr>
            <p:ph type="sldNum" sz="quarter" idx="5"/>
          </p:nvPr>
        </p:nvSpPr>
        <p:spPr/>
        <p:txBody>
          <a:bodyPr/>
          <a:lstStyle/>
          <a:p>
            <a:fld id="{7E1235C0-3AC3-4943-A898-FCEA49A405EE}" type="slidenum">
              <a:rPr lang="zh-CN" altLang="en-US" smtClean="0"/>
              <a:t>23</a:t>
            </a:fld>
            <a:endParaRPr lang="zh-CN" altLang="en-US"/>
          </a:p>
        </p:txBody>
      </p:sp>
    </p:spTree>
    <p:extLst>
      <p:ext uri="{BB962C8B-B14F-4D97-AF65-F5344CB8AC3E}">
        <p14:creationId xmlns:p14="http://schemas.microsoft.com/office/powerpoint/2010/main" val="428984946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Ok, so the problem of navigating using foot-mounted inertial sensors can be formulated using the state-space model shown in this slide.</a:t>
            </a:r>
          </a:p>
          <a:p>
            <a:endParaRPr lang="en-GB" dirty="0"/>
          </a:p>
          <a:p>
            <a:r>
              <a:rPr lang="en-GB" dirty="0"/>
              <a:t>And this formulation is based on the key observation that when a person’s walking, their feet alternate between a stationary stance phase and a moving stride phase, each lasting about 0.5 seconds. And if you can detect the stationary phases, you can use the fact that the velocity must be zero at that point to correct the velocity error after each stride, which reduces the growth in position error from cubic in time to linear in the number of steps. And so this was originally noted in the 2005 paper by </a:t>
            </a:r>
            <a:r>
              <a:rPr lang="en-GB" dirty="0" err="1"/>
              <a:t>Foxlin</a:t>
            </a:r>
            <a:r>
              <a:rPr lang="en-GB" dirty="0"/>
              <a:t> that I mentioned a couple of slides back.</a:t>
            </a:r>
          </a:p>
          <a:p>
            <a:endParaRPr lang="en-GB" dirty="0"/>
          </a:p>
          <a:p>
            <a:r>
              <a:rPr lang="en-GB" dirty="0"/>
              <a:t>So then the formulation itself consists of two sets of equations, namely the navigation equations and the zero-velocity updates, as shown in the slide. And so the navigation equations basically express how you update the navigation state, i.e. things like the position, velocity and orientation of the foot, from one time step to the next. So in other words, how you compute the navigation state at time k+1 from the navigation state, inertial measurements and modelled inertial sensor errors at time k. And the zero-velocity updates basically allow you to express that the velocity at a time step k is zero.</a:t>
            </a:r>
          </a:p>
          <a:p>
            <a:endParaRPr lang="en-GB" dirty="0"/>
          </a:p>
          <a:p>
            <a:r>
              <a:rPr lang="en-GB" dirty="0"/>
              <a:t>And so this state-space model can then be solved using some nonlinear filter or smoother, such as an extended Kalman filter. And if you want the gory details of that, I encourage you to take a look through the </a:t>
            </a:r>
            <a:r>
              <a:rPr lang="en-GB" dirty="0" err="1"/>
              <a:t>Foxlin</a:t>
            </a:r>
            <a:r>
              <a:rPr lang="en-GB" dirty="0"/>
              <a:t> paper, as it goes over it all in much more detail than we’re going to have time to do here.</a:t>
            </a:r>
          </a:p>
        </p:txBody>
      </p:sp>
      <p:sp>
        <p:nvSpPr>
          <p:cNvPr id="4" name="Slide Number Placeholder 3"/>
          <p:cNvSpPr>
            <a:spLocks noGrp="1"/>
          </p:cNvSpPr>
          <p:nvPr>
            <p:ph type="sldNum" sz="quarter" idx="5"/>
          </p:nvPr>
        </p:nvSpPr>
        <p:spPr/>
        <p:txBody>
          <a:bodyPr/>
          <a:lstStyle/>
          <a:p>
            <a:fld id="{7E1235C0-3AC3-4943-A898-FCEA49A405EE}" type="slidenum">
              <a:rPr lang="zh-CN" altLang="en-US" smtClean="0"/>
              <a:t>24</a:t>
            </a:fld>
            <a:endParaRPr lang="zh-CN" altLang="en-US"/>
          </a:p>
        </p:txBody>
      </p:sp>
    </p:spTree>
    <p:extLst>
      <p:ext uri="{BB962C8B-B14F-4D97-AF65-F5344CB8AC3E}">
        <p14:creationId xmlns:p14="http://schemas.microsoft.com/office/powerpoint/2010/main" val="59591684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GB" dirty="0"/>
                  <a:t>Ok, so here are the details of the navigation equations mentioned on the previous slide. And these basically say the following things:</a:t>
                </a:r>
              </a:p>
              <a:p>
                <a:endParaRPr lang="en-GB" dirty="0"/>
              </a:p>
              <a:p>
                <a:r>
                  <a:rPr lang="en-GB" dirty="0"/>
                  <a:t>First, if you want to estimate the position at time k+1 from the position at time k, then you can simply add the velocity at time k multiplied by the length of the time step to it. And so this is just a classic forward Euler approach.</a:t>
                </a:r>
              </a:p>
              <a:p>
                <a:endParaRPr lang="en-GB" dirty="0"/>
              </a:p>
              <a:p>
                <a:r>
                  <a:rPr lang="en-GB" dirty="0"/>
                  <a:t>Second, if you want to estimate the orientation at time k+1 from the orientation at time k, then you can simply multiply the latter by </a:t>
                </a:r>
                <a14:m>
                  <m:oMath xmlns:m="http://schemas.openxmlformats.org/officeDocument/2006/math">
                    <m:sSub>
                      <m:sSubPr>
                        <m:ctrlPr>
                          <a:rPr lang="en-GB" sz="1200" b="0" i="1" smtClean="0">
                            <a:latin typeface="Cambria Math" panose="02040503050406030204" pitchFamily="18" charset="0"/>
                            <a:ea typeface="Cambria Math" panose="02040503050406030204" pitchFamily="18" charset="0"/>
                          </a:rPr>
                        </m:ctrlPr>
                      </m:sSubPr>
                      <m:e>
                        <m:r>
                          <a:rPr lang="en-GB" sz="1200" b="0" i="1" smtClean="0">
                            <a:latin typeface="Cambria Math" panose="02040503050406030204" pitchFamily="18" charset="0"/>
                            <a:ea typeface="Cambria Math" panose="02040503050406030204" pitchFamily="18" charset="0"/>
                          </a:rPr>
                          <m:t>𝐼</m:t>
                        </m:r>
                      </m:e>
                      <m:sub>
                        <m:r>
                          <a:rPr lang="en-GB" sz="1200" b="0" i="1" smtClean="0">
                            <a:latin typeface="Cambria Math" panose="02040503050406030204" pitchFamily="18" charset="0"/>
                            <a:ea typeface="Cambria Math" panose="02040503050406030204" pitchFamily="18" charset="0"/>
                          </a:rPr>
                          <m:t>3</m:t>
                        </m:r>
                      </m:sub>
                    </m:sSub>
                    <m:r>
                      <a:rPr lang="en-GB" sz="1200" b="0" i="1" smtClean="0">
                        <a:latin typeface="Cambria Math" panose="02040503050406030204" pitchFamily="18" charset="0"/>
                        <a:ea typeface="Cambria Math" panose="02040503050406030204" pitchFamily="18" charset="0"/>
                      </a:rPr>
                      <m:t>+</m:t>
                    </m:r>
                    <m:r>
                      <m:rPr>
                        <m:sty m:val="p"/>
                      </m:rPr>
                      <a:rPr lang="el-GR" sz="1200" i="1">
                        <a:latin typeface="Cambria Math" panose="02040503050406030204" pitchFamily="18" charset="0"/>
                        <a:ea typeface="Cambria Math" panose="02040503050406030204" pitchFamily="18" charset="0"/>
                      </a:rPr>
                      <m:t>Δ</m:t>
                    </m:r>
                    <m:r>
                      <a:rPr lang="en-GB" sz="1200" i="1">
                        <a:latin typeface="Cambria Math" panose="02040503050406030204" pitchFamily="18" charset="0"/>
                        <a:ea typeface="Cambria Math" panose="02040503050406030204" pitchFamily="18" charset="0"/>
                      </a:rPr>
                      <m:t>𝑡</m:t>
                    </m:r>
                    <m:sSup>
                      <m:sSupPr>
                        <m:ctrlPr>
                          <a:rPr lang="en-GB" sz="1200" i="1" smtClean="0">
                            <a:latin typeface="Cambria Math" panose="02040503050406030204" pitchFamily="18" charset="0"/>
                            <a:ea typeface="Cambria Math" panose="02040503050406030204" pitchFamily="18" charset="0"/>
                          </a:rPr>
                        </m:ctrlPr>
                      </m:sSupPr>
                      <m:e>
                        <m:r>
                          <a:rPr lang="en-GB" sz="1200" i="1">
                            <a:latin typeface="Cambria Math" panose="02040503050406030204" pitchFamily="18" charset="0"/>
                            <a:ea typeface="Cambria Math" panose="02040503050406030204" pitchFamily="18" charset="0"/>
                          </a:rPr>
                          <m:t>[</m:t>
                        </m:r>
                        <m:r>
                          <a:rPr lang="en-GB" sz="1200" i="1">
                            <a:latin typeface="Cambria Math" panose="02040503050406030204" pitchFamily="18" charset="0"/>
                            <a:ea typeface="Cambria Math" panose="02040503050406030204" pitchFamily="18" charset="0"/>
                          </a:rPr>
                          <m:t>𝜔</m:t>
                        </m:r>
                        <m:r>
                          <a:rPr lang="en-GB" sz="1200" i="1">
                            <a:latin typeface="Cambria Math" panose="02040503050406030204" pitchFamily="18" charset="0"/>
                            <a:ea typeface="Cambria Math" panose="02040503050406030204" pitchFamily="18" charset="0"/>
                          </a:rPr>
                          <m:t>]</m:t>
                        </m:r>
                      </m:e>
                      <m:sup>
                        <m:r>
                          <a:rPr lang="en-GB" sz="1200" i="1" smtClean="0">
                            <a:latin typeface="Cambria Math" panose="02040503050406030204" pitchFamily="18" charset="0"/>
                            <a:ea typeface="Cambria Math" panose="02040503050406030204" pitchFamily="18" charset="0"/>
                          </a:rPr>
                          <m:t>×</m:t>
                        </m:r>
                      </m:sup>
                    </m:sSup>
                  </m:oMath>
                </a14:m>
                <a:r>
                  <a:rPr lang="en-GB" dirty="0"/>
                  <a:t>, which is the result of adding a matrix representing the change in orientation over the time step, as measured by the gyroscope, to the identity.</a:t>
                </a:r>
                <a:r>
                  <a:rPr lang="en-GB" baseline="0" dirty="0"/>
                  <a:t> And that makes intuitive sense, because if there’s no change in orientation, then the gyroscope measurements will be zero and you’ll just end up multiplying C</a:t>
                </a:r>
                <a:r>
                  <a:rPr lang="en-GB" baseline="-25000" dirty="0"/>
                  <a:t>k</a:t>
                </a:r>
                <a:r>
                  <a:rPr lang="en-GB" baseline="0" dirty="0"/>
                  <a:t> by the identity.</a:t>
                </a:r>
              </a:p>
              <a:p>
                <a:endParaRPr lang="en-GB" baseline="0" dirty="0"/>
              </a:p>
              <a:p>
                <a:r>
                  <a:rPr lang="en-GB" baseline="0" dirty="0"/>
                  <a:t>Third, if you want to estimate the velocity at time k+1 from the velocity at time k, then you can simply add the acceleration at time k multiplied by the length of the time step to it. And to calculate the acceleration, you multiply the estimated orientation at time k by the accelerometer measurements, and then add in the gravity vector. So again, that makes intuitive sense, because to interpret the measurements from the accelerometer, you need to know what orientation it’s at, and then you always need to take gravity into account as well after the fact.</a:t>
                </a:r>
                <a:endParaRPr lang="en-GB" dirty="0"/>
              </a:p>
            </p:txBody>
          </p:sp>
        </mc:Choice>
        <mc:Fallback xmlns="">
          <p:sp>
            <p:nvSpPr>
              <p:cNvPr id="3" name="Notes Placeholder 2"/>
              <p:cNvSpPr>
                <a:spLocks noGrp="1"/>
              </p:cNvSpPr>
              <p:nvPr>
                <p:ph type="body" idx="1"/>
              </p:nvPr>
            </p:nvSpPr>
            <p:spPr/>
            <p:txBody>
              <a:bodyPr/>
              <a:lstStyle/>
              <a:p>
                <a:r>
                  <a:rPr lang="en-GB" dirty="0"/>
                  <a:t>Ok, so here are the details of the navigation equations mentioned on the previous slide. And these basically say the following things:</a:t>
                </a:r>
              </a:p>
              <a:p>
                <a:endParaRPr lang="en-GB" dirty="0"/>
              </a:p>
              <a:p>
                <a:r>
                  <a:rPr lang="en-GB" dirty="0"/>
                  <a:t>First, if you want to estimate the position at time k+1 from the position at time k, then you can simply add the velocity at time k multiplied by the length of the time step to it. And so this is just a classic forward Euler approach.</a:t>
                </a:r>
              </a:p>
              <a:p>
                <a:endParaRPr lang="en-GB" dirty="0"/>
              </a:p>
              <a:p>
                <a:r>
                  <a:rPr lang="en-GB" dirty="0"/>
                  <a:t>Second, if you want to estimate the orientation at time k+1 from the orientation at time k, then you can simply multiply the latter by </a:t>
                </a:r>
                <a:r>
                  <a:rPr lang="en-GB" sz="1200" b="0" i="0">
                    <a:latin typeface="Cambria Math" panose="02040503050406030204" pitchFamily="18" charset="0"/>
                    <a:ea typeface="Cambria Math" panose="02040503050406030204" pitchFamily="18" charset="0"/>
                  </a:rPr>
                  <a:t>𝐼_3+</a:t>
                </a:r>
                <a:r>
                  <a:rPr lang="el-GR" sz="1200" i="0">
                    <a:latin typeface="Cambria Math" panose="02040503050406030204" pitchFamily="18" charset="0"/>
                    <a:ea typeface="Cambria Math" panose="02040503050406030204" pitchFamily="18" charset="0"/>
                  </a:rPr>
                  <a:t>Δ</a:t>
                </a:r>
                <a:r>
                  <a:rPr lang="en-GB" sz="1200" i="0">
                    <a:latin typeface="Cambria Math" panose="02040503050406030204" pitchFamily="18" charset="0"/>
                    <a:ea typeface="Cambria Math" panose="02040503050406030204" pitchFamily="18" charset="0"/>
                  </a:rPr>
                  <a:t>𝑡〖[𝜔]〗^×</a:t>
                </a:r>
                <a:r>
                  <a:rPr lang="en-GB" dirty="0"/>
                  <a:t>, which is the result of adding a matrix representing the change in orientation over the time step, as measured by the gyroscope, to the identity.</a:t>
                </a:r>
                <a:r>
                  <a:rPr lang="en-GB" baseline="0" dirty="0"/>
                  <a:t> And that makes intuitive sense, because if there’s no change in orientation, then the gyroscope measurements will be zero and you’ll just end up multiplying C</a:t>
                </a:r>
                <a:r>
                  <a:rPr lang="en-GB" baseline="-25000" dirty="0"/>
                  <a:t>k</a:t>
                </a:r>
                <a:r>
                  <a:rPr lang="en-GB" baseline="0" dirty="0"/>
                  <a:t> by the identity.</a:t>
                </a:r>
              </a:p>
              <a:p>
                <a:endParaRPr lang="en-GB" baseline="0" dirty="0"/>
              </a:p>
              <a:p>
                <a:r>
                  <a:rPr lang="en-GB" baseline="0" dirty="0"/>
                  <a:t>Third, if you want to estimate the velocity at time k+1 from the velocity at time k, then you can simply add the acceleration at time k multiplied by the length of the time step to it. And to calculate the acceleration, you multiply the estimated orientation at time k by the accelerometer measurements, and then add in the gravity vector. So again, that makes intuitive sense, because to interpret the measurements from the accelerometer, you need to know what orientation it’s at, and then you always need to take gravity into account as well after the fact.</a:t>
                </a:r>
                <a:endParaRPr lang="en-GB" dirty="0"/>
              </a:p>
            </p:txBody>
          </p:sp>
        </mc:Fallback>
      </mc:AlternateContent>
      <p:sp>
        <p:nvSpPr>
          <p:cNvPr id="4" name="Slide Number Placeholder 3"/>
          <p:cNvSpPr>
            <a:spLocks noGrp="1"/>
          </p:cNvSpPr>
          <p:nvPr>
            <p:ph type="sldNum" sz="quarter" idx="5"/>
          </p:nvPr>
        </p:nvSpPr>
        <p:spPr/>
        <p:txBody>
          <a:bodyPr/>
          <a:lstStyle/>
          <a:p>
            <a:fld id="{7E1235C0-3AC3-4943-A898-FCEA49A405EE}" type="slidenum">
              <a:rPr lang="zh-CN" altLang="en-US" smtClean="0"/>
              <a:t>25</a:t>
            </a:fld>
            <a:endParaRPr lang="zh-CN" altLang="en-US"/>
          </a:p>
        </p:txBody>
      </p:sp>
    </p:spTree>
    <p:extLst>
      <p:ext uri="{BB962C8B-B14F-4D97-AF65-F5344CB8AC3E}">
        <p14:creationId xmlns:p14="http://schemas.microsoft.com/office/powerpoint/2010/main" val="192397324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1200" kern="1200" dirty="0">
                <a:solidFill>
                  <a:schemeClr val="tx1"/>
                </a:solidFill>
                <a:effectLst/>
                <a:latin typeface="+mn-lt"/>
                <a:ea typeface="+mn-ea"/>
                <a:cs typeface="+mn-cs"/>
              </a:rPr>
              <a:t>Ok, so then here is a process diagram describing how a zero-velocity-aided inertial navigation system works at each sampling instance. So in other words, if we sample the inertial sensors at 100 Hz, we are also going to go through this whole process at 100 Hz.</a:t>
            </a:r>
          </a:p>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GB" sz="1200" kern="1200" dirty="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1200" kern="1200" dirty="0">
                <a:solidFill>
                  <a:schemeClr val="tx1"/>
                </a:solidFill>
                <a:effectLst/>
                <a:latin typeface="+mn-lt"/>
                <a:ea typeface="+mn-ea"/>
                <a:cs typeface="+mn-cs"/>
              </a:rPr>
              <a:t>So inertial navigation is iterative, and so at each iteration we’re going to take the navigation estimates at time k and produce navigation estimates at time k+1, the next sampling instance. And we do this by feeding the current navigation estimates and the current inertial measurements into the navigation equations shown on the previous slide, which ultimately derive from the underlying physics.</a:t>
            </a:r>
          </a:p>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GB" sz="1200" kern="1200" dirty="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1200" kern="1200" dirty="0">
                <a:solidFill>
                  <a:schemeClr val="tx1"/>
                </a:solidFill>
                <a:effectLst/>
                <a:latin typeface="+mn-lt"/>
                <a:ea typeface="+mn-ea"/>
                <a:cs typeface="+mn-cs"/>
              </a:rPr>
              <a:t>And then in addition to this, we’re also going to feed the inertial measurements to a zero-velocity detector that aims to detect when the foot is stationary. The zero-velocity instances and the navigation estimates will then be fused to improve the accuracy of the navigation estimates.</a:t>
            </a:r>
          </a:p>
        </p:txBody>
      </p:sp>
      <p:sp>
        <p:nvSpPr>
          <p:cNvPr id="4" name="Slide Number Placeholder 3"/>
          <p:cNvSpPr>
            <a:spLocks noGrp="1"/>
          </p:cNvSpPr>
          <p:nvPr>
            <p:ph type="sldNum" sz="quarter" idx="5"/>
          </p:nvPr>
        </p:nvSpPr>
        <p:spPr/>
        <p:txBody>
          <a:bodyPr/>
          <a:lstStyle/>
          <a:p>
            <a:fld id="{7E1235C0-3AC3-4943-A898-FCEA49A405EE}" type="slidenum">
              <a:rPr lang="zh-CN" altLang="en-US" smtClean="0"/>
              <a:t>26</a:t>
            </a:fld>
            <a:endParaRPr lang="zh-CN" altLang="en-US"/>
          </a:p>
        </p:txBody>
      </p:sp>
    </p:spTree>
    <p:extLst>
      <p:ext uri="{BB962C8B-B14F-4D97-AF65-F5344CB8AC3E}">
        <p14:creationId xmlns:p14="http://schemas.microsoft.com/office/powerpoint/2010/main" val="341047482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Ok, so now </a:t>
            </a:r>
            <a:r>
              <a:rPr lang="en-GB" sz="1200" kern="1200" baseline="0" dirty="0">
                <a:solidFill>
                  <a:schemeClr val="tx1"/>
                </a:solidFill>
                <a:effectLst/>
                <a:latin typeface="+mn-lt"/>
                <a:ea typeface="+mn-ea"/>
                <a:cs typeface="+mn-cs"/>
              </a:rPr>
              <a:t>let’s look a bit closer at the zero-velocity detector, which aims </a:t>
            </a:r>
            <a:r>
              <a:rPr lang="en-GB" sz="1200" kern="1200" dirty="0">
                <a:solidFill>
                  <a:schemeClr val="tx1"/>
                </a:solidFill>
                <a:effectLst/>
                <a:latin typeface="+mn-lt"/>
                <a:ea typeface="+mn-ea"/>
                <a:cs typeface="+mn-cs"/>
              </a:rPr>
              <a:t>to detect when the foot is stationary.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And so the established method to do this is to compute a likelihood ratio, as shown in the slide, and when this likelihood ratio is above a specific threshold, the foot is assumed to be stationary. And in the equation, H</a:t>
            </a:r>
            <a:r>
              <a:rPr lang="en-GB" sz="1200" kern="1200" baseline="-25000" dirty="0">
                <a:solidFill>
                  <a:schemeClr val="tx1"/>
                </a:solidFill>
                <a:effectLst/>
                <a:latin typeface="+mn-lt"/>
                <a:ea typeface="+mn-ea"/>
                <a:cs typeface="+mn-cs"/>
              </a:rPr>
              <a:t>1</a:t>
            </a:r>
            <a:r>
              <a:rPr lang="en-GB" sz="1200" kern="1200" dirty="0">
                <a:solidFill>
                  <a:schemeClr val="tx1"/>
                </a:solidFill>
                <a:effectLst/>
                <a:latin typeface="+mn-lt"/>
                <a:ea typeface="+mn-ea"/>
                <a:cs typeface="+mn-cs"/>
              </a:rPr>
              <a:t> denotes the hypothesis that the foot is stationary, and H</a:t>
            </a:r>
            <a:r>
              <a:rPr lang="en-GB" sz="1200" kern="1200" baseline="-25000" dirty="0">
                <a:solidFill>
                  <a:schemeClr val="tx1"/>
                </a:solidFill>
                <a:effectLst/>
                <a:latin typeface="+mn-lt"/>
                <a:ea typeface="+mn-ea"/>
                <a:cs typeface="+mn-cs"/>
              </a:rPr>
              <a:t>0</a:t>
            </a:r>
            <a:r>
              <a:rPr lang="en-GB" sz="1200" kern="1200" dirty="0">
                <a:solidFill>
                  <a:schemeClr val="tx1"/>
                </a:solidFill>
                <a:effectLst/>
                <a:latin typeface="+mn-lt"/>
                <a:ea typeface="+mn-ea"/>
                <a:cs typeface="+mn-cs"/>
              </a:rPr>
              <a:t> denotes the hypothesis that it’s moving.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So that’s all well and good, but unfortunately it’s not obvious how to set the threshold gamma. And in practice, the optimal threshold tends to depend on a range of factors, including how fast you walk, exactly how the sensor is attached, the sampling rate, and so on. And clearly some of these can also change over time. So what can we do about this?</a:t>
            </a:r>
          </a:p>
        </p:txBody>
      </p:sp>
      <p:sp>
        <p:nvSpPr>
          <p:cNvPr id="4" name="Slide Number Placeholder 3"/>
          <p:cNvSpPr>
            <a:spLocks noGrp="1"/>
          </p:cNvSpPr>
          <p:nvPr>
            <p:ph type="sldNum" sz="quarter" idx="5"/>
          </p:nvPr>
        </p:nvSpPr>
        <p:spPr/>
        <p:txBody>
          <a:bodyPr/>
          <a:lstStyle/>
          <a:p>
            <a:fld id="{7E1235C0-3AC3-4943-A898-FCEA49A405EE}" type="slidenum">
              <a:rPr lang="zh-CN" altLang="en-US" smtClean="0"/>
              <a:t>27</a:t>
            </a:fld>
            <a:endParaRPr lang="zh-CN" altLang="en-US"/>
          </a:p>
        </p:txBody>
      </p:sp>
    </p:spTree>
    <p:extLst>
      <p:ext uri="{BB962C8B-B14F-4D97-AF65-F5344CB8AC3E}">
        <p14:creationId xmlns:p14="http://schemas.microsoft.com/office/powerpoint/2010/main" val="298983258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Well, the obvious approach is to vary the threshold over time, a technique known as adaptive thresholding.</a:t>
            </a:r>
          </a:p>
          <a:p>
            <a:endParaRPr lang="en-GB" dirty="0"/>
          </a:p>
          <a:p>
            <a:r>
              <a:rPr lang="en-GB" dirty="0"/>
              <a:t>And so it turns out that a principled way to do that is to reformulate the detection problem in a Bayesian setting, and to set gamma in terms of a time-varying prior probability p(H</a:t>
            </a:r>
            <a:r>
              <a:rPr lang="en-GB" baseline="-25000" dirty="0"/>
              <a:t>1</a:t>
            </a:r>
            <a:r>
              <a:rPr lang="en-GB" dirty="0"/>
              <a:t>) that the foot is stationary, and a loss factor eta that depends on the risk of a missed detection vs. that of a false alarm. So here a missed detection means that a step will be missed, whereas a false alarm will mean that a step gets detected when it shouldn’t have been.</a:t>
            </a:r>
          </a:p>
          <a:p>
            <a:endParaRPr lang="en-GB" dirty="0"/>
          </a:p>
          <a:p>
            <a:r>
              <a:rPr lang="en-GB" dirty="0"/>
              <a:t>So we’re not going to go into too much detail about that here, but you might want to take a look at the </a:t>
            </a:r>
            <a:r>
              <a:rPr lang="en-GB" dirty="0" err="1"/>
              <a:t>Wahlström</a:t>
            </a:r>
            <a:r>
              <a:rPr lang="en-GB" dirty="0"/>
              <a:t> and Skog survey paper if you’re interested.</a:t>
            </a:r>
          </a:p>
        </p:txBody>
      </p:sp>
      <p:sp>
        <p:nvSpPr>
          <p:cNvPr id="4" name="Slide Number Placeholder 3"/>
          <p:cNvSpPr>
            <a:spLocks noGrp="1"/>
          </p:cNvSpPr>
          <p:nvPr>
            <p:ph type="sldNum" sz="quarter" idx="5"/>
          </p:nvPr>
        </p:nvSpPr>
        <p:spPr/>
        <p:txBody>
          <a:bodyPr/>
          <a:lstStyle/>
          <a:p>
            <a:fld id="{7E1235C0-3AC3-4943-A898-FCEA49A405EE}" type="slidenum">
              <a:rPr lang="zh-CN" altLang="en-US" smtClean="0"/>
              <a:t>28</a:t>
            </a:fld>
            <a:endParaRPr lang="zh-CN" altLang="en-US"/>
          </a:p>
        </p:txBody>
      </p:sp>
    </p:spTree>
    <p:extLst>
      <p:ext uri="{BB962C8B-B14F-4D97-AF65-F5344CB8AC3E}">
        <p14:creationId xmlns:p14="http://schemas.microsoft.com/office/powerpoint/2010/main" val="355656018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So in terms of the performance difference that an adaptive threshold can make, here’s a graph showing the RMSEs for different fixed thresholds in comparison to an adaptive threshold after walking along a closed-loop trajectory with an approximate length of 84 metres. And you can see that even the best fixed threshold yields a much worse RMSE than the adaptive one, so it really is beneficial to adapt the threshold over time.</a:t>
            </a:r>
          </a:p>
        </p:txBody>
      </p:sp>
      <p:sp>
        <p:nvSpPr>
          <p:cNvPr id="4" name="Slide Number Placeholder 3"/>
          <p:cNvSpPr>
            <a:spLocks noGrp="1"/>
          </p:cNvSpPr>
          <p:nvPr>
            <p:ph type="sldNum" sz="quarter" idx="5"/>
          </p:nvPr>
        </p:nvSpPr>
        <p:spPr/>
        <p:txBody>
          <a:bodyPr/>
          <a:lstStyle/>
          <a:p>
            <a:fld id="{7E1235C0-3AC3-4943-A898-FCEA49A405EE}" type="slidenum">
              <a:rPr lang="zh-CN" altLang="en-US" smtClean="0"/>
              <a:t>29</a:t>
            </a:fld>
            <a:endParaRPr lang="zh-CN" altLang="en-US"/>
          </a:p>
        </p:txBody>
      </p:sp>
    </p:spTree>
    <p:extLst>
      <p:ext uri="{BB962C8B-B14F-4D97-AF65-F5344CB8AC3E}">
        <p14:creationId xmlns:p14="http://schemas.microsoft.com/office/powerpoint/2010/main" val="33670089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Ok, so let’s start with ROS, or, to give it its full name, Robot Operating System.</a:t>
            </a:r>
          </a:p>
        </p:txBody>
      </p:sp>
      <p:sp>
        <p:nvSpPr>
          <p:cNvPr id="4" name="Slide Number Placeholder 3"/>
          <p:cNvSpPr>
            <a:spLocks noGrp="1"/>
          </p:cNvSpPr>
          <p:nvPr>
            <p:ph type="sldNum" sz="quarter" idx="5"/>
          </p:nvPr>
        </p:nvSpPr>
        <p:spPr/>
        <p:txBody>
          <a:bodyPr/>
          <a:lstStyle/>
          <a:p>
            <a:fld id="{7E1235C0-3AC3-4943-A898-FCEA49A405EE}" type="slidenum">
              <a:rPr lang="zh-CN" altLang="en-US" smtClean="0"/>
              <a:t>3</a:t>
            </a:fld>
            <a:endParaRPr lang="zh-CN" altLang="en-US"/>
          </a:p>
        </p:txBody>
      </p:sp>
    </p:spTree>
    <p:extLst>
      <p:ext uri="{BB962C8B-B14F-4D97-AF65-F5344CB8AC3E}">
        <p14:creationId xmlns:p14="http://schemas.microsoft.com/office/powerpoint/2010/main" val="110597701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Ok, so here’s a side-by-side comparison of foot-mounted inertial navigation with and without zero-velocity updates. And you can see that without the zero-velocity updates, the position estimates can be seen to diverge rather quickly, so this shows the necessity of using the updates.</a:t>
            </a:r>
          </a:p>
        </p:txBody>
      </p:sp>
      <p:sp>
        <p:nvSpPr>
          <p:cNvPr id="4" name="Slide Number Placeholder 3"/>
          <p:cNvSpPr>
            <a:spLocks noGrp="1"/>
          </p:cNvSpPr>
          <p:nvPr>
            <p:ph type="sldNum" sz="quarter" idx="5"/>
          </p:nvPr>
        </p:nvSpPr>
        <p:spPr/>
        <p:txBody>
          <a:bodyPr/>
          <a:lstStyle/>
          <a:p>
            <a:fld id="{7E1235C0-3AC3-4943-A898-FCEA49A405EE}" type="slidenum">
              <a:rPr lang="zh-CN" altLang="en-US" smtClean="0"/>
              <a:t>30</a:t>
            </a:fld>
            <a:endParaRPr lang="zh-CN" altLang="en-US"/>
          </a:p>
        </p:txBody>
      </p:sp>
    </p:spTree>
    <p:extLst>
      <p:ext uri="{BB962C8B-B14F-4D97-AF65-F5344CB8AC3E}">
        <p14:creationId xmlns:p14="http://schemas.microsoft.com/office/powerpoint/2010/main" val="135244579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GB" sz="1200" kern="1200" dirty="0">
                <a:solidFill>
                  <a:schemeClr val="tx1"/>
                </a:solidFill>
                <a:effectLst/>
                <a:latin typeface="+mn-lt"/>
                <a:ea typeface="+mn-ea"/>
                <a:cs typeface="+mn-cs"/>
              </a:rPr>
              <a:t>Ok, so that was just an example, but we can also plot the growths in the position error with and without the zero-velocity updates, as shown in this slide.</a:t>
            </a:r>
          </a:p>
          <a:p>
            <a:pPr marL="0" indent="0">
              <a:buFont typeface="Arial" panose="020B0604020202020204" pitchFamily="34" charset="0"/>
              <a:buNone/>
            </a:pPr>
            <a:endParaRPr lang="en-GB" sz="1200" kern="1200" dirty="0">
              <a:solidFill>
                <a:schemeClr val="tx1"/>
              </a:solidFill>
              <a:effectLst/>
              <a:latin typeface="+mn-lt"/>
              <a:ea typeface="+mn-ea"/>
              <a:cs typeface="+mn-cs"/>
            </a:endParaRPr>
          </a:p>
          <a:p>
            <a:pPr marL="0" indent="0">
              <a:buFont typeface="Arial" panose="020B0604020202020204" pitchFamily="34" charset="0"/>
              <a:buNone/>
            </a:pPr>
            <a:r>
              <a:rPr lang="en-GB" sz="1200" kern="1200" dirty="0">
                <a:solidFill>
                  <a:schemeClr val="tx1"/>
                </a:solidFill>
                <a:effectLst/>
                <a:latin typeface="+mn-lt"/>
                <a:ea typeface="+mn-ea"/>
                <a:cs typeface="+mn-cs"/>
              </a:rPr>
              <a:t>And so without the zero-velocity updates, in other words if we just repeatedly use the navigation equations, we will have cubic error growth. This is because the error primarily stems from gyroscope errors, which are integrated three times. A cubic error growth means that when increasing the navigation time by a factor of two, the position error grows by a factor of eight. And so that’s not so good.</a:t>
            </a:r>
          </a:p>
          <a:p>
            <a:pPr marL="0" indent="0">
              <a:buFont typeface="Arial" panose="020B0604020202020204" pitchFamily="34" charset="0"/>
              <a:buNone/>
            </a:pPr>
            <a:endParaRPr lang="en-GB" sz="1200" kern="1200" dirty="0">
              <a:solidFill>
                <a:schemeClr val="tx1"/>
              </a:solidFill>
              <a:effectLst/>
              <a:latin typeface="+mn-lt"/>
              <a:ea typeface="+mn-ea"/>
              <a:cs typeface="+mn-cs"/>
            </a:endParaRPr>
          </a:p>
          <a:p>
            <a:pPr marL="0" indent="0">
              <a:buFont typeface="Arial" panose="020B0604020202020204" pitchFamily="34" charset="0"/>
              <a:buNone/>
            </a:pPr>
            <a:r>
              <a:rPr lang="en-GB" sz="1200" kern="1200" dirty="0">
                <a:solidFill>
                  <a:schemeClr val="tx1"/>
                </a:solidFill>
                <a:effectLst/>
                <a:latin typeface="+mn-lt"/>
                <a:ea typeface="+mn-ea"/>
                <a:cs typeface="+mn-cs"/>
              </a:rPr>
              <a:t>By contrast, with the zero-velocity updates enabled, the velocity errors are repeatedly set to zero. And since velocity is only one integration from position, zero-velocity-aided inertial navigation has linear position error growth.</a:t>
            </a:r>
          </a:p>
          <a:p>
            <a:pPr marL="0" indent="0">
              <a:buFont typeface="Arial" panose="020B0604020202020204" pitchFamily="34" charset="0"/>
              <a:buNone/>
            </a:pPr>
            <a:endParaRPr lang="en-GB" sz="1200" kern="1200" dirty="0">
              <a:solidFill>
                <a:schemeClr val="tx1"/>
              </a:solidFill>
              <a:effectLst/>
              <a:latin typeface="+mn-lt"/>
              <a:ea typeface="+mn-ea"/>
              <a:cs typeface="+mn-cs"/>
            </a:endParaRPr>
          </a:p>
          <a:p>
            <a:pPr marL="0" indent="0">
              <a:buFont typeface="Arial" panose="020B0604020202020204" pitchFamily="34" charset="0"/>
              <a:buNone/>
            </a:pPr>
            <a:r>
              <a:rPr lang="en-GB" sz="1200" kern="1200" dirty="0">
                <a:solidFill>
                  <a:schemeClr val="tx1"/>
                </a:solidFill>
                <a:effectLst/>
                <a:latin typeface="+mn-lt"/>
                <a:ea typeface="+mn-ea"/>
                <a:cs typeface="+mn-cs"/>
              </a:rPr>
              <a:t>And so in practice this might not sound like much, but it’s the difference between useful and useless odometry. Without zero-velocity updates, you can only navigate for a few seconds, assuming</a:t>
            </a:r>
            <a:r>
              <a:rPr lang="en-GB" sz="1200" kern="1200" baseline="0" dirty="0">
                <a:solidFill>
                  <a:schemeClr val="tx1"/>
                </a:solidFill>
                <a:effectLst/>
                <a:latin typeface="+mn-lt"/>
                <a:ea typeface="+mn-ea"/>
                <a:cs typeface="+mn-cs"/>
              </a:rPr>
              <a:t> we are using low-cost sensors</a:t>
            </a:r>
            <a:r>
              <a:rPr lang="en-GB" sz="1200" kern="1200" dirty="0">
                <a:solidFill>
                  <a:schemeClr val="tx1"/>
                </a:solidFill>
                <a:effectLst/>
                <a:latin typeface="+mn-lt"/>
                <a:ea typeface="+mn-ea"/>
                <a:cs typeface="+mn-cs"/>
              </a:rPr>
              <a:t>. However, with zero-velocity updates, we can typically compute</a:t>
            </a:r>
            <a:r>
              <a:rPr lang="en-GB" sz="1200" kern="1200" baseline="0" dirty="0">
                <a:solidFill>
                  <a:schemeClr val="tx1"/>
                </a:solidFill>
                <a:effectLst/>
                <a:latin typeface="+mn-lt"/>
                <a:ea typeface="+mn-ea"/>
                <a:cs typeface="+mn-cs"/>
              </a:rPr>
              <a:t> useful</a:t>
            </a:r>
            <a:r>
              <a:rPr lang="en-GB" sz="1200" kern="1200" dirty="0">
                <a:solidFill>
                  <a:schemeClr val="tx1"/>
                </a:solidFill>
                <a:effectLst/>
                <a:latin typeface="+mn-lt"/>
                <a:ea typeface="+mn-ea"/>
                <a:cs typeface="+mn-cs"/>
              </a:rPr>
              <a:t> navigation</a:t>
            </a:r>
            <a:r>
              <a:rPr lang="en-GB" sz="1200" kern="1200" baseline="0" dirty="0">
                <a:solidFill>
                  <a:schemeClr val="tx1"/>
                </a:solidFill>
                <a:effectLst/>
                <a:latin typeface="+mn-lt"/>
                <a:ea typeface="+mn-ea"/>
                <a:cs typeface="+mn-cs"/>
              </a:rPr>
              <a:t> estimates</a:t>
            </a:r>
            <a:r>
              <a:rPr lang="en-GB" sz="1200" kern="1200" dirty="0">
                <a:solidFill>
                  <a:schemeClr val="tx1"/>
                </a:solidFill>
                <a:effectLst/>
                <a:latin typeface="+mn-lt"/>
                <a:ea typeface="+mn-ea"/>
                <a:cs typeface="+mn-cs"/>
              </a:rPr>
              <a:t> for at least a couple of minutes without the use of any other information source.</a:t>
            </a:r>
          </a:p>
        </p:txBody>
      </p:sp>
      <p:sp>
        <p:nvSpPr>
          <p:cNvPr id="4" name="Slide Number Placeholder 3"/>
          <p:cNvSpPr>
            <a:spLocks noGrp="1"/>
          </p:cNvSpPr>
          <p:nvPr>
            <p:ph type="sldNum" sz="quarter" idx="5"/>
          </p:nvPr>
        </p:nvSpPr>
        <p:spPr/>
        <p:txBody>
          <a:bodyPr/>
          <a:lstStyle/>
          <a:p>
            <a:fld id="{7E1235C0-3AC3-4943-A898-FCEA49A405EE}" type="slidenum">
              <a:rPr lang="zh-CN" altLang="en-US" smtClean="0"/>
              <a:t>31</a:t>
            </a:fld>
            <a:endParaRPr lang="zh-CN" altLang="en-US"/>
          </a:p>
        </p:txBody>
      </p:sp>
    </p:spTree>
    <p:extLst>
      <p:ext uri="{BB962C8B-B14F-4D97-AF65-F5344CB8AC3E}">
        <p14:creationId xmlns:p14="http://schemas.microsoft.com/office/powerpoint/2010/main" val="342517408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GB" sz="1200" kern="1200" dirty="0">
                <a:solidFill>
                  <a:schemeClr val="tx1"/>
                </a:solidFill>
                <a:effectLst/>
                <a:latin typeface="+mn-lt"/>
                <a:ea typeface="+mn-ea"/>
                <a:cs typeface="+mn-cs"/>
              </a:rPr>
              <a:t>The problem with any odometry, though, is that eventually the position error will grow so large that the estimates become useless.</a:t>
            </a:r>
          </a:p>
          <a:p>
            <a:pPr marL="0" indent="0">
              <a:buFont typeface="Arial" panose="020B0604020202020204" pitchFamily="34" charset="0"/>
              <a:buNone/>
            </a:pPr>
            <a:endParaRPr lang="en-GB" sz="1200" kern="1200" dirty="0">
              <a:solidFill>
                <a:schemeClr val="tx1"/>
              </a:solidFill>
              <a:effectLst/>
              <a:latin typeface="+mn-lt"/>
              <a:ea typeface="+mn-ea"/>
              <a:cs typeface="+mn-cs"/>
            </a:endParaRPr>
          </a:p>
          <a:p>
            <a:pPr marL="0" indent="0">
              <a:buFont typeface="Arial" panose="020B0604020202020204" pitchFamily="34" charset="0"/>
              <a:buNone/>
            </a:pPr>
            <a:r>
              <a:rPr lang="en-GB" sz="1200" kern="1200" dirty="0">
                <a:solidFill>
                  <a:schemeClr val="tx1"/>
                </a:solidFill>
                <a:effectLst/>
                <a:latin typeface="+mn-lt"/>
                <a:ea typeface="+mn-ea"/>
                <a:cs typeface="+mn-cs"/>
              </a:rPr>
              <a:t>Now normally, we might seek to counteract this by incorporating position measurements or map information. But in this case, zero-velocity-aided</a:t>
            </a:r>
            <a:r>
              <a:rPr lang="en-GB" sz="1200" kern="1200" baseline="0" dirty="0">
                <a:solidFill>
                  <a:schemeClr val="tx1"/>
                </a:solidFill>
                <a:effectLst/>
                <a:latin typeface="+mn-lt"/>
                <a:ea typeface="+mn-ea"/>
                <a:cs typeface="+mn-cs"/>
              </a:rPr>
              <a:t> inertial navigation is commonly seen as a navigation solution for unprepared and unexplored environments, and in these </a:t>
            </a:r>
            <a:r>
              <a:rPr lang="en-GB" sz="1200" kern="1200" dirty="0">
                <a:solidFill>
                  <a:schemeClr val="tx1"/>
                </a:solidFill>
                <a:effectLst/>
                <a:latin typeface="+mn-lt"/>
                <a:ea typeface="+mn-ea"/>
                <a:cs typeface="+mn-cs"/>
              </a:rPr>
              <a:t>environments,</a:t>
            </a:r>
            <a:r>
              <a:rPr lang="en-GB" sz="1200" kern="1200" baseline="0" dirty="0">
                <a:solidFill>
                  <a:schemeClr val="tx1"/>
                </a:solidFill>
                <a:effectLst/>
                <a:latin typeface="+mn-lt"/>
                <a:ea typeface="+mn-ea"/>
                <a:cs typeface="+mn-cs"/>
              </a:rPr>
              <a:t> we typically cannot assume that we have map information or any other direct information on absolute position.</a:t>
            </a:r>
          </a:p>
          <a:p>
            <a:pPr marL="0" indent="0">
              <a:buFont typeface="Arial" panose="020B0604020202020204" pitchFamily="34" charset="0"/>
              <a:buNone/>
            </a:pPr>
            <a:endParaRPr lang="en-GB" sz="1200" kern="1200" baseline="0" dirty="0">
              <a:solidFill>
                <a:schemeClr val="tx1"/>
              </a:solidFill>
              <a:effectLst/>
              <a:latin typeface="+mn-lt"/>
              <a:ea typeface="+mn-ea"/>
              <a:cs typeface="+mn-cs"/>
            </a:endParaRPr>
          </a:p>
          <a:p>
            <a:pPr marL="0" indent="0">
              <a:buFont typeface="Arial" panose="020B0604020202020204" pitchFamily="34" charset="0"/>
              <a:buNone/>
            </a:pPr>
            <a:r>
              <a:rPr lang="en-GB" sz="1200" kern="1200" dirty="0">
                <a:solidFill>
                  <a:schemeClr val="tx1"/>
                </a:solidFill>
                <a:effectLst/>
                <a:latin typeface="+mn-lt"/>
                <a:ea typeface="+mn-ea"/>
                <a:cs typeface="+mn-cs"/>
              </a:rPr>
              <a:t>What we can use, though, is an idea called </a:t>
            </a:r>
            <a:r>
              <a:rPr lang="en-GB" sz="1200" kern="1200" dirty="0" err="1">
                <a:solidFill>
                  <a:schemeClr val="tx1"/>
                </a:solidFill>
                <a:effectLst/>
                <a:latin typeface="+mn-lt"/>
                <a:ea typeface="+mn-ea"/>
                <a:cs typeface="+mn-cs"/>
              </a:rPr>
              <a:t>FootSLAM</a:t>
            </a:r>
            <a:r>
              <a:rPr lang="en-GB" sz="1200" kern="1200" dirty="0">
                <a:solidFill>
                  <a:schemeClr val="tx1"/>
                </a:solidFill>
                <a:effectLst/>
                <a:latin typeface="+mn-lt"/>
                <a:ea typeface="+mn-ea"/>
                <a:cs typeface="+mn-cs"/>
              </a:rPr>
              <a:t>, which is illustrated in the video to the left. The idea of </a:t>
            </a:r>
            <a:r>
              <a:rPr lang="en-GB" sz="1200" kern="1200" dirty="0" err="1">
                <a:solidFill>
                  <a:schemeClr val="tx1"/>
                </a:solidFill>
                <a:effectLst/>
                <a:latin typeface="+mn-lt"/>
                <a:ea typeface="+mn-ea"/>
                <a:cs typeface="+mn-cs"/>
              </a:rPr>
              <a:t>FootSLAM</a:t>
            </a:r>
            <a:r>
              <a:rPr lang="en-GB" sz="1200" kern="1200" dirty="0">
                <a:solidFill>
                  <a:schemeClr val="tx1"/>
                </a:solidFill>
                <a:effectLst/>
                <a:latin typeface="+mn-lt"/>
                <a:ea typeface="+mn-ea"/>
                <a:cs typeface="+mn-cs"/>
              </a:rPr>
              <a:t> is to divide the navigation area into a grid of hexagons and then learn the probability of transitioning from one hexagon to an adjacent one. In many practical situations, these probabilities will be stable over time and we can therefore obtain a navigation solution with a limited position error.</a:t>
            </a:r>
          </a:p>
        </p:txBody>
      </p:sp>
      <p:sp>
        <p:nvSpPr>
          <p:cNvPr id="4" name="Slide Number Placeholder 3"/>
          <p:cNvSpPr>
            <a:spLocks noGrp="1"/>
          </p:cNvSpPr>
          <p:nvPr>
            <p:ph type="sldNum" sz="quarter" idx="5"/>
          </p:nvPr>
        </p:nvSpPr>
        <p:spPr/>
        <p:txBody>
          <a:bodyPr/>
          <a:lstStyle/>
          <a:p>
            <a:fld id="{7E1235C0-3AC3-4943-A898-FCEA49A405EE}" type="slidenum">
              <a:rPr lang="zh-CN" altLang="en-US" smtClean="0"/>
              <a:t>32</a:t>
            </a:fld>
            <a:endParaRPr lang="zh-CN" altLang="en-US"/>
          </a:p>
        </p:txBody>
      </p:sp>
    </p:spTree>
    <p:extLst>
      <p:ext uri="{BB962C8B-B14F-4D97-AF65-F5344CB8AC3E}">
        <p14:creationId xmlns:p14="http://schemas.microsoft.com/office/powerpoint/2010/main" val="366201362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Ok, so we’ve talked a lot about inertial navigation, but now let’s move onto another topic, namely magneto-inductive navigation, which is based on using the Earth’s magnetic field to work out where you are.</a:t>
            </a:r>
          </a:p>
        </p:txBody>
      </p:sp>
      <p:sp>
        <p:nvSpPr>
          <p:cNvPr id="4" name="Slide Number Placeholder 3"/>
          <p:cNvSpPr>
            <a:spLocks noGrp="1"/>
          </p:cNvSpPr>
          <p:nvPr>
            <p:ph type="sldNum" sz="quarter" idx="5"/>
          </p:nvPr>
        </p:nvSpPr>
        <p:spPr/>
        <p:txBody>
          <a:bodyPr/>
          <a:lstStyle/>
          <a:p>
            <a:fld id="{7E1235C0-3AC3-4943-A898-FCEA49A405EE}" type="slidenum">
              <a:rPr lang="zh-CN" altLang="en-US" smtClean="0"/>
              <a:t>33</a:t>
            </a:fld>
            <a:endParaRPr lang="zh-CN" altLang="en-US"/>
          </a:p>
        </p:txBody>
      </p:sp>
    </p:spTree>
    <p:extLst>
      <p:ext uri="{BB962C8B-B14F-4D97-AF65-F5344CB8AC3E}">
        <p14:creationId xmlns:p14="http://schemas.microsoft.com/office/powerpoint/2010/main" val="266350727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people have been using the Earth’s magnetic field for navigation since at least the 11</a:t>
            </a:r>
            <a:r>
              <a:rPr lang="en-GB" baseline="30000" dirty="0"/>
              <a:t>th</a:t>
            </a:r>
            <a:r>
              <a:rPr lang="en-GB" dirty="0"/>
              <a:t> century A.D, when a Chinese scientist called Shen </a:t>
            </a:r>
            <a:r>
              <a:rPr lang="en-GB" dirty="0" err="1"/>
              <a:t>Kuo</a:t>
            </a:r>
            <a:r>
              <a:rPr lang="en-GB" dirty="0"/>
              <a:t> wrote about the existence of magnetic declination, which is the difference between magnetic north and true north. Magnetic </a:t>
            </a:r>
            <a:r>
              <a:rPr lang="en-GB" i="1" dirty="0"/>
              <a:t>compasses</a:t>
            </a:r>
            <a:r>
              <a:rPr lang="en-GB" dirty="0"/>
              <a:t> actually appeared in China as far back as the fourth century B.C., but they were originally used for feng shui rather than navigation. Meanwhile, in Europe, compasses were certainly being used for navigation by 1190 A.D., although it’s unclear whether or not the technology came from China or was developed separately.</a:t>
            </a:r>
          </a:p>
          <a:p>
            <a:endParaRPr lang="en-GB" dirty="0"/>
          </a:p>
          <a:p>
            <a:r>
              <a:rPr lang="en-GB" dirty="0"/>
              <a:t>Interestingly, though, many other organisms have been using the Earth’s magnetic field to navigate for much longer than we have, using an inbuilt ability to sense the field called magnetoception (also known as magnetoreception). And I guess one of the examples you’re most likely to have come across is that of a homing pigeon, but there are plenty of creatures that make use of magnetism, including hens, wood-mice, Zambian mole rats, and even some types of bacteria.</a:t>
            </a:r>
          </a:p>
        </p:txBody>
      </p:sp>
      <p:sp>
        <p:nvSpPr>
          <p:cNvPr id="4" name="Slide Number Placeholder 3"/>
          <p:cNvSpPr>
            <a:spLocks noGrp="1"/>
          </p:cNvSpPr>
          <p:nvPr>
            <p:ph type="sldNum" sz="quarter" idx="5"/>
          </p:nvPr>
        </p:nvSpPr>
        <p:spPr/>
        <p:txBody>
          <a:bodyPr/>
          <a:lstStyle/>
          <a:p>
            <a:fld id="{7E1235C0-3AC3-4943-A898-FCEA49A405EE}" type="slidenum">
              <a:rPr lang="zh-CN" altLang="en-US" smtClean="0"/>
              <a:t>34</a:t>
            </a:fld>
            <a:endParaRPr lang="zh-CN" altLang="en-US"/>
          </a:p>
        </p:txBody>
      </p:sp>
    </p:spTree>
    <p:extLst>
      <p:ext uri="{BB962C8B-B14F-4D97-AF65-F5344CB8AC3E}">
        <p14:creationId xmlns:p14="http://schemas.microsoft.com/office/powerpoint/2010/main" val="193490718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in practical terms, Earth’s magnetic field can be well approximated by a magnetic dipole, as you can see on this slide. And so in this diagram, </a:t>
            </a:r>
            <a:r>
              <a:rPr lang="en-GB" b="1" dirty="0"/>
              <a:t>m</a:t>
            </a:r>
            <a:r>
              <a:rPr lang="en-GB" dirty="0"/>
              <a:t> denotes the Earth’s magnetic moment, which is a vector pointing from the south pole to the north pole of the dipole, and </a:t>
            </a:r>
            <a:r>
              <a:rPr lang="en-GB" b="1" dirty="0"/>
              <a:t>B</a:t>
            </a:r>
            <a:r>
              <a:rPr lang="en-GB" dirty="0"/>
              <a:t> denotes the magnetic field. Note that the dipole isn’t perfectly aligned with the Earth’s axis in practice, so for example, magnetic north, the place towards which a compass will point, is not at the north pole, nor even in a fixed location on the Earth’s surface (it gradually moves around over time).</a:t>
            </a:r>
          </a:p>
          <a:p>
            <a:endParaRPr lang="en-GB" dirty="0"/>
          </a:p>
          <a:p>
            <a:r>
              <a:rPr lang="en-GB" dirty="0"/>
              <a:t>And the reason why Earth has a magnetic field is thought to boil down to electromagnetic induction caused by movements of liquid metals such as iron and nickel in the outer core. And this causes a current I, as shown in the slide, which in turn creates a magnetic field along the Earth’s axis.</a:t>
            </a:r>
          </a:p>
          <a:p>
            <a:endParaRPr lang="en-GB" dirty="0"/>
          </a:p>
          <a:p>
            <a:r>
              <a:rPr lang="en-GB" dirty="0"/>
              <a:t>Note that the intensity of the magnetic field is non-uniform, so at the Equator, it’s fairly weak, only measuring around 0.25 Gauss, whereas at the poles, it’s a lot stronger, at 0.65 Gauss.</a:t>
            </a:r>
          </a:p>
        </p:txBody>
      </p:sp>
      <p:sp>
        <p:nvSpPr>
          <p:cNvPr id="4" name="Slide Number Placeholder 3"/>
          <p:cNvSpPr>
            <a:spLocks noGrp="1"/>
          </p:cNvSpPr>
          <p:nvPr>
            <p:ph type="sldNum" sz="quarter" idx="5"/>
          </p:nvPr>
        </p:nvSpPr>
        <p:spPr/>
        <p:txBody>
          <a:bodyPr/>
          <a:lstStyle/>
          <a:p>
            <a:fld id="{7E1235C0-3AC3-4943-A898-FCEA49A405EE}" type="slidenum">
              <a:rPr lang="zh-CN" altLang="en-US" smtClean="0"/>
              <a:t>35</a:t>
            </a:fld>
            <a:endParaRPr lang="zh-CN" altLang="en-US"/>
          </a:p>
        </p:txBody>
      </p:sp>
    </p:spTree>
    <p:extLst>
      <p:ext uri="{BB962C8B-B14F-4D97-AF65-F5344CB8AC3E}">
        <p14:creationId xmlns:p14="http://schemas.microsoft.com/office/powerpoint/2010/main" val="89983899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E1235C0-3AC3-4943-A898-FCEA49A405EE}" type="slidenum">
              <a:rPr lang="zh-CN" altLang="en-US" smtClean="0"/>
              <a:t>36</a:t>
            </a:fld>
            <a:endParaRPr lang="zh-CN" altLang="en-US"/>
          </a:p>
        </p:txBody>
      </p:sp>
    </p:spTree>
    <p:extLst>
      <p:ext uri="{BB962C8B-B14F-4D97-AF65-F5344CB8AC3E}">
        <p14:creationId xmlns:p14="http://schemas.microsoft.com/office/powerpoint/2010/main" val="347155997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as I mentioned on the previous slide, magnetic north and magnetic south are in general not at the north and south poles, so there’s a need to correct for that when navigating.</a:t>
            </a:r>
          </a:p>
          <a:p>
            <a:endParaRPr lang="en-GB" dirty="0"/>
          </a:p>
          <a:p>
            <a:r>
              <a:rPr lang="en-GB" dirty="0"/>
              <a:t>And to do this, we can use a magnetic declination chart such as the one in the slide, which basically captures the angle (on the horizontal plane) between magnetic north and true North. And this angle varies over the Earth’s surface and changes over time (note that magnetic north and south slowly move around).</a:t>
            </a:r>
          </a:p>
        </p:txBody>
      </p:sp>
      <p:sp>
        <p:nvSpPr>
          <p:cNvPr id="4" name="Slide Number Placeholder 3"/>
          <p:cNvSpPr>
            <a:spLocks noGrp="1"/>
          </p:cNvSpPr>
          <p:nvPr>
            <p:ph type="sldNum" sz="quarter" idx="5"/>
          </p:nvPr>
        </p:nvSpPr>
        <p:spPr/>
        <p:txBody>
          <a:bodyPr/>
          <a:lstStyle/>
          <a:p>
            <a:fld id="{7E1235C0-3AC3-4943-A898-FCEA49A405EE}" type="slidenum">
              <a:rPr lang="zh-CN" altLang="en-US" smtClean="0"/>
              <a:t>37</a:t>
            </a:fld>
            <a:endParaRPr lang="zh-CN" altLang="en-US"/>
          </a:p>
        </p:txBody>
      </p:sp>
    </p:spTree>
    <p:extLst>
      <p:ext uri="{BB962C8B-B14F-4D97-AF65-F5344CB8AC3E}">
        <p14:creationId xmlns:p14="http://schemas.microsoft.com/office/powerpoint/2010/main" val="27599771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fact that the angle of the field alters over the Earth’s surface is actually quite useful, because this is something that can be exploited for positioning. And indeed, submarines in particular have exploited microvariations in the angle to position themselves without suffering from Gyro drift. However, it should be noted that the accuracy of this is relatively coarse (a matter of some kilometres). When that’s enough, it’s a useful technique, but some applications obviously require more precise positioning than that to function.</a:t>
            </a:r>
          </a:p>
        </p:txBody>
      </p:sp>
      <p:sp>
        <p:nvSpPr>
          <p:cNvPr id="4" name="Slide Number Placeholder 3"/>
          <p:cNvSpPr>
            <a:spLocks noGrp="1"/>
          </p:cNvSpPr>
          <p:nvPr>
            <p:ph type="sldNum" sz="quarter" idx="5"/>
          </p:nvPr>
        </p:nvSpPr>
        <p:spPr/>
        <p:txBody>
          <a:bodyPr/>
          <a:lstStyle/>
          <a:p>
            <a:fld id="{7E1235C0-3AC3-4943-A898-FCEA49A405EE}" type="slidenum">
              <a:rPr lang="zh-CN" altLang="en-US" smtClean="0"/>
              <a:t>38</a:t>
            </a:fld>
            <a:endParaRPr lang="zh-CN" altLang="en-US"/>
          </a:p>
        </p:txBody>
      </p:sp>
    </p:spTree>
    <p:extLst>
      <p:ext uri="{BB962C8B-B14F-4D97-AF65-F5344CB8AC3E}">
        <p14:creationId xmlns:p14="http://schemas.microsoft.com/office/powerpoint/2010/main" val="166481656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GB" dirty="0"/>
              <a:t>Indoors, though, ferromagnetic material, especially in reinforced concrete, distorts the Earth’s magnetic field.</a:t>
            </a:r>
          </a:p>
        </p:txBody>
      </p:sp>
      <p:sp>
        <p:nvSpPr>
          <p:cNvPr id="4" name="Slide Number Placeholder 3"/>
          <p:cNvSpPr>
            <a:spLocks noGrp="1"/>
          </p:cNvSpPr>
          <p:nvPr>
            <p:ph type="sldNum" sz="quarter" idx="5"/>
          </p:nvPr>
        </p:nvSpPr>
        <p:spPr/>
        <p:txBody>
          <a:bodyPr/>
          <a:lstStyle/>
          <a:p>
            <a:fld id="{7E1235C0-3AC3-4943-A898-FCEA49A405EE}" type="slidenum">
              <a:rPr lang="zh-CN" altLang="en-US" smtClean="0"/>
              <a:t>39</a:t>
            </a:fld>
            <a:endParaRPr lang="zh-CN" altLang="en-US"/>
          </a:p>
        </p:txBody>
      </p:sp>
    </p:spTree>
    <p:extLst>
      <p:ext uri="{BB962C8B-B14F-4D97-AF65-F5344CB8AC3E}">
        <p14:creationId xmlns:p14="http://schemas.microsoft.com/office/powerpoint/2010/main" val="27026959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what is ROS? Well, despite its name, it’s not actually an operating system so much as it’s a collection of software frameworks for robot software development. And it’s basically there to give you a platform of existing work to build on, so that you don’t have to spend lots of time creating common software components from scratch for each robotics project you undertake.</a:t>
            </a:r>
          </a:p>
          <a:p>
            <a:endParaRPr lang="en-GB" dirty="0"/>
          </a:p>
          <a:p>
            <a:pPr rtl="0"/>
            <a:r>
              <a:rPr lang="en-GB" dirty="0"/>
              <a:t>So for example, it provides lots of services designed for a heterogeneous computer cluster, such as hardware abstraction, low-level device control, implementations of common functions, inter-process message passing, and package management.</a:t>
            </a:r>
          </a:p>
        </p:txBody>
      </p:sp>
      <p:sp>
        <p:nvSpPr>
          <p:cNvPr id="4" name="Slide Number Placeholder 3"/>
          <p:cNvSpPr>
            <a:spLocks noGrp="1"/>
          </p:cNvSpPr>
          <p:nvPr>
            <p:ph type="sldNum" sz="quarter" idx="5"/>
          </p:nvPr>
        </p:nvSpPr>
        <p:spPr/>
        <p:txBody>
          <a:bodyPr/>
          <a:lstStyle/>
          <a:p>
            <a:fld id="{7E1235C0-3AC3-4943-A898-FCEA49A405EE}" type="slidenum">
              <a:rPr lang="zh-CN" altLang="en-US" smtClean="0"/>
              <a:t>4</a:t>
            </a:fld>
            <a:endParaRPr lang="zh-CN" altLang="en-US"/>
          </a:p>
        </p:txBody>
      </p:sp>
    </p:spTree>
    <p:extLst>
      <p:ext uri="{BB962C8B-B14F-4D97-AF65-F5344CB8AC3E}">
        <p14:creationId xmlns:p14="http://schemas.microsoft.com/office/powerpoint/2010/main" val="141189887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And you can build a spatial map of these distortions, in a way that’s very similar to the Horus approach we mentioned previously.</a:t>
            </a:r>
          </a:p>
          <a:p>
            <a:endParaRPr lang="en-GB" dirty="0"/>
          </a:p>
          <a:p>
            <a:r>
              <a:rPr lang="en-GB" dirty="0"/>
              <a:t>In practice, these distortions aren’t spatially unique, but for someone moving through the area, it’s nevertheless possible to exploit the sequence of distortions to provide positioning.</a:t>
            </a:r>
          </a:p>
          <a:p>
            <a:endParaRPr lang="en-GB" dirty="0"/>
          </a:p>
          <a:p>
            <a:r>
              <a:rPr lang="en-GB" dirty="0"/>
              <a:t>And the accuracy of this is around 2-3m, which especially in large buildings is actually better than it sounds, and has led various </a:t>
            </a:r>
            <a:r>
              <a:rPr lang="en-GB" dirty="0" err="1"/>
              <a:t>startups</a:t>
            </a:r>
            <a:r>
              <a:rPr lang="en-GB" dirty="0"/>
              <a:t>, including </a:t>
            </a:r>
            <a:r>
              <a:rPr lang="en-GB" dirty="0" err="1"/>
              <a:t>IndoorAtlas</a:t>
            </a:r>
            <a:r>
              <a:rPr lang="en-GB" dirty="0"/>
              <a:t>, to exploit this technique.</a:t>
            </a:r>
          </a:p>
        </p:txBody>
      </p:sp>
      <p:sp>
        <p:nvSpPr>
          <p:cNvPr id="4" name="Slide Number Placeholder 3"/>
          <p:cNvSpPr>
            <a:spLocks noGrp="1"/>
          </p:cNvSpPr>
          <p:nvPr>
            <p:ph type="sldNum" sz="quarter" idx="5"/>
          </p:nvPr>
        </p:nvSpPr>
        <p:spPr/>
        <p:txBody>
          <a:bodyPr/>
          <a:lstStyle/>
          <a:p>
            <a:fld id="{7E1235C0-3AC3-4943-A898-FCEA49A405EE}" type="slidenum">
              <a:rPr lang="zh-CN" altLang="en-US" smtClean="0"/>
              <a:t>40</a:t>
            </a:fld>
            <a:endParaRPr lang="zh-CN" altLang="en-US"/>
          </a:p>
        </p:txBody>
      </p:sp>
    </p:spTree>
    <p:extLst>
      <p:ext uri="{BB962C8B-B14F-4D97-AF65-F5344CB8AC3E}">
        <p14:creationId xmlns:p14="http://schemas.microsoft.com/office/powerpoint/2010/main" val="97198693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And this technique clearly has advantages: it works without needing any additional infrastructure, since most smart-phones already have a magnetometer, and it’s capable of augmenting a traditional IMU with absolute location.</a:t>
            </a:r>
          </a:p>
        </p:txBody>
      </p:sp>
      <p:sp>
        <p:nvSpPr>
          <p:cNvPr id="4" name="Slide Number Placeholder 3"/>
          <p:cNvSpPr>
            <a:spLocks noGrp="1"/>
          </p:cNvSpPr>
          <p:nvPr>
            <p:ph type="sldNum" sz="quarter" idx="5"/>
          </p:nvPr>
        </p:nvSpPr>
        <p:spPr/>
        <p:txBody>
          <a:bodyPr/>
          <a:lstStyle/>
          <a:p>
            <a:fld id="{7E1235C0-3AC3-4943-A898-FCEA49A405EE}" type="slidenum">
              <a:rPr lang="zh-CN" altLang="en-US" smtClean="0"/>
              <a:t>41</a:t>
            </a:fld>
            <a:endParaRPr lang="zh-CN" altLang="en-US"/>
          </a:p>
        </p:txBody>
      </p:sp>
    </p:spTree>
    <p:extLst>
      <p:ext uri="{BB962C8B-B14F-4D97-AF65-F5344CB8AC3E}">
        <p14:creationId xmlns:p14="http://schemas.microsoft.com/office/powerpoint/2010/main" val="106127452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But it does also have some downsides, especially that the map has to be built and maintained, and that users can only be tracked when they move. Moreover, whilst the 2-3m accuracy might be ok for some applications, it’s clearly nowhere near good enough for things like SLAM or augmented reality applications.</a:t>
            </a:r>
          </a:p>
        </p:txBody>
      </p:sp>
      <p:sp>
        <p:nvSpPr>
          <p:cNvPr id="4" name="Slide Number Placeholder 3"/>
          <p:cNvSpPr>
            <a:spLocks noGrp="1"/>
          </p:cNvSpPr>
          <p:nvPr>
            <p:ph type="sldNum" sz="quarter" idx="5"/>
          </p:nvPr>
        </p:nvSpPr>
        <p:spPr/>
        <p:txBody>
          <a:bodyPr/>
          <a:lstStyle/>
          <a:p>
            <a:fld id="{7E1235C0-3AC3-4943-A898-FCEA49A405EE}" type="slidenum">
              <a:rPr lang="zh-CN" altLang="en-US" smtClean="0"/>
              <a:t>42</a:t>
            </a:fld>
            <a:endParaRPr lang="zh-CN" altLang="en-US"/>
          </a:p>
        </p:txBody>
      </p:sp>
    </p:spTree>
    <p:extLst>
      <p:ext uri="{BB962C8B-B14F-4D97-AF65-F5344CB8AC3E}">
        <p14:creationId xmlns:p14="http://schemas.microsoft.com/office/powerpoint/2010/main" val="213553458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as an alternative to using the Earth’s magnetic field, we can of course also just make our own. And as some of you may remember from having seen electromagnetic induction in physics, this can be simply done by passing a current through a coil of wire. In terms of controlling the strength of the magnetic field that’s generated, it’s proportional to the strength of the current, the number of turns in the coil, and the cross-sectional area of the wire.</a:t>
            </a:r>
          </a:p>
          <a:p>
            <a:endParaRPr lang="en-GB" dirty="0"/>
          </a:p>
          <a:p>
            <a:r>
              <a:rPr lang="en-GB" dirty="0"/>
              <a:t>Note that a magnetic field that varies over time can also be sensed using a coil of wire, with the voltage you’ll measure being proportional to both the strength of the magnetic field and the angle theta between the magnetic field lines and the normal to the cross-sectional area of the coil.</a:t>
            </a:r>
          </a:p>
        </p:txBody>
      </p:sp>
      <p:sp>
        <p:nvSpPr>
          <p:cNvPr id="4" name="Slide Number Placeholder 3"/>
          <p:cNvSpPr>
            <a:spLocks noGrp="1"/>
          </p:cNvSpPr>
          <p:nvPr>
            <p:ph type="sldNum" sz="quarter" idx="5"/>
          </p:nvPr>
        </p:nvSpPr>
        <p:spPr/>
        <p:txBody>
          <a:bodyPr/>
          <a:lstStyle/>
          <a:p>
            <a:fld id="{7E1235C0-3AC3-4943-A898-FCEA49A405EE}" type="slidenum">
              <a:rPr lang="zh-CN" altLang="en-US" smtClean="0"/>
              <a:t>43</a:t>
            </a:fld>
            <a:endParaRPr lang="zh-CN" altLang="en-US"/>
          </a:p>
        </p:txBody>
      </p:sp>
    </p:spTree>
    <p:extLst>
      <p:ext uri="{BB962C8B-B14F-4D97-AF65-F5344CB8AC3E}">
        <p14:creationId xmlns:p14="http://schemas.microsoft.com/office/powerpoint/2010/main" val="265153486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GB" dirty="0"/>
              <a:t>One additional thing to note in passing is that it’s also often helpful to modulate the electrical signal you use to create your magnetic field to make it easier to detect, especially in comparison to the strong magnetic field of the Earth.</a:t>
            </a:r>
          </a:p>
        </p:txBody>
      </p:sp>
      <p:sp>
        <p:nvSpPr>
          <p:cNvPr id="4" name="Slide Number Placeholder 3"/>
          <p:cNvSpPr>
            <a:spLocks noGrp="1"/>
          </p:cNvSpPr>
          <p:nvPr>
            <p:ph type="sldNum" sz="quarter" idx="5"/>
          </p:nvPr>
        </p:nvSpPr>
        <p:spPr/>
        <p:txBody>
          <a:bodyPr/>
          <a:lstStyle/>
          <a:p>
            <a:fld id="{7E1235C0-3AC3-4943-A898-FCEA49A405EE}" type="slidenum">
              <a:rPr lang="zh-CN" altLang="en-US" smtClean="0"/>
              <a:t>44</a:t>
            </a:fld>
            <a:endParaRPr lang="zh-CN" altLang="en-US"/>
          </a:p>
        </p:txBody>
      </p:sp>
    </p:spTree>
    <p:extLst>
      <p:ext uri="{BB962C8B-B14F-4D97-AF65-F5344CB8AC3E}">
        <p14:creationId xmlns:p14="http://schemas.microsoft.com/office/powerpoint/2010/main" val="193963777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GB" dirty="0"/>
              <a:t>Ok, so how do magnetic fields compare to </a:t>
            </a:r>
            <a:r>
              <a:rPr lang="en-GB" dirty="0" err="1"/>
              <a:t>WiFi</a:t>
            </a:r>
            <a:r>
              <a:rPr lang="en-GB" dirty="0"/>
              <a:t>? Well, on the minus side, the signal strength decays much more rapidly than with </a:t>
            </a:r>
            <a:r>
              <a:rPr lang="en-GB" dirty="0" err="1"/>
              <a:t>WiFi</a:t>
            </a:r>
            <a:r>
              <a:rPr lang="en-GB" dirty="0"/>
              <a:t>. For </a:t>
            </a:r>
            <a:r>
              <a:rPr lang="en-GB" dirty="0" err="1"/>
              <a:t>WiFi</a:t>
            </a:r>
            <a:r>
              <a:rPr lang="en-GB" dirty="0"/>
              <a:t>, the falloff is quadratic with distance, whereas here it’s cubic.</a:t>
            </a:r>
          </a:p>
        </p:txBody>
      </p:sp>
      <p:sp>
        <p:nvSpPr>
          <p:cNvPr id="4" name="Slide Number Placeholder 3"/>
          <p:cNvSpPr>
            <a:spLocks noGrp="1"/>
          </p:cNvSpPr>
          <p:nvPr>
            <p:ph type="sldNum" sz="quarter" idx="5"/>
          </p:nvPr>
        </p:nvSpPr>
        <p:spPr/>
        <p:txBody>
          <a:bodyPr/>
          <a:lstStyle/>
          <a:p>
            <a:fld id="{7E1235C0-3AC3-4943-A898-FCEA49A405EE}" type="slidenum">
              <a:rPr lang="zh-CN" altLang="en-US" smtClean="0"/>
              <a:t>45</a:t>
            </a:fld>
            <a:endParaRPr lang="zh-CN" altLang="en-US"/>
          </a:p>
        </p:txBody>
      </p:sp>
    </p:spTree>
    <p:extLst>
      <p:ext uri="{BB962C8B-B14F-4D97-AF65-F5344CB8AC3E}">
        <p14:creationId xmlns:p14="http://schemas.microsoft.com/office/powerpoint/2010/main" val="211662809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And of course, in practice this means that the usable range is much less than with </a:t>
            </a:r>
            <a:r>
              <a:rPr lang="en-GB" dirty="0" err="1"/>
              <a:t>WiFi</a:t>
            </a:r>
            <a:r>
              <a:rPr lang="en-GB" dirty="0"/>
              <a:t>.</a:t>
            </a:r>
          </a:p>
        </p:txBody>
      </p:sp>
      <p:sp>
        <p:nvSpPr>
          <p:cNvPr id="4" name="Slide Number Placeholder 3"/>
          <p:cNvSpPr>
            <a:spLocks noGrp="1"/>
          </p:cNvSpPr>
          <p:nvPr>
            <p:ph type="sldNum" sz="quarter" idx="5"/>
          </p:nvPr>
        </p:nvSpPr>
        <p:spPr/>
        <p:txBody>
          <a:bodyPr/>
          <a:lstStyle/>
          <a:p>
            <a:fld id="{7E1235C0-3AC3-4943-A898-FCEA49A405EE}" type="slidenum">
              <a:rPr lang="zh-CN" altLang="en-US" smtClean="0"/>
              <a:t>46</a:t>
            </a:fld>
            <a:endParaRPr lang="zh-CN" altLang="en-US"/>
          </a:p>
        </p:txBody>
      </p:sp>
    </p:spTree>
    <p:extLst>
      <p:ext uri="{BB962C8B-B14F-4D97-AF65-F5344CB8AC3E}">
        <p14:creationId xmlns:p14="http://schemas.microsoft.com/office/powerpoint/2010/main" val="166429715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But on the plus side, the magnetic field can be controlled by the size and shape of the generating coil, which is not possible with </a:t>
            </a:r>
            <a:r>
              <a:rPr lang="en-GB" dirty="0" err="1"/>
              <a:t>WiFi</a:t>
            </a:r>
            <a:r>
              <a:rPr lang="en-GB" dirty="0"/>
              <a:t>. And so here are a few examples of that.</a:t>
            </a:r>
          </a:p>
        </p:txBody>
      </p:sp>
      <p:sp>
        <p:nvSpPr>
          <p:cNvPr id="4" name="Slide Number Placeholder 3"/>
          <p:cNvSpPr>
            <a:spLocks noGrp="1"/>
          </p:cNvSpPr>
          <p:nvPr>
            <p:ph type="sldNum" sz="quarter" idx="5"/>
          </p:nvPr>
        </p:nvSpPr>
        <p:spPr/>
        <p:txBody>
          <a:bodyPr/>
          <a:lstStyle/>
          <a:p>
            <a:fld id="{7E1235C0-3AC3-4943-A898-FCEA49A405EE}" type="slidenum">
              <a:rPr lang="zh-CN" altLang="en-US" smtClean="0"/>
              <a:t>47</a:t>
            </a:fld>
            <a:endParaRPr lang="zh-CN" altLang="en-US"/>
          </a:p>
        </p:txBody>
      </p:sp>
    </p:spTree>
    <p:extLst>
      <p:ext uri="{BB962C8B-B14F-4D97-AF65-F5344CB8AC3E}">
        <p14:creationId xmlns:p14="http://schemas.microsoft.com/office/powerpoint/2010/main" val="361120550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And this is clearly a nice thing to have in a localisation context, because it gives you a way of altering the field patterns to optimise your localisation performance.</a:t>
            </a:r>
          </a:p>
        </p:txBody>
      </p:sp>
      <p:sp>
        <p:nvSpPr>
          <p:cNvPr id="4" name="Slide Number Placeholder 3"/>
          <p:cNvSpPr>
            <a:spLocks noGrp="1"/>
          </p:cNvSpPr>
          <p:nvPr>
            <p:ph type="sldNum" sz="quarter" idx="5"/>
          </p:nvPr>
        </p:nvSpPr>
        <p:spPr/>
        <p:txBody>
          <a:bodyPr/>
          <a:lstStyle/>
          <a:p>
            <a:fld id="{7E1235C0-3AC3-4943-A898-FCEA49A405EE}" type="slidenum">
              <a:rPr lang="zh-CN" altLang="en-US" smtClean="0"/>
              <a:t>51</a:t>
            </a:fld>
            <a:endParaRPr lang="zh-CN" altLang="en-US"/>
          </a:p>
        </p:txBody>
      </p:sp>
    </p:spTree>
    <p:extLst>
      <p:ext uri="{BB962C8B-B14F-4D97-AF65-F5344CB8AC3E}">
        <p14:creationId xmlns:p14="http://schemas.microsoft.com/office/powerpoint/2010/main" val="67104801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Magnetic fields also have an advantage over </a:t>
            </a:r>
            <a:r>
              <a:rPr lang="en-GB" dirty="0" err="1"/>
              <a:t>WiFi</a:t>
            </a:r>
            <a:r>
              <a:rPr lang="en-GB" dirty="0"/>
              <a:t> in not suffering from multi-path effects, since they are able to penetrate any non-metallic objects.</a:t>
            </a:r>
          </a:p>
        </p:txBody>
      </p:sp>
      <p:sp>
        <p:nvSpPr>
          <p:cNvPr id="4" name="Slide Number Placeholder 3"/>
          <p:cNvSpPr>
            <a:spLocks noGrp="1"/>
          </p:cNvSpPr>
          <p:nvPr>
            <p:ph type="sldNum" sz="quarter" idx="5"/>
          </p:nvPr>
        </p:nvSpPr>
        <p:spPr/>
        <p:txBody>
          <a:bodyPr/>
          <a:lstStyle/>
          <a:p>
            <a:fld id="{7E1235C0-3AC3-4943-A898-FCEA49A405EE}" type="slidenum">
              <a:rPr lang="zh-CN" altLang="en-US" smtClean="0"/>
              <a:t>52</a:t>
            </a:fld>
            <a:endParaRPr lang="zh-CN" altLang="en-US"/>
          </a:p>
        </p:txBody>
      </p:sp>
    </p:spTree>
    <p:extLst>
      <p:ext uri="{BB962C8B-B14F-4D97-AF65-F5344CB8AC3E}">
        <p14:creationId xmlns:p14="http://schemas.microsoft.com/office/powerpoint/2010/main" val="570530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in practice, ROS is effectively an ecosystem designed to make developing robotics applications easier and less painful. And like any ecosystem, it has its own terminology and idioms that you need to know about before you can really understand how it works. So let’s start by taking a look at a few basic ROS concepts.</a:t>
            </a:r>
          </a:p>
          <a:p>
            <a:endParaRPr lang="en-GB" dirty="0"/>
          </a:p>
          <a:p>
            <a:r>
              <a:rPr lang="en-GB" dirty="0"/>
              <a:t>So perhaps the most basic of ROS concepts is that of a node. And this is essentially just a ROS-based process that performs computation or provides information to other nodes. And note that in practice, ROS manages a network, and a ROS node can be running anywhere on the ROS network, either locally or on some other device.</a:t>
            </a:r>
          </a:p>
          <a:p>
            <a:endParaRPr lang="en-GB" dirty="0"/>
          </a:p>
          <a:p>
            <a:r>
              <a:rPr lang="en-GB" dirty="0"/>
              <a:t>So in order to facilitate the sharing of information between nodes, ROS introduces the concept of a topic. And this is essentially just a named intermediary between a node that wants to publish some information, and other nodes that want to subscribe to it. So for example, a node running on a robot might want to publish the trajectory of the robot as it moves around the scene, and a node running on a PC elsewhere on the ROS network might want to subscribe to this information and draw the trajectory on a screen for debugging purposes. Note that multiple nodes can subscribe to the same topic, in which case they will all receive identical copies of the information that has been published. Less commonly, multiple nodes can also publish to the same topic.</a:t>
            </a:r>
          </a:p>
          <a:p>
            <a:endParaRPr lang="en-GB" dirty="0"/>
          </a:p>
          <a:p>
            <a:pPr rtl="0"/>
            <a:r>
              <a:rPr lang="en-GB" dirty="0"/>
              <a:t>ROS also allows a node to act as a service. And a service is basically just a ROS node that exposes an interface and then processes requests made of it by other nodes.</a:t>
            </a:r>
          </a:p>
          <a:p>
            <a:pPr rtl="0"/>
            <a:endParaRPr lang="en-GB" dirty="0"/>
          </a:p>
          <a:p>
            <a:pPr rtl="0"/>
            <a:r>
              <a:rPr lang="en-GB" dirty="0"/>
              <a:t>Yet another ROS concept is that of a parameter server, which is basically just a place to store configuration parameters that can be accessed by nodes across the ROS network.</a:t>
            </a:r>
          </a:p>
          <a:p>
            <a:pPr rtl="0"/>
            <a:endParaRPr lang="en-GB" dirty="0"/>
          </a:p>
          <a:p>
            <a:pPr rtl="0"/>
            <a:r>
              <a:rPr lang="en-GB" dirty="0"/>
              <a:t>Finally, the entire ROS network is managed by a node known as the master node, which is basically a special node that keeps tabs on all topics, services and nodes that are available. Note that this node doesn’t get in the way of communications between other nodes, in that once they have found each other, they can communicate directly in a peer-to-peer way. But what it does do is make sure that they can find each other in the first place.</a:t>
            </a:r>
          </a:p>
        </p:txBody>
      </p:sp>
      <p:sp>
        <p:nvSpPr>
          <p:cNvPr id="4" name="Slide Number Placeholder 3"/>
          <p:cNvSpPr>
            <a:spLocks noGrp="1"/>
          </p:cNvSpPr>
          <p:nvPr>
            <p:ph type="sldNum" sz="quarter" idx="5"/>
          </p:nvPr>
        </p:nvSpPr>
        <p:spPr/>
        <p:txBody>
          <a:bodyPr/>
          <a:lstStyle/>
          <a:p>
            <a:fld id="{7E1235C0-3AC3-4943-A898-FCEA49A405EE}" type="slidenum">
              <a:rPr lang="zh-CN" altLang="en-US" smtClean="0"/>
              <a:t>5</a:t>
            </a:fld>
            <a:endParaRPr lang="zh-CN" altLang="en-US"/>
          </a:p>
        </p:txBody>
      </p:sp>
    </p:spTree>
    <p:extLst>
      <p:ext uri="{BB962C8B-B14F-4D97-AF65-F5344CB8AC3E}">
        <p14:creationId xmlns:p14="http://schemas.microsoft.com/office/powerpoint/2010/main" val="395896384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GB" dirty="0"/>
              <a:t>And this means that environmental obstacles don’t affect MI localization accuracy, which is clearly a big advantage.</a:t>
            </a:r>
          </a:p>
        </p:txBody>
      </p:sp>
      <p:sp>
        <p:nvSpPr>
          <p:cNvPr id="4" name="Slide Number Placeholder 3"/>
          <p:cNvSpPr>
            <a:spLocks noGrp="1"/>
          </p:cNvSpPr>
          <p:nvPr>
            <p:ph type="sldNum" sz="quarter" idx="5"/>
          </p:nvPr>
        </p:nvSpPr>
        <p:spPr/>
        <p:txBody>
          <a:bodyPr/>
          <a:lstStyle/>
          <a:p>
            <a:fld id="{7E1235C0-3AC3-4943-A898-FCEA49A405EE}" type="slidenum">
              <a:rPr lang="zh-CN" altLang="en-US" smtClean="0"/>
              <a:t>53</a:t>
            </a:fld>
            <a:endParaRPr lang="zh-CN" altLang="en-US"/>
          </a:p>
        </p:txBody>
      </p:sp>
    </p:spTree>
    <p:extLst>
      <p:ext uri="{BB962C8B-B14F-4D97-AF65-F5344CB8AC3E}">
        <p14:creationId xmlns:p14="http://schemas.microsoft.com/office/powerpoint/2010/main" val="134807959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Another important point to note about MI fields is that they’re vector fields, in other words they have both a magnitude and a direction.</a:t>
            </a:r>
          </a:p>
          <a:p>
            <a:endParaRPr lang="en-GB" dirty="0"/>
          </a:p>
          <a:p>
            <a:r>
              <a:rPr lang="en-GB" dirty="0"/>
              <a:t>However, using a triaxial sensor, we can make our device rotationally invariant if desired.</a:t>
            </a:r>
          </a:p>
        </p:txBody>
      </p:sp>
      <p:sp>
        <p:nvSpPr>
          <p:cNvPr id="4" name="Slide Number Placeholder 3"/>
          <p:cNvSpPr>
            <a:spLocks noGrp="1"/>
          </p:cNvSpPr>
          <p:nvPr>
            <p:ph type="sldNum" sz="quarter" idx="5"/>
          </p:nvPr>
        </p:nvSpPr>
        <p:spPr/>
        <p:txBody>
          <a:bodyPr/>
          <a:lstStyle/>
          <a:p>
            <a:fld id="{7E1235C0-3AC3-4943-A898-FCEA49A405EE}" type="slidenum">
              <a:rPr lang="zh-CN" altLang="en-US" smtClean="0"/>
              <a:t>54</a:t>
            </a:fld>
            <a:endParaRPr lang="zh-CN" altLang="en-US"/>
          </a:p>
        </p:txBody>
      </p:sp>
    </p:spTree>
    <p:extLst>
      <p:ext uri="{BB962C8B-B14F-4D97-AF65-F5344CB8AC3E}">
        <p14:creationId xmlns:p14="http://schemas.microsoft.com/office/powerpoint/2010/main" val="188189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Ok, so now let’s talk more directly about how to use magnetic fields for navigation. And a lot of what I’m going to be talking about is based on a paper called </a:t>
            </a:r>
            <a:r>
              <a:rPr lang="en-GB" dirty="0" err="1"/>
              <a:t>MagLoc</a:t>
            </a:r>
            <a:r>
              <a:rPr lang="en-GB" dirty="0"/>
              <a:t> by </a:t>
            </a:r>
            <a:r>
              <a:rPr lang="en-GB" dirty="0" err="1"/>
              <a:t>Abrudan</a:t>
            </a:r>
            <a:r>
              <a:rPr lang="en-GB" dirty="0"/>
              <a:t> et al. from 2015.</a:t>
            </a:r>
          </a:p>
          <a:p>
            <a:endParaRPr lang="en-GB" dirty="0"/>
          </a:p>
          <a:p>
            <a:r>
              <a:rPr lang="en-GB" dirty="0"/>
              <a:t>So the basic setup here is that you have an MI transmitter and an MI receiver, each of which is triaxial, meaning that it has 3 mutually perpendicular coils, as shown in the slide. And then at the transmitter end, you can electronically control the orientation and the magnitude of the magnetic moment that gets transmitted using these coils. And at the receiver end, each of the three coils will have a different voltage induced in it, and you can use these values to figure out the relative pose of the receiver with respect to the transmitter.</a:t>
            </a:r>
          </a:p>
          <a:p>
            <a:endParaRPr lang="en-GB" dirty="0"/>
          </a:p>
          <a:p>
            <a:r>
              <a:rPr lang="en-GB" dirty="0"/>
              <a:t>One important thing to note is that the total received power is invariant to the relative orientation of the transmitter and receiver: that is, even though the voltages induced in the three receiver coils may vary with orientation, the overall power of the signal won’t change.</a:t>
            </a:r>
          </a:p>
        </p:txBody>
      </p:sp>
      <p:sp>
        <p:nvSpPr>
          <p:cNvPr id="4" name="Slide Number Placeholder 3"/>
          <p:cNvSpPr>
            <a:spLocks noGrp="1"/>
          </p:cNvSpPr>
          <p:nvPr>
            <p:ph type="sldNum" sz="quarter" idx="5"/>
          </p:nvPr>
        </p:nvSpPr>
        <p:spPr/>
        <p:txBody>
          <a:bodyPr/>
          <a:lstStyle/>
          <a:p>
            <a:fld id="{7E1235C0-3AC3-4943-A898-FCEA49A405EE}" type="slidenum">
              <a:rPr lang="zh-CN" altLang="en-US" smtClean="0"/>
              <a:t>55</a:t>
            </a:fld>
            <a:endParaRPr lang="zh-CN" altLang="en-US"/>
          </a:p>
        </p:txBody>
      </p:sp>
    </p:spTree>
    <p:extLst>
      <p:ext uri="{BB962C8B-B14F-4D97-AF65-F5344CB8AC3E}">
        <p14:creationId xmlns:p14="http://schemas.microsoft.com/office/powerpoint/2010/main" val="130371046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Now as we saw earlier, the magnetic field decays at 60 dB/decade, which is quite abrupt, and for those of you who know a little bit about path loss, this corresponds to a path-loss exponent of 6. So on the one hand, that means that the transmission range is really quite limited, which is sad. But on the other hand, it does mean that we have an easy way of detecting tiny centimetre-scale changes in distance.</a:t>
            </a:r>
          </a:p>
        </p:txBody>
      </p:sp>
      <p:sp>
        <p:nvSpPr>
          <p:cNvPr id="4" name="Slide Number Placeholder 3"/>
          <p:cNvSpPr>
            <a:spLocks noGrp="1"/>
          </p:cNvSpPr>
          <p:nvPr>
            <p:ph type="sldNum" sz="quarter" idx="5"/>
          </p:nvPr>
        </p:nvSpPr>
        <p:spPr/>
        <p:txBody>
          <a:bodyPr/>
          <a:lstStyle/>
          <a:p>
            <a:fld id="{7E1235C0-3AC3-4943-A898-FCEA49A405EE}" type="slidenum">
              <a:rPr lang="zh-CN" altLang="en-US" smtClean="0"/>
              <a:t>56</a:t>
            </a:fld>
            <a:endParaRPr lang="zh-CN" altLang="en-US"/>
          </a:p>
        </p:txBody>
      </p:sp>
    </p:spTree>
    <p:extLst>
      <p:ext uri="{BB962C8B-B14F-4D97-AF65-F5344CB8AC3E}">
        <p14:creationId xmlns:p14="http://schemas.microsoft.com/office/powerpoint/2010/main" val="155549443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And so here we can see some examples of the received signals at different distances. And you can see that they’re nice and clear at short range, but the strength decreases and they get much noisier as the range increases.</a:t>
            </a:r>
          </a:p>
        </p:txBody>
      </p:sp>
      <p:sp>
        <p:nvSpPr>
          <p:cNvPr id="4" name="Slide Number Placeholder 3"/>
          <p:cNvSpPr>
            <a:spLocks noGrp="1"/>
          </p:cNvSpPr>
          <p:nvPr>
            <p:ph type="sldNum" sz="quarter" idx="5"/>
          </p:nvPr>
        </p:nvSpPr>
        <p:spPr/>
        <p:txBody>
          <a:bodyPr/>
          <a:lstStyle/>
          <a:p>
            <a:fld id="{7E1235C0-3AC3-4943-A898-FCEA49A405EE}" type="slidenum">
              <a:rPr lang="zh-CN" altLang="en-US" smtClean="0"/>
              <a:t>57</a:t>
            </a:fld>
            <a:endParaRPr lang="zh-CN" altLang="en-US"/>
          </a:p>
        </p:txBody>
      </p:sp>
    </p:spTree>
    <p:extLst>
      <p:ext uri="{BB962C8B-B14F-4D97-AF65-F5344CB8AC3E}">
        <p14:creationId xmlns:p14="http://schemas.microsoft.com/office/powerpoint/2010/main" val="23871903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as previously mentioned, we can generate and steer a magnetic vector using a triaxial transmitter consisting of 3 orthogonal coils.</a:t>
            </a:r>
          </a:p>
          <a:p>
            <a:endParaRPr lang="en-GB" dirty="0"/>
          </a:p>
          <a:p>
            <a:r>
              <a:rPr lang="en-GB" dirty="0"/>
              <a:t>And we can also sense and recover that magnetic vector using a triaxial receiver likewise consisting of 3 orthogonal coils.</a:t>
            </a:r>
          </a:p>
          <a:p>
            <a:endParaRPr lang="en-GB" dirty="0"/>
          </a:p>
          <a:p>
            <a:r>
              <a:rPr lang="en-GB" dirty="0"/>
              <a:t>And what’s interesting about this is that it provides us with the unique ability to localize a receiver using a single transmitter, which is by no means the case for other modalities.</a:t>
            </a:r>
          </a:p>
        </p:txBody>
      </p:sp>
      <p:sp>
        <p:nvSpPr>
          <p:cNvPr id="4" name="Slide Number Placeholder 3"/>
          <p:cNvSpPr>
            <a:spLocks noGrp="1"/>
          </p:cNvSpPr>
          <p:nvPr>
            <p:ph type="sldNum" sz="quarter" idx="5"/>
          </p:nvPr>
        </p:nvSpPr>
        <p:spPr/>
        <p:txBody>
          <a:bodyPr/>
          <a:lstStyle/>
          <a:p>
            <a:fld id="{7E1235C0-3AC3-4943-A898-FCEA49A405EE}" type="slidenum">
              <a:rPr lang="zh-CN" altLang="en-US" smtClean="0"/>
              <a:t>58</a:t>
            </a:fld>
            <a:endParaRPr lang="zh-CN" altLang="en-US"/>
          </a:p>
        </p:txBody>
      </p:sp>
    </p:spTree>
    <p:extLst>
      <p:ext uri="{BB962C8B-B14F-4D97-AF65-F5344CB8AC3E}">
        <p14:creationId xmlns:p14="http://schemas.microsoft.com/office/powerpoint/2010/main" val="299586051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the reason for this is that by using a triaxial transmitter and a triaxial receiver, we have three transmitting coils and three receiving ones, which leads to a total of 9 measurements overall, of which 6 are unique. And if we use some physics, this gives us enough information to work out the 6 degrees of freedom of the receiver’s pose relative to the transmitter.</a:t>
            </a:r>
          </a:p>
          <a:p>
            <a:endParaRPr lang="en-GB" dirty="0"/>
          </a:p>
          <a:p>
            <a:r>
              <a:rPr lang="en-GB" dirty="0"/>
              <a:t>In practice, things are complicated a bit by the inherent symmetry of the magnetic field, meaning that a receiver at (</a:t>
            </a:r>
            <a:r>
              <a:rPr lang="en-GB" dirty="0" err="1"/>
              <a:t>x,y,z</a:t>
            </a:r>
            <a:r>
              <a:rPr lang="en-GB" dirty="0"/>
              <a:t>) could also have been at (-x,-y,-z). But this ambiguity can be removed using either a map, or inertial measurements or signals from two (or more) transmitters. And there’s more on that in the paper if you’re interested.</a:t>
            </a:r>
          </a:p>
        </p:txBody>
      </p:sp>
      <p:sp>
        <p:nvSpPr>
          <p:cNvPr id="4" name="Slide Number Placeholder 3"/>
          <p:cNvSpPr>
            <a:spLocks noGrp="1"/>
          </p:cNvSpPr>
          <p:nvPr>
            <p:ph type="sldNum" sz="quarter" idx="5"/>
          </p:nvPr>
        </p:nvSpPr>
        <p:spPr/>
        <p:txBody>
          <a:bodyPr/>
          <a:lstStyle/>
          <a:p>
            <a:fld id="{7E1235C0-3AC3-4943-A898-FCEA49A405EE}" type="slidenum">
              <a:rPr lang="zh-CN" altLang="en-US" smtClean="0"/>
              <a:t>59</a:t>
            </a:fld>
            <a:endParaRPr lang="zh-CN" altLang="en-US"/>
          </a:p>
        </p:txBody>
      </p:sp>
    </p:spTree>
    <p:extLst>
      <p:ext uri="{BB962C8B-B14F-4D97-AF65-F5344CB8AC3E}">
        <p14:creationId xmlns:p14="http://schemas.microsoft.com/office/powerpoint/2010/main" val="185460899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Ok, so now let’s talk a bit about the magnetic channel model used in the </a:t>
            </a:r>
            <a:r>
              <a:rPr lang="en-GB" dirty="0" err="1"/>
              <a:t>MagLoc</a:t>
            </a:r>
            <a:r>
              <a:rPr lang="en-GB" dirty="0"/>
              <a:t> paper.</a:t>
            </a:r>
          </a:p>
          <a:p>
            <a:endParaRPr lang="en-GB" dirty="0"/>
          </a:p>
          <a:p>
            <a:r>
              <a:rPr lang="en-GB" dirty="0"/>
              <a:t>So starting simple, we’re going to assume that the transmitter’s placed at the origin, and that the receiver’s position is described by the position vector </a:t>
            </a:r>
            <a:r>
              <a:rPr lang="en-GB" b="1" dirty="0"/>
              <a:t>r</a:t>
            </a:r>
            <a:r>
              <a:rPr lang="en-GB" b="0" dirty="0"/>
              <a:t> = (</a:t>
            </a:r>
            <a:r>
              <a:rPr lang="en-GB" b="0" dirty="0" err="1"/>
              <a:t>x</a:t>
            </a:r>
            <a:r>
              <a:rPr lang="en-GB" b="0" baseline="-25000" dirty="0" err="1"/>
              <a:t>r</a:t>
            </a:r>
            <a:r>
              <a:rPr lang="en-GB" b="0" dirty="0"/>
              <a:t>, </a:t>
            </a:r>
            <a:r>
              <a:rPr lang="en-GB" b="0" dirty="0" err="1"/>
              <a:t>y</a:t>
            </a:r>
            <a:r>
              <a:rPr lang="en-GB" b="0" baseline="-25000" dirty="0" err="1"/>
              <a:t>r</a:t>
            </a:r>
            <a:r>
              <a:rPr lang="en-GB" b="0" dirty="0"/>
              <a:t>, </a:t>
            </a:r>
            <a:r>
              <a:rPr lang="en-GB" b="0" dirty="0" err="1"/>
              <a:t>z</a:t>
            </a:r>
            <a:r>
              <a:rPr lang="en-GB" b="0" baseline="-25000" dirty="0" err="1"/>
              <a:t>r</a:t>
            </a:r>
            <a:r>
              <a:rPr lang="en-GB" b="0" dirty="0"/>
              <a:t>), as shown in the slide. The range between the two is thus the L2 norm of </a:t>
            </a:r>
            <a:r>
              <a:rPr lang="en-GB" b="1" dirty="0"/>
              <a:t>r</a:t>
            </a:r>
            <a:r>
              <a:rPr lang="en-GB" b="0" dirty="0"/>
              <a:t>.</a:t>
            </a:r>
          </a:p>
          <a:p>
            <a:endParaRPr lang="en-GB" b="0" dirty="0"/>
          </a:p>
          <a:p>
            <a:r>
              <a:rPr lang="en-GB" dirty="0"/>
              <a:t>To transmit a signal, we energise the transmitter in each axis, which gives the magnetic moments shown on the slide. Each magnetic moment is in the direction of the basis vector for its axis, and has a magnitude equal to the product of the number of turns in the coil, the coil input current, and the area of the coil.</a:t>
            </a:r>
          </a:p>
        </p:txBody>
      </p:sp>
      <p:sp>
        <p:nvSpPr>
          <p:cNvPr id="4" name="Slide Number Placeholder 3"/>
          <p:cNvSpPr>
            <a:spLocks noGrp="1"/>
          </p:cNvSpPr>
          <p:nvPr>
            <p:ph type="sldNum" sz="quarter" idx="5"/>
          </p:nvPr>
        </p:nvSpPr>
        <p:spPr/>
        <p:txBody>
          <a:bodyPr/>
          <a:lstStyle/>
          <a:p>
            <a:fld id="{7E1235C0-3AC3-4943-A898-FCEA49A405EE}" type="slidenum">
              <a:rPr lang="zh-CN" altLang="en-US" smtClean="0"/>
              <a:t>60</a:t>
            </a:fld>
            <a:endParaRPr lang="zh-CN" altLang="en-US"/>
          </a:p>
        </p:txBody>
      </p:sp>
    </p:spTree>
    <p:extLst>
      <p:ext uri="{BB962C8B-B14F-4D97-AF65-F5344CB8AC3E}">
        <p14:creationId xmlns:p14="http://schemas.microsoft.com/office/powerpoint/2010/main" val="347737070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now our goal is to estimate the 3D position of the receiver.</a:t>
            </a:r>
          </a:p>
          <a:p>
            <a:endParaRPr lang="en-GB" dirty="0"/>
          </a:p>
          <a:p>
            <a:r>
              <a:rPr lang="en-GB" dirty="0"/>
              <a:t>And to do this, we can start by thinking about the magnetic field at an arbitrary position </a:t>
            </a:r>
            <a:r>
              <a:rPr lang="en-GB" b="1" dirty="0"/>
              <a:t>r</a:t>
            </a:r>
            <a:r>
              <a:rPr lang="en-GB" b="0" dirty="0"/>
              <a:t>, given an arbitrary magnetic moment </a:t>
            </a:r>
            <a:r>
              <a:rPr lang="en-GB" b="1" dirty="0"/>
              <a:t>m</a:t>
            </a:r>
            <a:r>
              <a:rPr lang="en-GB" b="0" dirty="0"/>
              <a:t>, which is given by the equation shown in the slide. This is actually based on the magnetic dipole equations from Richard Feynman’s physics lectures, but for the purposes of this course, you can just take it as read.</a:t>
            </a:r>
          </a:p>
          <a:p>
            <a:endParaRPr lang="en-GB" b="0" dirty="0"/>
          </a:p>
          <a:p>
            <a:r>
              <a:rPr lang="en-GB" b="0" dirty="0"/>
              <a:t>The key point is that for each of the three magnetic moments </a:t>
            </a:r>
            <a:r>
              <a:rPr lang="en-GB" b="1" dirty="0"/>
              <a:t>m</a:t>
            </a:r>
            <a:r>
              <a:rPr lang="en-GB" b="0" baseline="-25000" dirty="0"/>
              <a:t>i</a:t>
            </a:r>
            <a:r>
              <a:rPr lang="en-GB" b="0" dirty="0"/>
              <a:t> transmitted, the magnetic field at the position of the receiver can be calculated as </a:t>
            </a:r>
            <a:r>
              <a:rPr lang="en-GB" b="1" dirty="0"/>
              <a:t>b</a:t>
            </a:r>
            <a:r>
              <a:rPr lang="en-GB" b="0" baseline="-25000" dirty="0"/>
              <a:t>i</a:t>
            </a:r>
            <a:r>
              <a:rPr lang="en-GB" b="0" baseline="0" dirty="0"/>
              <a:t> = </a:t>
            </a:r>
            <a:r>
              <a:rPr lang="en-GB" b="1" baseline="0" dirty="0"/>
              <a:t>B</a:t>
            </a:r>
            <a:r>
              <a:rPr lang="en-GB" b="0" baseline="0" dirty="0"/>
              <a:t>(</a:t>
            </a:r>
            <a:r>
              <a:rPr lang="en-GB" b="1" baseline="0" dirty="0"/>
              <a:t>r</a:t>
            </a:r>
            <a:r>
              <a:rPr lang="en-GB" b="0" baseline="0" dirty="0"/>
              <a:t>, </a:t>
            </a:r>
            <a:r>
              <a:rPr lang="en-GB" b="1" baseline="0" dirty="0"/>
              <a:t>m</a:t>
            </a:r>
            <a:r>
              <a:rPr lang="en-GB" b="0" baseline="-25000" dirty="0"/>
              <a:t>i</a:t>
            </a:r>
            <a:r>
              <a:rPr lang="en-GB" b="0" baseline="0" dirty="0"/>
              <a:t>), as shown in the slide. Note that each </a:t>
            </a:r>
            <a:r>
              <a:rPr lang="en-GB" b="1" baseline="0" dirty="0"/>
              <a:t>b</a:t>
            </a:r>
            <a:r>
              <a:rPr lang="en-GB" b="0" baseline="-25000" dirty="0"/>
              <a:t>i</a:t>
            </a:r>
            <a:r>
              <a:rPr lang="en-GB" b="0" baseline="0" dirty="0"/>
              <a:t> at this point will still be expressed in the transmitter’s frame.</a:t>
            </a:r>
            <a:endParaRPr lang="en-GB" baseline="-25000" dirty="0"/>
          </a:p>
        </p:txBody>
      </p:sp>
      <p:sp>
        <p:nvSpPr>
          <p:cNvPr id="4" name="Slide Number Placeholder 3"/>
          <p:cNvSpPr>
            <a:spLocks noGrp="1"/>
          </p:cNvSpPr>
          <p:nvPr>
            <p:ph type="sldNum" sz="quarter" idx="5"/>
          </p:nvPr>
        </p:nvSpPr>
        <p:spPr/>
        <p:txBody>
          <a:bodyPr/>
          <a:lstStyle/>
          <a:p>
            <a:fld id="{7E1235C0-3AC3-4943-A898-FCEA49A405EE}" type="slidenum">
              <a:rPr lang="zh-CN" altLang="en-US" smtClean="0"/>
              <a:t>61</a:t>
            </a:fld>
            <a:endParaRPr lang="zh-CN" altLang="en-US"/>
          </a:p>
        </p:txBody>
      </p:sp>
    </p:spTree>
    <p:extLst>
      <p:ext uri="{BB962C8B-B14F-4D97-AF65-F5344CB8AC3E}">
        <p14:creationId xmlns:p14="http://schemas.microsoft.com/office/powerpoint/2010/main" val="372580975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now we can take these </a:t>
            </a:r>
            <a:r>
              <a:rPr lang="en-GB" b="1" dirty="0"/>
              <a:t>b</a:t>
            </a:r>
            <a:r>
              <a:rPr lang="en-GB" baseline="-25000" dirty="0"/>
              <a:t>i</a:t>
            </a:r>
            <a:r>
              <a:rPr lang="en-GB" dirty="0"/>
              <a:t> vectors, and make a matrix in which each column is one of the vectors, as shown in the slide.</a:t>
            </a:r>
          </a:p>
          <a:p>
            <a:endParaRPr lang="en-GB" dirty="0"/>
          </a:p>
          <a:p>
            <a:r>
              <a:rPr lang="en-GB" dirty="0"/>
              <a:t>And then if we pre-multiply this matrix by an orthogonal matrix describing the orientation of the receiver’s frame with respect to the transmitter’s frame, then we’ll get another matrix expressing the magnetic vector field in the receiver’s frame.</a:t>
            </a:r>
          </a:p>
        </p:txBody>
      </p:sp>
      <p:sp>
        <p:nvSpPr>
          <p:cNvPr id="4" name="Slide Number Placeholder 3"/>
          <p:cNvSpPr>
            <a:spLocks noGrp="1"/>
          </p:cNvSpPr>
          <p:nvPr>
            <p:ph type="sldNum" sz="quarter" idx="5"/>
          </p:nvPr>
        </p:nvSpPr>
        <p:spPr/>
        <p:txBody>
          <a:bodyPr/>
          <a:lstStyle/>
          <a:p>
            <a:fld id="{7E1235C0-3AC3-4943-A898-FCEA49A405EE}" type="slidenum">
              <a:rPr lang="zh-CN" altLang="en-US" smtClean="0"/>
              <a:t>62</a:t>
            </a:fld>
            <a:endParaRPr lang="zh-CN" altLang="en-US"/>
          </a:p>
        </p:txBody>
      </p:sp>
    </p:spTree>
    <p:extLst>
      <p:ext uri="{BB962C8B-B14F-4D97-AF65-F5344CB8AC3E}">
        <p14:creationId xmlns:p14="http://schemas.microsoft.com/office/powerpoint/2010/main" val="19316333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Ok, so ROS nodes in a network talk to each other through messages, and these can either be some of the standard messages, or custom messages that you create yourself.</a:t>
            </a:r>
          </a:p>
          <a:p>
            <a:endParaRPr lang="en-GB" dirty="0"/>
          </a:p>
          <a:p>
            <a:r>
              <a:rPr lang="en-GB" dirty="0"/>
              <a:t>And a set of messages, nodes and service definitions can be bundled together into a ROS package that is designed to complete a specific task.</a:t>
            </a:r>
          </a:p>
          <a:p>
            <a:endParaRPr lang="en-GB" dirty="0"/>
          </a:p>
          <a:p>
            <a:r>
              <a:rPr lang="en-GB" dirty="0"/>
              <a:t>From a development perspective, there are a number of languages in which you can develop ROS nodes, including C++, Python, Lisp and even MATLAB, although the latter is honestly a bit slow.</a:t>
            </a:r>
          </a:p>
        </p:txBody>
      </p:sp>
      <p:sp>
        <p:nvSpPr>
          <p:cNvPr id="4" name="Slide Number Placeholder 3"/>
          <p:cNvSpPr>
            <a:spLocks noGrp="1"/>
          </p:cNvSpPr>
          <p:nvPr>
            <p:ph type="sldNum" sz="quarter" idx="5"/>
          </p:nvPr>
        </p:nvSpPr>
        <p:spPr/>
        <p:txBody>
          <a:bodyPr/>
          <a:lstStyle/>
          <a:p>
            <a:fld id="{7E1235C0-3AC3-4943-A898-FCEA49A405EE}" type="slidenum">
              <a:rPr lang="zh-CN" altLang="en-US" smtClean="0"/>
              <a:t>6</a:t>
            </a:fld>
            <a:endParaRPr lang="zh-CN" altLang="en-US"/>
          </a:p>
        </p:txBody>
      </p:sp>
    </p:spTree>
    <p:extLst>
      <p:ext uri="{BB962C8B-B14F-4D97-AF65-F5344CB8AC3E}">
        <p14:creationId xmlns:p14="http://schemas.microsoft.com/office/powerpoint/2010/main" val="108728488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And so there will be voltages induced in the receiver’s x, y and z axes as a result of the excitation of the transmitter, which can be computed from the matrix we just computed, the frequency of the excitation and the parameters of the receiver’s coil as shown in the slide.</a:t>
            </a:r>
          </a:p>
          <a:p>
            <a:endParaRPr lang="en-GB" dirty="0"/>
          </a:p>
          <a:p>
            <a:r>
              <a:rPr lang="en-GB" dirty="0"/>
              <a:t>The physics details are not super important here, but what is important is that you end up with a 3x3 matrix called a channel matrix in which each element describes the voltage induced from one of the transmitter coils to one of the receiver ones.</a:t>
            </a:r>
          </a:p>
        </p:txBody>
      </p:sp>
      <p:sp>
        <p:nvSpPr>
          <p:cNvPr id="4" name="Slide Number Placeholder 3"/>
          <p:cNvSpPr>
            <a:spLocks noGrp="1"/>
          </p:cNvSpPr>
          <p:nvPr>
            <p:ph type="sldNum" sz="quarter" idx="5"/>
          </p:nvPr>
        </p:nvSpPr>
        <p:spPr/>
        <p:txBody>
          <a:bodyPr/>
          <a:lstStyle/>
          <a:p>
            <a:fld id="{7E1235C0-3AC3-4943-A898-FCEA49A405EE}" type="slidenum">
              <a:rPr lang="zh-CN" altLang="en-US" smtClean="0"/>
              <a:t>63</a:t>
            </a:fld>
            <a:endParaRPr lang="zh-CN" altLang="en-US"/>
          </a:p>
        </p:txBody>
      </p:sp>
    </p:spTree>
    <p:extLst>
      <p:ext uri="{BB962C8B-B14F-4D97-AF65-F5344CB8AC3E}">
        <p14:creationId xmlns:p14="http://schemas.microsoft.com/office/powerpoint/2010/main" val="65188103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Now the full equation for the channel matrix S at this point would be a little long-winded, so in practice, we can define a range-dependent scaling factor c as shown in the slide that also incorporates all the specific constants associated with the transmitter and receiver coils, and then use it to simplify our definition of S.</a:t>
            </a:r>
          </a:p>
          <a:p>
            <a:endParaRPr lang="en-GB" dirty="0"/>
          </a:p>
          <a:p>
            <a:r>
              <a:rPr lang="en-GB" dirty="0"/>
              <a:t>So this actually ends up being quite a clean equation, and you can hopefully see that the channel matrix depends on both the position vector </a:t>
            </a:r>
            <a:r>
              <a:rPr lang="en-GB" b="1" dirty="0"/>
              <a:t>r</a:t>
            </a:r>
            <a:r>
              <a:rPr lang="en-GB" b="0" dirty="0"/>
              <a:t> we are interested in, i.e. the position of the receiver, and on the orientation omega. To put it another way, the channel matrix contains the position we’re after, and so if we can estimate the channel matrix at the receiver and work out a way of extracting the position from it, then we’re done.</a:t>
            </a:r>
            <a:endParaRPr lang="en-GB" dirty="0"/>
          </a:p>
        </p:txBody>
      </p:sp>
      <p:sp>
        <p:nvSpPr>
          <p:cNvPr id="4" name="Slide Number Placeholder 3"/>
          <p:cNvSpPr>
            <a:spLocks noGrp="1"/>
          </p:cNvSpPr>
          <p:nvPr>
            <p:ph type="sldNum" sz="quarter" idx="5"/>
          </p:nvPr>
        </p:nvSpPr>
        <p:spPr/>
        <p:txBody>
          <a:bodyPr/>
          <a:lstStyle/>
          <a:p>
            <a:fld id="{7E1235C0-3AC3-4943-A898-FCEA49A405EE}" type="slidenum">
              <a:rPr lang="zh-CN" altLang="en-US" smtClean="0"/>
              <a:t>64</a:t>
            </a:fld>
            <a:endParaRPr lang="zh-CN" altLang="en-US"/>
          </a:p>
        </p:txBody>
      </p:sp>
    </p:spTree>
    <p:extLst>
      <p:ext uri="{BB962C8B-B14F-4D97-AF65-F5344CB8AC3E}">
        <p14:creationId xmlns:p14="http://schemas.microsoft.com/office/powerpoint/2010/main" val="260113467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to estimate the channel matrix S at the receiver, we start by transmitting a known Nx3 sequence P</a:t>
            </a:r>
            <a:r>
              <a:rPr lang="en-GB" baseline="-25000" dirty="0"/>
              <a:t>TX</a:t>
            </a:r>
            <a:r>
              <a:rPr lang="en-GB" dirty="0"/>
              <a:t> from the transmitter. This will be received at the receiver as P</a:t>
            </a:r>
            <a:r>
              <a:rPr lang="en-GB" baseline="-25000" dirty="0"/>
              <a:t>RX</a:t>
            </a:r>
            <a:r>
              <a:rPr lang="en-GB" dirty="0"/>
              <a:t>, which is just P</a:t>
            </a:r>
            <a:r>
              <a:rPr lang="en-GB" baseline="-25000" dirty="0"/>
              <a:t>TX</a:t>
            </a:r>
            <a:r>
              <a:rPr lang="en-GB" dirty="0"/>
              <a:t> corrupted by some Gaussian noise. And the equation showing the relationship between P</a:t>
            </a:r>
            <a:r>
              <a:rPr lang="en-GB" baseline="-25000" dirty="0"/>
              <a:t>RX</a:t>
            </a:r>
            <a:r>
              <a:rPr lang="en-GB" dirty="0"/>
              <a:t> and P</a:t>
            </a:r>
            <a:r>
              <a:rPr lang="en-GB" baseline="-25000" dirty="0"/>
              <a:t>TX</a:t>
            </a:r>
            <a:r>
              <a:rPr lang="en-GB" dirty="0"/>
              <a:t> is shown in the slide, and clearly depends on the channel matrix S.</a:t>
            </a:r>
          </a:p>
          <a:p>
            <a:endParaRPr lang="en-GB" dirty="0"/>
          </a:p>
          <a:p>
            <a:r>
              <a:rPr lang="en-GB" dirty="0"/>
              <a:t>So we can use this to estimate S by using the least-squares approach shown in the slide, which it turns out also yields a maximum likelihood estimate of S.</a:t>
            </a:r>
          </a:p>
        </p:txBody>
      </p:sp>
      <p:sp>
        <p:nvSpPr>
          <p:cNvPr id="4" name="Slide Number Placeholder 3"/>
          <p:cNvSpPr>
            <a:spLocks noGrp="1"/>
          </p:cNvSpPr>
          <p:nvPr>
            <p:ph type="sldNum" sz="quarter" idx="5"/>
          </p:nvPr>
        </p:nvSpPr>
        <p:spPr/>
        <p:txBody>
          <a:bodyPr/>
          <a:lstStyle/>
          <a:p>
            <a:fld id="{7E1235C0-3AC3-4943-A898-FCEA49A405EE}" type="slidenum">
              <a:rPr lang="zh-CN" altLang="en-US" smtClean="0"/>
              <a:t>65</a:t>
            </a:fld>
            <a:endParaRPr lang="zh-CN" altLang="en-US"/>
          </a:p>
        </p:txBody>
      </p:sp>
    </p:spTree>
    <p:extLst>
      <p:ext uri="{BB962C8B-B14F-4D97-AF65-F5344CB8AC3E}">
        <p14:creationId xmlns:p14="http://schemas.microsoft.com/office/powerpoint/2010/main" val="271744305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Ok, so given S, we now want to try to extract the position vector</a:t>
            </a:r>
            <a:r>
              <a:rPr lang="en-GB" b="0" dirty="0"/>
              <a:t>. And to do that, we start by inferring its range r.</a:t>
            </a:r>
          </a:p>
          <a:p>
            <a:endParaRPr lang="en-GB" b="0" dirty="0"/>
          </a:p>
          <a:p>
            <a:r>
              <a:rPr lang="en-GB" b="0" dirty="0"/>
              <a:t>So let’s look again at our equation for S, and recall that c, our range-dependent scaling factor whose definition we saw a couple of slides back, is proportional to 1/r</a:t>
            </a:r>
            <a:r>
              <a:rPr lang="en-GB" b="0" baseline="30000" dirty="0"/>
              <a:t>3</a:t>
            </a:r>
            <a:r>
              <a:rPr lang="en-GB" b="0" dirty="0"/>
              <a:t>. By contrast, note that the second factor in the equation for S is range-independent, since it depends only on the direction of the position vector, not on its magnitude. So in free-space, the </a:t>
            </a:r>
            <a:r>
              <a:rPr lang="en-GB" b="0" dirty="0" err="1"/>
              <a:t>Frobenius</a:t>
            </a:r>
            <a:r>
              <a:rPr lang="en-GB" b="0" dirty="0"/>
              <a:t> norm of S is also proportional to 1/r</a:t>
            </a:r>
            <a:r>
              <a:rPr lang="en-GB" b="0" baseline="30000" dirty="0"/>
              <a:t>3</a:t>
            </a:r>
            <a:r>
              <a:rPr lang="en-GB" b="0" dirty="0"/>
              <a:t>, and we can use this for range estimation.</a:t>
            </a:r>
          </a:p>
          <a:p>
            <a:endParaRPr lang="en-GB" b="0" dirty="0"/>
          </a:p>
          <a:p>
            <a:r>
              <a:rPr lang="en-GB" b="0" dirty="0"/>
              <a:t>Incidentally, note that since orthogonal matrices like omega preserve the </a:t>
            </a:r>
            <a:r>
              <a:rPr lang="en-GB" b="0" dirty="0" err="1"/>
              <a:t>Frobenius</a:t>
            </a:r>
            <a:r>
              <a:rPr lang="en-GB" b="0" dirty="0"/>
              <a:t> norm, the range estimate is invariant with regard to the relative orientation between the transmitter and the receiver.</a:t>
            </a:r>
          </a:p>
        </p:txBody>
      </p:sp>
      <p:sp>
        <p:nvSpPr>
          <p:cNvPr id="4" name="Slide Number Placeholder 3"/>
          <p:cNvSpPr>
            <a:spLocks noGrp="1"/>
          </p:cNvSpPr>
          <p:nvPr>
            <p:ph type="sldNum" sz="quarter" idx="5"/>
          </p:nvPr>
        </p:nvSpPr>
        <p:spPr/>
        <p:txBody>
          <a:bodyPr/>
          <a:lstStyle/>
          <a:p>
            <a:fld id="{7E1235C0-3AC3-4943-A898-FCEA49A405EE}" type="slidenum">
              <a:rPr lang="zh-CN" altLang="en-US" smtClean="0"/>
              <a:t>66</a:t>
            </a:fld>
            <a:endParaRPr lang="zh-CN" altLang="en-US"/>
          </a:p>
        </p:txBody>
      </p:sp>
    </p:spTree>
    <p:extLst>
      <p:ext uri="{BB962C8B-B14F-4D97-AF65-F5344CB8AC3E}">
        <p14:creationId xmlns:p14="http://schemas.microsoft.com/office/powerpoint/2010/main" val="300138520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GB" dirty="0"/>
                  <a:t>So to start with, we can define the overall RSSI measured in decibels as </a:t>
                </a:r>
                <a14:m>
                  <m:oMath xmlns:m="http://schemas.openxmlformats.org/officeDocument/2006/math">
                    <m:r>
                      <a:rPr lang="en-US" sz="1200" i="1" smtClean="0">
                        <a:latin typeface="Cambria Math" panose="02040503050406030204" pitchFamily="18" charset="0"/>
                      </a:rPr>
                      <m:t>𝜌</m:t>
                    </m:r>
                    <m:r>
                      <a:rPr lang="en-US" sz="1200" b="0" i="1" smtClean="0">
                        <a:latin typeface="Cambria Math" panose="02040503050406030204" pitchFamily="18" charset="0"/>
                      </a:rPr>
                      <m:t>=20</m:t>
                    </m:r>
                    <m:r>
                      <a:rPr lang="en-US" sz="1200" b="0" i="1" smtClean="0">
                        <a:latin typeface="Cambria Math" panose="02040503050406030204" pitchFamily="18" charset="0"/>
                      </a:rPr>
                      <m:t>𝑙𝑜𝑔</m:t>
                    </m:r>
                    <m:sSub>
                      <m:sSubPr>
                        <m:ctrlPr>
                          <a:rPr lang="en-US" sz="1200" b="0" i="1" smtClean="0">
                            <a:latin typeface="Cambria Math" panose="02040503050406030204" pitchFamily="18" charset="0"/>
                          </a:rPr>
                        </m:ctrlPr>
                      </m:sSubPr>
                      <m:e>
                        <m:d>
                          <m:dPr>
                            <m:begChr m:val="‖"/>
                            <m:endChr m:val="‖"/>
                            <m:ctrlPr>
                              <a:rPr lang="en-US" sz="1200" b="0" i="1" smtClean="0">
                                <a:latin typeface="Cambria Math" panose="02040503050406030204" pitchFamily="18" charset="0"/>
                              </a:rPr>
                            </m:ctrlPr>
                          </m:dPr>
                          <m:e>
                            <m:r>
                              <a:rPr lang="en-US" sz="1200" b="0" i="1" smtClean="0">
                                <a:latin typeface="Cambria Math" panose="02040503050406030204" pitchFamily="18" charset="0"/>
                              </a:rPr>
                              <m:t>𝑆</m:t>
                            </m:r>
                          </m:e>
                        </m:d>
                      </m:e>
                      <m:sub>
                        <m:r>
                          <a:rPr lang="en-US" sz="1200" b="0" i="1" smtClean="0">
                            <a:latin typeface="Cambria Math" panose="02040503050406030204" pitchFamily="18" charset="0"/>
                          </a:rPr>
                          <m:t>𝐹</m:t>
                        </m:r>
                      </m:sub>
                    </m:sSub>
                  </m:oMath>
                </a14:m>
                <a:r>
                  <a:rPr lang="en-GB" dirty="0"/>
                  <a:t>.</a:t>
                </a:r>
              </a:p>
              <a:p>
                <a:endParaRPr lang="en-GB" dirty="0"/>
              </a:p>
              <a:p>
                <a:r>
                  <a:rPr lang="en-GB" dirty="0"/>
                  <a:t>Now since the </a:t>
                </a:r>
                <a:r>
                  <a:rPr lang="en-GB" dirty="0" err="1"/>
                  <a:t>Frobenius</a:t>
                </a:r>
                <a:r>
                  <a:rPr lang="en-GB" dirty="0"/>
                  <a:t> norm of S is proportional to 1/r</a:t>
                </a:r>
                <a:r>
                  <a:rPr lang="en-GB" baseline="-25000" dirty="0"/>
                  <a:t>3</a:t>
                </a:r>
                <a:r>
                  <a:rPr lang="en-GB" dirty="0"/>
                  <a:t>, the equation that relates the RSSI to the distance in free-space is </a:t>
                </a:r>
                <a14:m>
                  <m:oMath xmlns:m="http://schemas.openxmlformats.org/officeDocument/2006/math">
                    <m:r>
                      <a:rPr lang="en-US" sz="1200" i="1" smtClean="0">
                        <a:latin typeface="Cambria Math" panose="02040503050406030204" pitchFamily="18" charset="0"/>
                      </a:rPr>
                      <m:t>𝜌</m:t>
                    </m:r>
                    <m:r>
                      <a:rPr lang="en-US" sz="1200" b="0" i="1" smtClean="0">
                        <a:latin typeface="Cambria Math" panose="02040503050406030204" pitchFamily="18" charset="0"/>
                      </a:rPr>
                      <m:t>=</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𝜌</m:t>
                        </m:r>
                      </m:e>
                      <m:sub>
                        <m:r>
                          <a:rPr lang="en-US" sz="1200" b="0" i="1" smtClean="0">
                            <a:latin typeface="Cambria Math" panose="02040503050406030204" pitchFamily="18" charset="0"/>
                          </a:rPr>
                          <m:t>0</m:t>
                        </m:r>
                      </m:sub>
                    </m:sSub>
                    <m:r>
                      <a:rPr lang="en-US" sz="1200" b="0" i="1" smtClean="0">
                        <a:latin typeface="Cambria Math" panose="02040503050406030204" pitchFamily="18" charset="0"/>
                      </a:rPr>
                      <m:t> −60</m:t>
                    </m:r>
                    <m:r>
                      <m:rPr>
                        <m:sty m:val="p"/>
                      </m:rPr>
                      <a:rPr lang="en-US" sz="1200" b="0" i="0" smtClean="0">
                        <a:latin typeface="Cambria Math" panose="02040503050406030204" pitchFamily="18" charset="0"/>
                      </a:rPr>
                      <m:t>log</m:t>
                    </m:r>
                    <m:r>
                      <a:rPr lang="en-US" sz="1200" b="0" i="1" smtClean="0">
                        <a:latin typeface="Cambria Math" panose="02040503050406030204" pitchFamily="18" charset="0"/>
                      </a:rPr>
                      <m:t> (</m:t>
                    </m:r>
                    <m:f>
                      <m:fPr>
                        <m:ctrlPr>
                          <a:rPr lang="en-US" sz="1200" b="0" i="1" smtClean="0">
                            <a:latin typeface="Cambria Math" panose="02040503050406030204" pitchFamily="18" charset="0"/>
                          </a:rPr>
                        </m:ctrlPr>
                      </m:fPr>
                      <m:num>
                        <m:r>
                          <a:rPr lang="en-US" sz="1200" b="0" i="1" smtClean="0">
                            <a:latin typeface="Cambria Math" panose="02040503050406030204" pitchFamily="18" charset="0"/>
                          </a:rPr>
                          <m:t>𝑟</m:t>
                        </m:r>
                      </m:num>
                      <m:den>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𝑟</m:t>
                            </m:r>
                          </m:e>
                          <m:sub>
                            <m:r>
                              <a:rPr lang="en-US" sz="1200" b="0" i="1" smtClean="0">
                                <a:latin typeface="Cambria Math" panose="02040503050406030204" pitchFamily="18" charset="0"/>
                              </a:rPr>
                              <m:t>0</m:t>
                            </m:r>
                          </m:sub>
                        </m:sSub>
                      </m:den>
                    </m:f>
                    <m:r>
                      <a:rPr lang="en-US" sz="1200" b="0" i="1" smtClean="0">
                        <a:latin typeface="Cambria Math" panose="02040503050406030204" pitchFamily="18" charset="0"/>
                      </a:rPr>
                      <m:t>)</m:t>
                    </m:r>
                  </m:oMath>
                </a14:m>
                <a:r>
                  <a:rPr lang="en-GB" dirty="0"/>
                  <a:t>, where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𝜌</m:t>
                        </m:r>
                      </m:e>
                      <m:sub>
                        <m:r>
                          <a:rPr lang="en-US" b="0" i="1" smtClean="0">
                            <a:latin typeface="Cambria Math" panose="02040503050406030204" pitchFamily="18" charset="0"/>
                          </a:rPr>
                          <m:t>0</m:t>
                        </m:r>
                      </m:sub>
                    </m:sSub>
                  </m:oMath>
                </a14:m>
                <a:r>
                  <a:rPr lang="en-GB" dirty="0">
                    <a:latin typeface="Helvetica" pitchFamily="2" charset="0"/>
                  </a:rPr>
                  <a:t> is the RSSI measured at some reference distance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0</m:t>
                        </m:r>
                      </m:sub>
                    </m:sSub>
                  </m:oMath>
                </a14:m>
                <a:r>
                  <a:rPr lang="en-GB" dirty="0"/>
                  <a:t>.</a:t>
                </a:r>
              </a:p>
              <a:p>
                <a:endParaRPr lang="en-GB" dirty="0"/>
              </a:p>
              <a:p>
                <a:r>
                  <a:rPr lang="en-GB" dirty="0"/>
                  <a:t>And we can thus calculate the range estimate in free-space as </a:t>
                </a:r>
                <a14:m>
                  <m:oMath xmlns:m="http://schemas.openxmlformats.org/officeDocument/2006/math">
                    <m:r>
                      <a:rPr lang="en-US" sz="1200" b="0" i="1" smtClean="0">
                        <a:latin typeface="Cambria Math" panose="02040503050406030204" pitchFamily="18" charset="0"/>
                      </a:rPr>
                      <m:t>𝑟</m:t>
                    </m:r>
                    <m:r>
                      <a:rPr lang="en-US" sz="1200" b="0" i="1" smtClean="0">
                        <a:latin typeface="Cambria Math" panose="02040503050406030204" pitchFamily="18" charset="0"/>
                      </a:rPr>
                      <m:t>=</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𝑟</m:t>
                        </m:r>
                      </m:e>
                      <m:sub>
                        <m:r>
                          <a:rPr lang="en-US" sz="1200" b="0" i="1" smtClean="0">
                            <a:latin typeface="Cambria Math" panose="02040503050406030204" pitchFamily="18" charset="0"/>
                          </a:rPr>
                          <m:t>0</m:t>
                        </m:r>
                      </m:sub>
                    </m:sSub>
                    <m:sSup>
                      <m:sSupPr>
                        <m:ctrlPr>
                          <a:rPr lang="en-US" sz="1200" b="0" i="1" smtClean="0">
                            <a:latin typeface="Cambria Math" panose="02040503050406030204" pitchFamily="18" charset="0"/>
                          </a:rPr>
                        </m:ctrlPr>
                      </m:sSupPr>
                      <m:e>
                        <m:r>
                          <a:rPr lang="en-US" sz="1200" b="0" i="1" smtClean="0">
                            <a:latin typeface="Cambria Math" panose="02040503050406030204" pitchFamily="18" charset="0"/>
                          </a:rPr>
                          <m:t>10</m:t>
                        </m:r>
                      </m:e>
                      <m:sup>
                        <m:r>
                          <a:rPr lang="en-US" sz="1200" b="0" i="1" smtClean="0">
                            <a:latin typeface="Cambria Math" panose="02040503050406030204" pitchFamily="18" charset="0"/>
                          </a:rPr>
                          <m:t>(</m:t>
                        </m:r>
                        <m:sSub>
                          <m:sSubPr>
                            <m:ctrlPr>
                              <a:rPr lang="en-US" sz="1200" i="1">
                                <a:latin typeface="Cambria Math" panose="02040503050406030204" pitchFamily="18" charset="0"/>
                              </a:rPr>
                            </m:ctrlPr>
                          </m:sSubPr>
                          <m:e>
                            <m:r>
                              <a:rPr lang="en-US" sz="1200" i="1">
                                <a:latin typeface="Cambria Math" panose="02040503050406030204" pitchFamily="18" charset="0"/>
                              </a:rPr>
                              <m:t>𝜌</m:t>
                            </m:r>
                          </m:e>
                          <m:sub>
                            <m:r>
                              <a:rPr lang="en-US" sz="1200">
                                <a:latin typeface="Cambria Math" panose="02040503050406030204" pitchFamily="18" charset="0"/>
                              </a:rPr>
                              <m:t>0</m:t>
                            </m:r>
                          </m:sub>
                        </m:sSub>
                        <m:r>
                          <m:rPr>
                            <m:nor/>
                          </m:rPr>
                          <a:rPr lang="en-GB" sz="1200" dirty="0"/>
                          <m:t>−</m:t>
                        </m:r>
                        <m:r>
                          <a:rPr lang="en-US" sz="1200" i="1">
                            <a:latin typeface="Cambria Math" panose="02040503050406030204" pitchFamily="18" charset="0"/>
                          </a:rPr>
                          <m:t>𝜌</m:t>
                        </m:r>
                        <m:r>
                          <a:rPr lang="en-US" sz="1200" b="0" i="1" smtClean="0">
                            <a:latin typeface="Cambria Math" panose="02040503050406030204" pitchFamily="18" charset="0"/>
                          </a:rPr>
                          <m:t>)/60</m:t>
                        </m:r>
                      </m:sup>
                    </m:sSup>
                  </m:oMath>
                </a14:m>
                <a:r>
                  <a:rPr lang="en-GB" dirty="0"/>
                  <a:t>, as shown in the slide.</a:t>
                </a:r>
              </a:p>
              <a:p>
                <a:endParaRPr lang="en-GB" dirty="0"/>
              </a:p>
              <a:p>
                <a:r>
                  <a:rPr lang="en-GB" dirty="0"/>
                  <a:t>Note that </a:t>
                </a:r>
                <a:r>
                  <a:rPr lang="en-GB" dirty="0">
                    <a:latin typeface="Helvetica" pitchFamily="2" charset="0"/>
                  </a:rPr>
                  <a:t>when plotting the RSSI vs. the log-distance </a:t>
                </a:r>
                <a14:m>
                  <m:oMath xmlns:m="http://schemas.openxmlformats.org/officeDocument/2006/math">
                    <m:r>
                      <m:rPr>
                        <m:sty m:val="p"/>
                      </m:rPr>
                      <a:rPr lang="en-US">
                        <a:latin typeface="Cambria Math" panose="02040503050406030204" pitchFamily="18" charset="0"/>
                      </a:rPr>
                      <m:t>log</m:t>
                    </m:r>
                    <m:r>
                      <a:rPr lang="en-US" i="1" smtClean="0">
                        <a:latin typeface="Cambria Math" panose="02040503050406030204" pitchFamily="18" charset="0"/>
                      </a:rPr>
                      <m:t> </m:t>
                    </m:r>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𝑟</m:t>
                        </m:r>
                      </m:num>
                      <m:den>
                        <m:sSub>
                          <m:sSubPr>
                            <m:ctrlPr>
                              <a:rPr lang="en-US" i="1">
                                <a:latin typeface="Cambria Math" panose="02040503050406030204" pitchFamily="18" charset="0"/>
                              </a:rPr>
                            </m:ctrlPr>
                          </m:sSubPr>
                          <m:e>
                            <m:r>
                              <a:rPr lang="en-US" i="1">
                                <a:latin typeface="Cambria Math" panose="02040503050406030204" pitchFamily="18" charset="0"/>
                              </a:rPr>
                              <m:t>𝑟</m:t>
                            </m:r>
                          </m:e>
                          <m:sub>
                            <m:r>
                              <a:rPr lang="en-US" i="1">
                                <a:latin typeface="Cambria Math" panose="02040503050406030204" pitchFamily="18" charset="0"/>
                              </a:rPr>
                              <m:t>0</m:t>
                            </m:r>
                          </m:sub>
                        </m:sSub>
                      </m:den>
                    </m:f>
                    <m:r>
                      <a:rPr lang="en-US" i="1">
                        <a:latin typeface="Cambria Math" panose="02040503050406030204" pitchFamily="18" charset="0"/>
                      </a:rPr>
                      <m:t>)</m:t>
                    </m:r>
                  </m:oMath>
                </a14:m>
                <a:r>
                  <a:rPr lang="en-GB" dirty="0">
                    <a:latin typeface="Helvetica" pitchFamily="2" charset="0"/>
                  </a:rPr>
                  <a:t>, the slope of the line is 60dB/decade.</a:t>
                </a:r>
                <a:endParaRPr lang="en-GB" dirty="0"/>
              </a:p>
            </p:txBody>
          </p:sp>
        </mc:Choice>
        <mc:Fallback xmlns="">
          <p:sp>
            <p:nvSpPr>
              <p:cNvPr id="3" name="Notes Placeholder 2"/>
              <p:cNvSpPr>
                <a:spLocks noGrp="1"/>
              </p:cNvSpPr>
              <p:nvPr>
                <p:ph type="body" idx="1"/>
              </p:nvPr>
            </p:nvSpPr>
            <p:spPr/>
            <p:txBody>
              <a:bodyPr/>
              <a:lstStyle/>
              <a:p>
                <a:r>
                  <a:rPr lang="en-GB" dirty="0"/>
                  <a:t>So to start with, we can define the overall RSSI measured in decibels as </a:t>
                </a:r>
                <a:r>
                  <a:rPr lang="en-US" sz="1200" i="0">
                    <a:latin typeface="Cambria Math" panose="02040503050406030204" pitchFamily="18" charset="0"/>
                  </a:rPr>
                  <a:t>𝜌</a:t>
                </a:r>
                <a:r>
                  <a:rPr lang="en-US" sz="1200" b="0" i="0">
                    <a:latin typeface="Cambria Math" panose="02040503050406030204" pitchFamily="18" charset="0"/>
                  </a:rPr>
                  <a:t>=20𝑙𝑜𝑔‖𝑆‖_𝐹</a:t>
                </a:r>
                <a:r>
                  <a:rPr lang="en-GB" dirty="0"/>
                  <a:t>.</a:t>
                </a:r>
              </a:p>
              <a:p>
                <a:endParaRPr lang="en-GB" dirty="0"/>
              </a:p>
              <a:p>
                <a:r>
                  <a:rPr lang="en-GB" dirty="0"/>
                  <a:t>Now since the </a:t>
                </a:r>
                <a:r>
                  <a:rPr lang="en-GB" dirty="0" err="1"/>
                  <a:t>Frobenius</a:t>
                </a:r>
                <a:r>
                  <a:rPr lang="en-GB" dirty="0"/>
                  <a:t> norm of S is proportional to 1/r</a:t>
                </a:r>
                <a:r>
                  <a:rPr lang="en-GB" baseline="-25000" dirty="0"/>
                  <a:t>3</a:t>
                </a:r>
                <a:r>
                  <a:rPr lang="en-GB" dirty="0"/>
                  <a:t>, the equation that relates the RSSI to the distance in free-space is </a:t>
                </a:r>
                <a:r>
                  <a:rPr lang="en-US" sz="1200" i="0">
                    <a:latin typeface="Cambria Math" panose="02040503050406030204" pitchFamily="18" charset="0"/>
                  </a:rPr>
                  <a:t>𝜌</a:t>
                </a:r>
                <a:r>
                  <a:rPr lang="en-US" sz="1200" b="0" i="0">
                    <a:latin typeface="Cambria Math" panose="02040503050406030204" pitchFamily="18" charset="0"/>
                  </a:rPr>
                  <a:t>=𝜌_0  −60log (𝑟/𝑟_0 )</a:t>
                </a:r>
                <a:r>
                  <a:rPr lang="en-GB" dirty="0"/>
                  <a:t>, where </a:t>
                </a:r>
                <a:r>
                  <a:rPr lang="en-US" b="0" i="0">
                    <a:latin typeface="Cambria Math" panose="02040503050406030204" pitchFamily="18" charset="0"/>
                  </a:rPr>
                  <a:t>𝜌_0</a:t>
                </a:r>
                <a:r>
                  <a:rPr lang="en-GB" dirty="0">
                    <a:latin typeface="Helvetica" pitchFamily="2" charset="0"/>
                  </a:rPr>
                  <a:t> is the RSSI measured at some reference distance </a:t>
                </a:r>
                <a:r>
                  <a:rPr lang="en-US" b="0" i="0">
                    <a:latin typeface="Cambria Math" panose="02040503050406030204" pitchFamily="18" charset="0"/>
                  </a:rPr>
                  <a:t>𝑟_0</a:t>
                </a:r>
                <a:r>
                  <a:rPr lang="en-GB" dirty="0"/>
                  <a:t>.</a:t>
                </a:r>
              </a:p>
              <a:p>
                <a:endParaRPr lang="en-GB" dirty="0"/>
              </a:p>
              <a:p>
                <a:r>
                  <a:rPr lang="en-GB" dirty="0"/>
                  <a:t>And we can thus calculate the range estimate in free-space as </a:t>
                </a:r>
                <a:r>
                  <a:rPr lang="en-US" sz="1200" b="0" i="0">
                    <a:latin typeface="Cambria Math" panose="02040503050406030204" pitchFamily="18" charset="0"/>
                  </a:rPr>
                  <a:t>𝑟=𝑟_0 10^((</a:t>
                </a:r>
                <a:r>
                  <a:rPr lang="en-US" sz="1200" i="0">
                    <a:latin typeface="Cambria Math" panose="02040503050406030204" pitchFamily="18" charset="0"/>
                  </a:rPr>
                  <a:t>𝜌_0</a:t>
                </a:r>
                <a:r>
                  <a:rPr lang="en-GB" sz="1200" i="0" dirty="0">
                    <a:latin typeface="Cambria Math" panose="02040503050406030204" pitchFamily="18" charset="0"/>
                  </a:rPr>
                  <a:t> "</a:t>
                </a:r>
                <a:r>
                  <a:rPr lang="en-GB" sz="1200" i="0" dirty="0"/>
                  <a:t>−</a:t>
                </a:r>
                <a:r>
                  <a:rPr lang="en-US" sz="1200" i="0">
                    <a:latin typeface="Cambria Math" panose="02040503050406030204" pitchFamily="18" charset="0"/>
                  </a:rPr>
                  <a:t>" 𝜌</a:t>
                </a:r>
                <a:r>
                  <a:rPr lang="en-US" sz="1200" b="0" i="0">
                    <a:latin typeface="Cambria Math" panose="02040503050406030204" pitchFamily="18" charset="0"/>
                  </a:rPr>
                  <a:t>)/60)</a:t>
                </a:r>
                <a:r>
                  <a:rPr lang="en-GB" dirty="0"/>
                  <a:t>, as shown in the slide.</a:t>
                </a:r>
              </a:p>
              <a:p>
                <a:endParaRPr lang="en-GB" dirty="0"/>
              </a:p>
              <a:p>
                <a:r>
                  <a:rPr lang="en-GB" dirty="0"/>
                  <a:t>Note that </a:t>
                </a:r>
                <a:r>
                  <a:rPr lang="en-GB" dirty="0">
                    <a:latin typeface="Helvetica" pitchFamily="2" charset="0"/>
                  </a:rPr>
                  <a:t>when plotting the RSSI vs. the log-distance </a:t>
                </a:r>
                <a:r>
                  <a:rPr lang="en-US" i="0">
                    <a:latin typeface="Cambria Math" panose="02040503050406030204" pitchFamily="18" charset="0"/>
                  </a:rPr>
                  <a:t>log (𝑟/𝑟_0 )</a:t>
                </a:r>
                <a:r>
                  <a:rPr lang="en-GB" dirty="0">
                    <a:latin typeface="Helvetica" pitchFamily="2" charset="0"/>
                  </a:rPr>
                  <a:t>, the slope of the line is 60dB/decade.</a:t>
                </a:r>
                <a:endParaRPr lang="en-GB" dirty="0"/>
              </a:p>
            </p:txBody>
          </p:sp>
        </mc:Fallback>
      </mc:AlternateContent>
      <p:sp>
        <p:nvSpPr>
          <p:cNvPr id="4" name="Slide Number Placeholder 3"/>
          <p:cNvSpPr>
            <a:spLocks noGrp="1"/>
          </p:cNvSpPr>
          <p:nvPr>
            <p:ph type="sldNum" sz="quarter" idx="5"/>
          </p:nvPr>
        </p:nvSpPr>
        <p:spPr/>
        <p:txBody>
          <a:bodyPr/>
          <a:lstStyle/>
          <a:p>
            <a:fld id="{7E1235C0-3AC3-4943-A898-FCEA49A405EE}" type="slidenum">
              <a:rPr lang="zh-CN" altLang="en-US" smtClean="0"/>
              <a:t>67</a:t>
            </a:fld>
            <a:endParaRPr lang="zh-CN" altLang="en-US"/>
          </a:p>
        </p:txBody>
      </p:sp>
    </p:spTree>
    <p:extLst>
      <p:ext uri="{BB962C8B-B14F-4D97-AF65-F5344CB8AC3E}">
        <p14:creationId xmlns:p14="http://schemas.microsoft.com/office/powerpoint/2010/main" val="428550853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GB" dirty="0"/>
                  <a:t>So now that we have the range estimate, our next goal is to determine the position vector. And given that we already have its norm, we now only actually need to determine its direction in 3D.</a:t>
                </a:r>
              </a:p>
              <a:p>
                <a:endParaRPr lang="en-GB" dirty="0"/>
              </a:p>
              <a:p>
                <a:r>
                  <a:rPr lang="en-GB" dirty="0"/>
                  <a:t>So returning to our definition of S, the first step is to get rid of the arbitrary receiver orientation omega, which we can do by computing the channel Gram matrix </a:t>
                </a:r>
                <a14:m>
                  <m:oMath xmlns:m="http://schemas.openxmlformats.org/officeDocument/2006/math">
                    <m:r>
                      <a:rPr lang="en-US" sz="1200" b="0" i="1" smtClean="0">
                        <a:latin typeface="Cambria Math" panose="02040503050406030204" pitchFamily="18" charset="0"/>
                      </a:rPr>
                      <m:t>𝐶</m:t>
                    </m:r>
                    <m:r>
                      <a:rPr lang="en-US" sz="1200" b="0" i="1" smtClean="0">
                        <a:latin typeface="Cambria Math" panose="02040503050406030204" pitchFamily="18" charset="0"/>
                      </a:rPr>
                      <m:t>=</m:t>
                    </m:r>
                    <m:sSup>
                      <m:sSupPr>
                        <m:ctrlPr>
                          <a:rPr lang="en-US" sz="1200" b="0" i="1" smtClean="0">
                            <a:latin typeface="Cambria Math" panose="02040503050406030204" pitchFamily="18" charset="0"/>
                          </a:rPr>
                        </m:ctrlPr>
                      </m:sSupPr>
                      <m:e>
                        <m:r>
                          <a:rPr lang="en-US" sz="1200" b="0" i="1" smtClean="0">
                            <a:latin typeface="Cambria Math" panose="02040503050406030204" pitchFamily="18" charset="0"/>
                          </a:rPr>
                          <m:t>𝑆</m:t>
                        </m:r>
                      </m:e>
                      <m:sup>
                        <m:r>
                          <a:rPr lang="en-US" sz="1200" b="0" i="1" smtClean="0">
                            <a:latin typeface="Cambria Math" panose="02040503050406030204" pitchFamily="18" charset="0"/>
                          </a:rPr>
                          <m:t>𝑇</m:t>
                        </m:r>
                      </m:sup>
                    </m:sSup>
                    <m:r>
                      <a:rPr lang="en-US" sz="1200" b="0" i="1" smtClean="0">
                        <a:latin typeface="Cambria Math" panose="02040503050406030204" pitchFamily="18" charset="0"/>
                      </a:rPr>
                      <m:t>𝑆</m:t>
                    </m:r>
                  </m:oMath>
                </a14:m>
                <a:r>
                  <a:rPr lang="en-GB" dirty="0"/>
                  <a:t> as shown in the slide. So</a:t>
                </a:r>
                <a:r>
                  <a:rPr lang="en-GB" baseline="0" dirty="0"/>
                  <a:t> the key thing to note here is that since omega is orthogonal, its transpose will be equal to its inverse, and so </a:t>
                </a:r>
                <a14:m>
                  <m:oMath xmlns:m="http://schemas.openxmlformats.org/officeDocument/2006/math">
                    <m:sSup>
                      <m:sSupPr>
                        <m:ctrlPr>
                          <a:rPr lang="en-US" sz="1200" i="1" smtClean="0">
                            <a:latin typeface="Cambria Math" panose="02040503050406030204" pitchFamily="18" charset="0"/>
                          </a:rPr>
                        </m:ctrlPr>
                      </m:sSupPr>
                      <m:e>
                        <m:r>
                          <m:rPr>
                            <m:sty m:val="p"/>
                          </m:rPr>
                          <a:rPr lang="en-US" sz="1200">
                            <a:latin typeface="Cambria Math" panose="02040503050406030204" pitchFamily="18" charset="0"/>
                          </a:rPr>
                          <m:t>Ω</m:t>
                        </m:r>
                      </m:e>
                      <m:sup>
                        <m:r>
                          <a:rPr lang="en-US" sz="1200" b="0" i="1" smtClean="0">
                            <a:latin typeface="Cambria Math" panose="02040503050406030204" pitchFamily="18" charset="0"/>
                          </a:rPr>
                          <m:t>𝑇</m:t>
                        </m:r>
                      </m:sup>
                    </m:sSup>
                    <m:r>
                      <m:rPr>
                        <m:sty m:val="p"/>
                      </m:rPr>
                      <a:rPr lang="en-US" sz="1200">
                        <a:latin typeface="Cambria Math" panose="02040503050406030204" pitchFamily="18" charset="0"/>
                      </a:rPr>
                      <m:t>Ω</m:t>
                    </m:r>
                  </m:oMath>
                </a14:m>
                <a:r>
                  <a:rPr lang="en-GB" dirty="0"/>
                  <a:t> will simply equal the identity and get cancelled out. And so C will then be independent of omega.</a:t>
                </a:r>
              </a:p>
            </p:txBody>
          </p:sp>
        </mc:Choice>
        <mc:Fallback xmlns="">
          <p:sp>
            <p:nvSpPr>
              <p:cNvPr id="3" name="Notes Placeholder 2"/>
              <p:cNvSpPr>
                <a:spLocks noGrp="1"/>
              </p:cNvSpPr>
              <p:nvPr>
                <p:ph type="body" idx="1"/>
              </p:nvPr>
            </p:nvSpPr>
            <p:spPr/>
            <p:txBody>
              <a:bodyPr/>
              <a:lstStyle/>
              <a:p>
                <a:r>
                  <a:rPr lang="en-GB" dirty="0"/>
                  <a:t>So now that we have the range estimate, our next goal is to determine the position vector. And given that we already have its norm, we now only actually need to determine its direction in 3D.</a:t>
                </a:r>
              </a:p>
              <a:p>
                <a:endParaRPr lang="en-GB" dirty="0"/>
              </a:p>
              <a:p>
                <a:r>
                  <a:rPr lang="en-GB" dirty="0"/>
                  <a:t>So returning to our definition of S, the first step is to get rid of the arbitrary receiver orientation omega, which we can do by computing the channel Gram matrix </a:t>
                </a:r>
                <a:r>
                  <a:rPr lang="en-US" sz="1200" b="0" i="0">
                    <a:latin typeface="Cambria Math" panose="02040503050406030204" pitchFamily="18" charset="0"/>
                  </a:rPr>
                  <a:t>𝐶=𝑆^𝑇 𝑆</a:t>
                </a:r>
                <a:r>
                  <a:rPr lang="en-GB" dirty="0"/>
                  <a:t> as shown in the slide. So</a:t>
                </a:r>
                <a:r>
                  <a:rPr lang="en-GB" baseline="0" dirty="0"/>
                  <a:t> the key thing to note here is that since omega is orthogonal, its transpose will be equal to its inverse, and so </a:t>
                </a:r>
                <a:r>
                  <a:rPr lang="en-US" sz="1200" i="0">
                    <a:latin typeface="Cambria Math" panose="02040503050406030204" pitchFamily="18" charset="0"/>
                  </a:rPr>
                  <a:t>Ω^</a:t>
                </a:r>
                <a:r>
                  <a:rPr lang="en-US" sz="1200" b="0" i="0">
                    <a:latin typeface="Cambria Math" panose="02040503050406030204" pitchFamily="18" charset="0"/>
                  </a:rPr>
                  <a:t>𝑇 </a:t>
                </a:r>
                <a:r>
                  <a:rPr lang="en-US" sz="1200" i="0">
                    <a:latin typeface="Cambria Math" panose="02040503050406030204" pitchFamily="18" charset="0"/>
                  </a:rPr>
                  <a:t>Ω</a:t>
                </a:r>
                <a:r>
                  <a:rPr lang="en-GB" dirty="0"/>
                  <a:t> will simply equal the identity and get cancelled out. And so C will then be independent of omega.</a:t>
                </a:r>
              </a:p>
            </p:txBody>
          </p:sp>
        </mc:Fallback>
      </mc:AlternateContent>
      <p:sp>
        <p:nvSpPr>
          <p:cNvPr id="4" name="Slide Number Placeholder 3"/>
          <p:cNvSpPr>
            <a:spLocks noGrp="1"/>
          </p:cNvSpPr>
          <p:nvPr>
            <p:ph type="sldNum" sz="quarter" idx="5"/>
          </p:nvPr>
        </p:nvSpPr>
        <p:spPr/>
        <p:txBody>
          <a:bodyPr/>
          <a:lstStyle/>
          <a:p>
            <a:fld id="{7E1235C0-3AC3-4943-A898-FCEA49A405EE}" type="slidenum">
              <a:rPr lang="zh-CN" altLang="en-US" smtClean="0"/>
              <a:t>68</a:t>
            </a:fld>
            <a:endParaRPr lang="zh-CN" altLang="en-US"/>
          </a:p>
        </p:txBody>
      </p:sp>
    </p:spTree>
    <p:extLst>
      <p:ext uri="{BB962C8B-B14F-4D97-AF65-F5344CB8AC3E}">
        <p14:creationId xmlns:p14="http://schemas.microsoft.com/office/powerpoint/2010/main" val="229972744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GB" dirty="0"/>
                  <a:t>Ok, so now let’s consider the eigen-decomposition of C, namely </a:t>
                </a:r>
                <a14:m>
                  <m:oMath xmlns:m="http://schemas.openxmlformats.org/officeDocument/2006/math">
                    <m:r>
                      <a:rPr lang="en-US" b="0" i="1" smtClean="0">
                        <a:latin typeface="Cambria Math" panose="02040503050406030204" pitchFamily="18" charset="0"/>
                      </a:rPr>
                      <m:t>𝑈𝐷</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𝑈</m:t>
                        </m:r>
                      </m:e>
                      <m:sup>
                        <m:r>
                          <a:rPr lang="en-US" b="0" i="1" smtClean="0">
                            <a:latin typeface="Cambria Math" panose="02040503050406030204" pitchFamily="18" charset="0"/>
                          </a:rPr>
                          <m:t>𝑇</m:t>
                        </m:r>
                      </m:sup>
                    </m:sSup>
                  </m:oMath>
                </a14:m>
                <a:r>
                  <a:rPr lang="en-GB" dirty="0"/>
                  <a:t>.</a:t>
                </a:r>
              </a:p>
              <a:p>
                <a:endParaRPr lang="en-GB" dirty="0"/>
              </a:p>
              <a:p>
                <a:r>
                  <a:rPr lang="en-GB" dirty="0"/>
                  <a:t>Now from the definition of C on the previous slide, we can see that </a:t>
                </a:r>
                <a14:m>
                  <m:oMath xmlns:m="http://schemas.openxmlformats.org/officeDocument/2006/math">
                    <m:f>
                      <m:fPr>
                        <m:ctrlPr>
                          <a:rPr lang="en-US" i="1" smtClean="0">
                            <a:latin typeface="Cambria Math" panose="02040503050406030204" pitchFamily="18" charset="0"/>
                          </a:rPr>
                        </m:ctrlPr>
                      </m:fPr>
                      <m:num>
                        <m:r>
                          <m:rPr>
                            <m:sty m:val="p"/>
                          </m:rPr>
                          <a:rPr lang="en-US" b="0" i="1">
                            <a:latin typeface="Cambria Math" panose="02040503050406030204" pitchFamily="18" charset="0"/>
                          </a:rPr>
                          <m:t>r</m:t>
                        </m:r>
                      </m:num>
                      <m:den>
                        <m:d>
                          <m:dPr>
                            <m:begChr m:val="‖"/>
                            <m:endChr m:val="‖"/>
                            <m:ctrlPr>
                              <a:rPr lang="en-US" i="1">
                                <a:latin typeface="Cambria Math" panose="02040503050406030204" pitchFamily="18" charset="0"/>
                              </a:rPr>
                            </m:ctrlPr>
                          </m:dPr>
                          <m:e>
                            <m:r>
                              <m:rPr>
                                <m:sty m:val="p"/>
                              </m:rPr>
                              <a:rPr lang="en-US" b="0" i="1">
                                <a:latin typeface="Cambria Math" panose="02040503050406030204" pitchFamily="18" charset="0"/>
                              </a:rPr>
                              <m:t>r</m:t>
                            </m:r>
                          </m:e>
                        </m:d>
                      </m:den>
                    </m:f>
                    <m:f>
                      <m:fPr>
                        <m:ctrlPr>
                          <a:rPr lang="en-US" i="1">
                            <a:latin typeface="Cambria Math" panose="02040503050406030204" pitchFamily="18" charset="0"/>
                          </a:rPr>
                        </m:ctrlPr>
                      </m:fPr>
                      <m:num>
                        <m:sSup>
                          <m:sSupPr>
                            <m:ctrlPr>
                              <a:rPr lang="en-US" i="1">
                                <a:latin typeface="Cambria Math" panose="02040503050406030204" pitchFamily="18" charset="0"/>
                              </a:rPr>
                            </m:ctrlPr>
                          </m:sSupPr>
                          <m:e>
                            <m:r>
                              <m:rPr>
                                <m:sty m:val="p"/>
                              </m:rPr>
                              <a:rPr lang="en-US" b="0" i="1">
                                <a:latin typeface="Cambria Math" panose="02040503050406030204" pitchFamily="18" charset="0"/>
                              </a:rPr>
                              <m:t>r</m:t>
                            </m:r>
                          </m:e>
                          <m:sup>
                            <m:r>
                              <a:rPr lang="en-US" b="0" i="1">
                                <a:latin typeface="Cambria Math" panose="02040503050406030204" pitchFamily="18" charset="0"/>
                              </a:rPr>
                              <m:t>𝑇</m:t>
                            </m:r>
                          </m:sup>
                        </m:sSup>
                      </m:num>
                      <m:den>
                        <m:d>
                          <m:dPr>
                            <m:begChr m:val="‖"/>
                            <m:endChr m:val="‖"/>
                            <m:ctrlPr>
                              <a:rPr lang="en-US" i="1">
                                <a:latin typeface="Cambria Math" panose="02040503050406030204" pitchFamily="18" charset="0"/>
                              </a:rPr>
                            </m:ctrlPr>
                          </m:dPr>
                          <m:e>
                            <m:r>
                              <m:rPr>
                                <m:sty m:val="p"/>
                              </m:rPr>
                              <a:rPr lang="en-US" b="0" i="1">
                                <a:latin typeface="Cambria Math" panose="02040503050406030204" pitchFamily="18" charset="0"/>
                              </a:rPr>
                              <m:t>r</m:t>
                            </m:r>
                          </m:e>
                        </m:d>
                      </m:den>
                    </m:f>
                    <m:r>
                      <a:rPr lang="en-US" b="0" i="1" smtClean="0">
                        <a:latin typeface="Cambria Math" panose="02040503050406030204" pitchFamily="18" charset="0"/>
                      </a:rPr>
                      <m:t>= </m:t>
                    </m:r>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3</m:t>
                        </m:r>
                        <m:r>
                          <a:rPr lang="en-US" b="0" i="1" smtClean="0">
                            <a:latin typeface="Cambria Math" panose="02040503050406030204" pitchFamily="18" charset="0"/>
                          </a:rPr>
                          <m:t>𝑐</m:t>
                        </m:r>
                      </m:den>
                    </m:f>
                    <m:sSup>
                      <m:sSupPr>
                        <m:ctrlPr>
                          <a:rPr lang="en-US" i="1" dirty="0">
                            <a:latin typeface="Cambria Math" panose="02040503050406030204" pitchFamily="18" charset="0"/>
                          </a:rPr>
                        </m:ctrlPr>
                      </m:sSupPr>
                      <m:e>
                        <m:r>
                          <m:rPr>
                            <m:sty m:val="p"/>
                          </m:rPr>
                          <a:rPr lang="en-US" b="0" i="0" smtClean="0">
                            <a:latin typeface="Cambria Math" panose="02040503050406030204" pitchFamily="18" charset="0"/>
                          </a:rPr>
                          <m:t>C</m:t>
                        </m:r>
                      </m:e>
                      <m:sup>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sup>
                    </m:sSup>
                    <m:r>
                      <a:rPr lang="en-US"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3</m:t>
                        </m:r>
                      </m:den>
                    </m:f>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3</m:t>
                        </m:r>
                      </m:sub>
                    </m:sSub>
                  </m:oMath>
                </a14:m>
                <a:r>
                  <a:rPr lang="en-GB" dirty="0"/>
                  <a:t>.</a:t>
                </a:r>
              </a:p>
              <a:p>
                <a:endParaRPr lang="en-GB" dirty="0"/>
              </a:p>
              <a:p>
                <a:r>
                  <a:rPr lang="en-GB" dirty="0"/>
                  <a:t>And so since </a:t>
                </a:r>
                <a14:m>
                  <m:oMath xmlns:m="http://schemas.openxmlformats.org/officeDocument/2006/math">
                    <m:sSup>
                      <m:sSupPr>
                        <m:ctrlPr>
                          <a:rPr lang="en-US" i="1" dirty="0" smtClean="0">
                            <a:latin typeface="Cambria Math" panose="02040503050406030204" pitchFamily="18" charset="0"/>
                          </a:rPr>
                        </m:ctrlPr>
                      </m:sSupPr>
                      <m:e>
                        <m:r>
                          <m:rPr>
                            <m:sty m:val="p"/>
                          </m:rPr>
                          <a:rPr lang="en-US" b="0" i="0" smtClean="0">
                            <a:latin typeface="Cambria Math" panose="02040503050406030204" pitchFamily="18" charset="0"/>
                          </a:rPr>
                          <m:t>C</m:t>
                        </m:r>
                      </m:e>
                      <m:sup>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sup>
                    </m:sSup>
                    <m:r>
                      <a:rPr lang="en-GB" b="0" i="0" smtClean="0">
                        <a:latin typeface="Cambria Math" panose="02040503050406030204" pitchFamily="18" charset="0"/>
                      </a:rPr>
                      <m:t>=</m:t>
                    </m:r>
                    <m:r>
                      <a:rPr lang="en-US" b="0" i="1" smtClean="0">
                        <a:latin typeface="Cambria Math" panose="02040503050406030204" pitchFamily="18" charset="0"/>
                      </a:rPr>
                      <m:t>𝑈</m:t>
                    </m:r>
                    <m:sSup>
                      <m:sSupPr>
                        <m:ctrlPr>
                          <a:rPr lang="en-US" i="1" dirty="0" smtClean="0">
                            <a:latin typeface="Cambria Math" panose="02040503050406030204" pitchFamily="18" charset="0"/>
                          </a:rPr>
                        </m:ctrlPr>
                      </m:sSupPr>
                      <m:e>
                        <m:r>
                          <m:rPr>
                            <m:sty m:val="p"/>
                          </m:rPr>
                          <a:rPr lang="en-GB" b="0" i="0" dirty="0" smtClean="0">
                            <a:latin typeface="Cambria Math" panose="02040503050406030204" pitchFamily="18" charset="0"/>
                          </a:rPr>
                          <m:t>D</m:t>
                        </m:r>
                      </m:e>
                      <m:sup>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sup>
                    </m:sSup>
                    <m:sSup>
                      <m:sSupPr>
                        <m:ctrlPr>
                          <a:rPr lang="en-US" b="0" i="1" smtClean="0">
                            <a:latin typeface="Cambria Math" panose="02040503050406030204" pitchFamily="18" charset="0"/>
                          </a:rPr>
                        </m:ctrlPr>
                      </m:sSupPr>
                      <m:e>
                        <m:r>
                          <a:rPr lang="en-US" b="0" i="1" smtClean="0">
                            <a:latin typeface="Cambria Math" panose="02040503050406030204" pitchFamily="18" charset="0"/>
                          </a:rPr>
                          <m:t>𝑈</m:t>
                        </m:r>
                      </m:e>
                      <m:sup>
                        <m:r>
                          <a:rPr lang="en-US" b="0" i="1" smtClean="0">
                            <a:latin typeface="Cambria Math" panose="02040503050406030204" pitchFamily="18" charset="0"/>
                          </a:rPr>
                          <m:t>𝑇</m:t>
                        </m:r>
                      </m:sup>
                    </m:sSup>
                  </m:oMath>
                </a14:m>
                <a:r>
                  <a:rPr lang="en-GB" dirty="0"/>
                  <a:t>and</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3</m:t>
                        </m:r>
                      </m:sub>
                    </m:sSub>
                    <m:r>
                      <a:rPr lang="en-GB" b="0" i="1" smtClean="0">
                        <a:latin typeface="Cambria Math" panose="02040503050406030204" pitchFamily="18" charset="0"/>
                      </a:rPr>
                      <m:t>=</m:t>
                    </m:r>
                    <m:r>
                      <a:rPr lang="en-US" b="0" i="1" smtClean="0">
                        <a:latin typeface="Cambria Math" panose="02040503050406030204" pitchFamily="18" charset="0"/>
                      </a:rPr>
                      <m:t>𝑈</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𝑈</m:t>
                        </m:r>
                      </m:e>
                      <m:sup>
                        <m:r>
                          <a:rPr lang="en-US" b="0" i="1" smtClean="0">
                            <a:latin typeface="Cambria Math" panose="02040503050406030204" pitchFamily="18" charset="0"/>
                          </a:rPr>
                          <m:t>𝑇</m:t>
                        </m:r>
                      </m:sup>
                    </m:sSup>
                  </m:oMath>
                </a14:m>
                <a:r>
                  <a:rPr lang="en-GB" dirty="0"/>
                  <a:t>, we get that</a:t>
                </a:r>
                <a:r>
                  <a:rPr lang="en-GB" baseline="0" dirty="0"/>
                  <a:t> that also equals </a:t>
                </a:r>
                <a14:m>
                  <m:oMath xmlns:m="http://schemas.openxmlformats.org/officeDocument/2006/math">
                    <m:r>
                      <a:rPr lang="en-US" b="0" i="1" smtClean="0">
                        <a:latin typeface="Cambria Math" panose="02040503050406030204" pitchFamily="18" charset="0"/>
                      </a:rPr>
                      <m:t>𝑈</m:t>
                    </m:r>
                    <m:d>
                      <m:dPr>
                        <m:begChr m:val="["/>
                        <m:endChr m:val="]"/>
                        <m:ctrlPr>
                          <a:rPr lang="en-US" i="1">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3</m:t>
                            </m:r>
                            <m:r>
                              <a:rPr lang="en-US" b="0" i="1" smtClean="0">
                                <a:latin typeface="Cambria Math" panose="02040503050406030204" pitchFamily="18" charset="0"/>
                              </a:rPr>
                              <m:t>𝑐</m:t>
                            </m:r>
                          </m:den>
                        </m:f>
                        <m:sSup>
                          <m:sSupPr>
                            <m:ctrlPr>
                              <a:rPr lang="en-US" b="0" i="1" smtClean="0">
                                <a:latin typeface="Cambria Math" panose="02040503050406030204" pitchFamily="18" charset="0"/>
                              </a:rPr>
                            </m:ctrlPr>
                          </m:sSupPr>
                          <m:e>
                            <m:r>
                              <a:rPr lang="en-US" b="0" i="1" smtClean="0">
                                <a:latin typeface="Cambria Math" panose="02040503050406030204" pitchFamily="18" charset="0"/>
                              </a:rPr>
                              <m:t>𝐷</m:t>
                            </m:r>
                          </m:e>
                          <m:sup>
                            <m:r>
                              <a:rPr lang="en-US" b="0" i="1" smtClean="0">
                                <a:latin typeface="Cambria Math" panose="02040503050406030204" pitchFamily="18" charset="0"/>
                              </a:rPr>
                              <m:t>1/2</m:t>
                            </m:r>
                          </m:sup>
                        </m:sSup>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3</m:t>
                            </m:r>
                          </m:den>
                        </m:f>
                        <m:sSub>
                          <m:sSubPr>
                            <m:ctrlPr>
                              <a:rPr lang="en-US" i="1">
                                <a:latin typeface="Cambria Math" panose="02040503050406030204" pitchFamily="18" charset="0"/>
                              </a:rPr>
                            </m:ctrlPr>
                          </m:sSubPr>
                          <m:e>
                            <m:r>
                              <m:rPr>
                                <m:sty m:val="p"/>
                              </m:rPr>
                              <a:rPr lang="en-US" b="0" i="1">
                                <a:latin typeface="Cambria Math" panose="02040503050406030204" pitchFamily="18" charset="0"/>
                              </a:rPr>
                              <m:t>I</m:t>
                            </m:r>
                          </m:e>
                          <m:sub>
                            <m:r>
                              <a:rPr lang="en-US" b="0" i="1">
                                <a:latin typeface="Cambria Math" panose="02040503050406030204" pitchFamily="18" charset="0"/>
                              </a:rPr>
                              <m:t>3</m:t>
                            </m:r>
                          </m:sub>
                        </m:sSub>
                      </m:e>
                    </m:d>
                    <m:sSup>
                      <m:sSupPr>
                        <m:ctrlPr>
                          <a:rPr lang="en-US" b="0" i="1" smtClean="0">
                            <a:latin typeface="Cambria Math" panose="02040503050406030204" pitchFamily="18" charset="0"/>
                          </a:rPr>
                        </m:ctrlPr>
                      </m:sSupPr>
                      <m:e>
                        <m:r>
                          <a:rPr lang="en-US" b="0" i="1" smtClean="0">
                            <a:latin typeface="Cambria Math" panose="02040503050406030204" pitchFamily="18" charset="0"/>
                          </a:rPr>
                          <m:t>𝑈</m:t>
                        </m:r>
                      </m:e>
                      <m:sup>
                        <m:r>
                          <a:rPr lang="en-US" b="0" i="1" smtClean="0">
                            <a:latin typeface="Cambria Math" panose="02040503050406030204" pitchFamily="18" charset="0"/>
                          </a:rPr>
                          <m:t>𝑇</m:t>
                        </m:r>
                      </m:sup>
                    </m:sSup>
                  </m:oMath>
                </a14:m>
                <a:r>
                  <a:rPr lang="en-GB" dirty="0"/>
                  <a:t>, as shown</a:t>
                </a:r>
                <a:r>
                  <a:rPr lang="en-GB" baseline="0" dirty="0"/>
                  <a:t> in the slide. And this is clearly a rank-one matrix, since it equals the outer product of a row vector and a column vector.</a:t>
                </a:r>
              </a:p>
              <a:p>
                <a:endParaRPr lang="en-GB" baseline="0" dirty="0"/>
              </a:p>
              <a:p>
                <a:r>
                  <a:rPr lang="en-GB" baseline="0" dirty="0"/>
                  <a:t>As a consequence of this, the maximal eigenvector </a:t>
                </a:r>
                <a:r>
                  <a:rPr lang="en-GB" baseline="0" dirty="0" err="1"/>
                  <a:t>u</a:t>
                </a:r>
                <a:r>
                  <a:rPr lang="en-GB" baseline="-25000" dirty="0" err="1"/>
                  <a:t>max</a:t>
                </a:r>
                <a:r>
                  <a:rPr lang="en-GB" baseline="0" dirty="0"/>
                  <a:t> of C ends up being the position </a:t>
                </a:r>
                <a:r>
                  <a:rPr lang="en-GB" baseline="0" dirty="0" err="1"/>
                  <a:t>versor</a:t>
                </a:r>
                <a:r>
                  <a:rPr lang="en-GB" baseline="0" dirty="0"/>
                  <a:t> we’re interested in, in other words the normalised version of the position vector. And so given that and the range we previously estimated, we can estimate the final 3D position as shown in the slide.</a:t>
                </a:r>
                <a:endParaRPr lang="en-GB" dirty="0"/>
              </a:p>
            </p:txBody>
          </p:sp>
        </mc:Choice>
        <mc:Fallback xmlns="">
          <p:sp>
            <p:nvSpPr>
              <p:cNvPr id="3" name="Notes Placeholder 2"/>
              <p:cNvSpPr>
                <a:spLocks noGrp="1"/>
              </p:cNvSpPr>
              <p:nvPr>
                <p:ph type="body" idx="1"/>
              </p:nvPr>
            </p:nvSpPr>
            <p:spPr/>
            <p:txBody>
              <a:bodyPr/>
              <a:lstStyle/>
              <a:p>
                <a:r>
                  <a:rPr lang="en-GB" dirty="0"/>
                  <a:t>Ok, so now let’s consider the eigen-decomposition of C, namely </a:t>
                </a:r>
                <a:r>
                  <a:rPr lang="en-US" b="0" i="0">
                    <a:latin typeface="Cambria Math" panose="02040503050406030204" pitchFamily="18" charset="0"/>
                  </a:rPr>
                  <a:t>𝑈𝐷𝑈^𝑇</a:t>
                </a:r>
                <a:r>
                  <a:rPr lang="en-GB" dirty="0"/>
                  <a:t>.</a:t>
                </a:r>
              </a:p>
              <a:p>
                <a:endParaRPr lang="en-GB" dirty="0"/>
              </a:p>
              <a:p>
                <a:r>
                  <a:rPr lang="en-GB" dirty="0"/>
                  <a:t>Now from the definition of C on the previous slide, we can see that </a:t>
                </a:r>
                <a:r>
                  <a:rPr lang="en-US" b="0" i="0">
                    <a:latin typeface="Cambria Math" panose="02040503050406030204" pitchFamily="18" charset="0"/>
                  </a:rPr>
                  <a:t>r/‖r‖  </a:t>
                </a:r>
                <a:r>
                  <a:rPr lang="en-US" i="0">
                    <a:latin typeface="Cambria Math" panose="02040503050406030204" pitchFamily="18" charset="0"/>
                  </a:rPr>
                  <a:t> </a:t>
                </a:r>
                <a:r>
                  <a:rPr lang="en-US" b="0" i="0">
                    <a:latin typeface="Cambria Math" panose="02040503050406030204" pitchFamily="18" charset="0"/>
                  </a:rPr>
                  <a:t>r^𝑇/‖r‖ =  1/3𝑐</a:t>
                </a:r>
                <a:r>
                  <a:rPr lang="en-US" b="0" i="0" dirty="0">
                    <a:latin typeface="Cambria Math" panose="02040503050406030204" pitchFamily="18" charset="0"/>
                  </a:rPr>
                  <a:t> </a:t>
                </a:r>
                <a:r>
                  <a:rPr lang="en-US" b="0" i="0">
                    <a:latin typeface="Cambria Math" panose="02040503050406030204" pitchFamily="18" charset="0"/>
                  </a:rPr>
                  <a:t>C</a:t>
                </a:r>
                <a:r>
                  <a:rPr lang="en-US" b="0" i="0" dirty="0">
                    <a:latin typeface="Cambria Math" panose="02040503050406030204" pitchFamily="18" charset="0"/>
                  </a:rPr>
                  <a:t>^(</a:t>
                </a:r>
                <a:r>
                  <a:rPr lang="en-US" b="0" i="0">
                    <a:latin typeface="Cambria Math" panose="02040503050406030204" pitchFamily="18" charset="0"/>
                  </a:rPr>
                  <a:t>1/2</a:t>
                </a:r>
                <a:r>
                  <a:rPr lang="en-US" b="0" i="0" dirty="0">
                    <a:latin typeface="Cambria Math" panose="02040503050406030204" pitchFamily="18" charset="0"/>
                  </a:rPr>
                  <a:t>)</a:t>
                </a:r>
                <a:r>
                  <a:rPr lang="en-US" i="0">
                    <a:latin typeface="Cambria Math" panose="02040503050406030204" pitchFamily="18" charset="0"/>
                  </a:rPr>
                  <a:t>+1/3</a:t>
                </a:r>
                <a:r>
                  <a:rPr lang="en-US" b="0" i="0">
                    <a:latin typeface="Cambria Math" panose="02040503050406030204" pitchFamily="18" charset="0"/>
                  </a:rPr>
                  <a:t> 𝐼_3</a:t>
                </a:r>
                <a:r>
                  <a:rPr lang="en-GB" dirty="0"/>
                  <a:t>.</a:t>
                </a:r>
              </a:p>
              <a:p>
                <a:endParaRPr lang="en-GB" dirty="0"/>
              </a:p>
              <a:p>
                <a:r>
                  <a:rPr lang="en-GB" dirty="0"/>
                  <a:t>And so since </a:t>
                </a:r>
                <a:r>
                  <a:rPr lang="en-US" b="0" i="0">
                    <a:latin typeface="Cambria Math" panose="02040503050406030204" pitchFamily="18" charset="0"/>
                  </a:rPr>
                  <a:t>C</a:t>
                </a:r>
                <a:r>
                  <a:rPr lang="en-US" b="0" i="0" dirty="0">
                    <a:latin typeface="Cambria Math" panose="02040503050406030204" pitchFamily="18" charset="0"/>
                  </a:rPr>
                  <a:t>^(</a:t>
                </a:r>
                <a:r>
                  <a:rPr lang="en-US" b="0" i="0">
                    <a:latin typeface="Cambria Math" panose="02040503050406030204" pitchFamily="18" charset="0"/>
                  </a:rPr>
                  <a:t>1/2</a:t>
                </a:r>
                <a:r>
                  <a:rPr lang="en-US" b="0" i="0" dirty="0">
                    <a:latin typeface="Cambria Math" panose="02040503050406030204" pitchFamily="18" charset="0"/>
                  </a:rPr>
                  <a:t>)</a:t>
                </a:r>
                <a:r>
                  <a:rPr lang="en-GB" b="0" i="0">
                    <a:latin typeface="Cambria Math" panose="02040503050406030204" pitchFamily="18" charset="0"/>
                  </a:rPr>
                  <a:t>=</a:t>
                </a:r>
                <a:r>
                  <a:rPr lang="en-US" b="0" i="0">
                    <a:latin typeface="Cambria Math" panose="02040503050406030204" pitchFamily="18" charset="0"/>
                  </a:rPr>
                  <a:t>𝑈</a:t>
                </a:r>
                <a:r>
                  <a:rPr lang="en-GB" b="0" i="0" dirty="0">
                    <a:latin typeface="Cambria Math" panose="02040503050406030204" pitchFamily="18" charset="0"/>
                  </a:rPr>
                  <a:t>D</a:t>
                </a:r>
                <a:r>
                  <a:rPr lang="en-US" b="0" i="0" dirty="0">
                    <a:latin typeface="Cambria Math" panose="02040503050406030204" pitchFamily="18" charset="0"/>
                  </a:rPr>
                  <a:t>^(</a:t>
                </a:r>
                <a:r>
                  <a:rPr lang="en-US" b="0" i="0">
                    <a:latin typeface="Cambria Math" panose="02040503050406030204" pitchFamily="18" charset="0"/>
                  </a:rPr>
                  <a:t>1/2</a:t>
                </a:r>
                <a:r>
                  <a:rPr lang="en-US" b="0" i="0" dirty="0">
                    <a:latin typeface="Cambria Math" panose="02040503050406030204" pitchFamily="18" charset="0"/>
                  </a:rPr>
                  <a:t>)</a:t>
                </a:r>
                <a:r>
                  <a:rPr lang="en-US" b="0" i="0">
                    <a:latin typeface="Cambria Math" panose="02040503050406030204" pitchFamily="18" charset="0"/>
                  </a:rPr>
                  <a:t> 𝑈^𝑇</a:t>
                </a:r>
                <a:r>
                  <a:rPr lang="en-GB" dirty="0"/>
                  <a:t>and</a:t>
                </a:r>
                <a:r>
                  <a:rPr lang="en-US" b="0" i="0">
                    <a:latin typeface="Cambria Math" panose="02040503050406030204" pitchFamily="18" charset="0"/>
                  </a:rPr>
                  <a:t>𝐼_3</a:t>
                </a:r>
                <a:r>
                  <a:rPr lang="en-GB" b="0" i="0">
                    <a:latin typeface="Cambria Math" panose="02040503050406030204" pitchFamily="18" charset="0"/>
                  </a:rPr>
                  <a:t>=</a:t>
                </a:r>
                <a:r>
                  <a:rPr lang="en-US" b="0" i="0">
                    <a:latin typeface="Cambria Math" panose="02040503050406030204" pitchFamily="18" charset="0"/>
                  </a:rPr>
                  <a:t>𝑈𝑈^𝑇</a:t>
                </a:r>
                <a:r>
                  <a:rPr lang="en-GB" dirty="0"/>
                  <a:t>, we get that</a:t>
                </a:r>
                <a:r>
                  <a:rPr lang="en-GB" baseline="0" dirty="0"/>
                  <a:t> that also equals </a:t>
                </a:r>
                <a:r>
                  <a:rPr lang="en-US" b="0" i="0">
                    <a:latin typeface="Cambria Math" panose="02040503050406030204" pitchFamily="18" charset="0"/>
                  </a:rPr>
                  <a:t>𝑈</a:t>
                </a:r>
                <a:r>
                  <a:rPr lang="en-US" i="0">
                    <a:latin typeface="Cambria Math" panose="02040503050406030204" pitchFamily="18" charset="0"/>
                  </a:rPr>
                  <a:t>[</a:t>
                </a:r>
                <a:r>
                  <a:rPr lang="en-US" b="0" i="0">
                    <a:latin typeface="Cambria Math" panose="02040503050406030204" pitchFamily="18" charset="0"/>
                  </a:rPr>
                  <a:t>1/3𝑐 𝐷^(1/2)  +1/3 I_3 ] 𝑈^𝑇</a:t>
                </a:r>
                <a:r>
                  <a:rPr lang="en-GB" dirty="0"/>
                  <a:t>, as shown</a:t>
                </a:r>
                <a:r>
                  <a:rPr lang="en-GB" baseline="0" dirty="0"/>
                  <a:t> in the slide. And this is clearly a rank-one matrix, since it equals the outer product of a row vector and a column vector.</a:t>
                </a:r>
              </a:p>
              <a:p>
                <a:endParaRPr lang="en-GB" baseline="0" dirty="0"/>
              </a:p>
              <a:p>
                <a:r>
                  <a:rPr lang="en-GB" baseline="0" dirty="0"/>
                  <a:t>As a consequence of this, the maximal eigenvector </a:t>
                </a:r>
                <a:r>
                  <a:rPr lang="en-GB" baseline="0" dirty="0" err="1"/>
                  <a:t>u</a:t>
                </a:r>
                <a:r>
                  <a:rPr lang="en-GB" baseline="-25000" dirty="0" err="1"/>
                  <a:t>max</a:t>
                </a:r>
                <a:r>
                  <a:rPr lang="en-GB" baseline="0" dirty="0"/>
                  <a:t> of C ends up being the position </a:t>
                </a:r>
                <a:r>
                  <a:rPr lang="en-GB" baseline="0" dirty="0" err="1"/>
                  <a:t>versor</a:t>
                </a:r>
                <a:r>
                  <a:rPr lang="en-GB" baseline="0" dirty="0"/>
                  <a:t> we’re interested in, in other words the normalised version of the position vector. And so given that and the range we previously estimated, we can estimate the final 3D position as shown in the slide.</a:t>
                </a:r>
                <a:endParaRPr lang="en-GB" dirty="0"/>
              </a:p>
            </p:txBody>
          </p:sp>
        </mc:Fallback>
      </mc:AlternateContent>
      <p:sp>
        <p:nvSpPr>
          <p:cNvPr id="4" name="Slide Number Placeholder 3"/>
          <p:cNvSpPr>
            <a:spLocks noGrp="1"/>
          </p:cNvSpPr>
          <p:nvPr>
            <p:ph type="sldNum" sz="quarter" idx="5"/>
          </p:nvPr>
        </p:nvSpPr>
        <p:spPr/>
        <p:txBody>
          <a:bodyPr/>
          <a:lstStyle/>
          <a:p>
            <a:fld id="{7E1235C0-3AC3-4943-A898-FCEA49A405EE}" type="slidenum">
              <a:rPr lang="zh-CN" altLang="en-US" smtClean="0"/>
              <a:t>69</a:t>
            </a:fld>
            <a:endParaRPr lang="zh-CN" altLang="en-US"/>
          </a:p>
        </p:txBody>
      </p:sp>
    </p:spTree>
    <p:extLst>
      <p:ext uri="{BB962C8B-B14F-4D97-AF65-F5344CB8AC3E}">
        <p14:creationId xmlns:p14="http://schemas.microsoft.com/office/powerpoint/2010/main" val="138592534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Ok, so to conclude the lecture then, if there’s some property that varies over space, then there’s a strong chance that someone either has used it, or at some point will use it, for positioning.</a:t>
            </a:r>
          </a:p>
          <a:p>
            <a:endParaRPr lang="en-GB" dirty="0"/>
          </a:p>
          <a:p>
            <a:r>
              <a:rPr lang="en-GB" dirty="0"/>
              <a:t>And one example of that is the magneto-inductive positioning we just saw, which has some unique properties that make it an interesting option.</a:t>
            </a:r>
          </a:p>
          <a:p>
            <a:endParaRPr lang="en-GB" dirty="0"/>
          </a:p>
          <a:p>
            <a:r>
              <a:rPr lang="en-GB" dirty="0"/>
              <a:t>However, in the end, positioning itself is effectively just another sensor – it’s what we do with it that’s important.</a:t>
            </a:r>
          </a:p>
        </p:txBody>
      </p:sp>
      <p:sp>
        <p:nvSpPr>
          <p:cNvPr id="4" name="Slide Number Placeholder 3"/>
          <p:cNvSpPr>
            <a:spLocks noGrp="1"/>
          </p:cNvSpPr>
          <p:nvPr>
            <p:ph type="sldNum" sz="quarter" idx="5"/>
          </p:nvPr>
        </p:nvSpPr>
        <p:spPr/>
        <p:txBody>
          <a:bodyPr/>
          <a:lstStyle/>
          <a:p>
            <a:fld id="{7E1235C0-3AC3-4943-A898-FCEA49A405EE}" type="slidenum">
              <a:rPr lang="zh-CN" altLang="en-US" smtClean="0"/>
              <a:t>70</a:t>
            </a:fld>
            <a:endParaRPr lang="zh-CN" altLang="en-US"/>
          </a:p>
        </p:txBody>
      </p:sp>
    </p:spTree>
    <p:extLst>
      <p:ext uri="{BB962C8B-B14F-4D97-AF65-F5344CB8AC3E}">
        <p14:creationId xmlns:p14="http://schemas.microsoft.com/office/powerpoint/2010/main" val="29944082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Ok, so now let’s have a look at an example ROS network to aid us in understanding how the nodes communicate, and what role the master node plays in that process.</a:t>
            </a:r>
          </a:p>
          <a:p>
            <a:endParaRPr lang="en-GB" dirty="0"/>
          </a:p>
          <a:p>
            <a:r>
              <a:rPr lang="en-GB" dirty="0"/>
              <a:t>So in our example network, there are five nodes. Node 1 provides Service A and listens to Topic B, Node 2 provides Topic B, Node 3 provides Service C, Node 4 requests Service C, and the Master node coordinates all of the other nodes.</a:t>
            </a:r>
          </a:p>
        </p:txBody>
      </p:sp>
      <p:sp>
        <p:nvSpPr>
          <p:cNvPr id="4" name="Slide Number Placeholder 3"/>
          <p:cNvSpPr>
            <a:spLocks noGrp="1"/>
          </p:cNvSpPr>
          <p:nvPr>
            <p:ph type="sldNum" sz="quarter" idx="5"/>
          </p:nvPr>
        </p:nvSpPr>
        <p:spPr/>
        <p:txBody>
          <a:bodyPr/>
          <a:lstStyle/>
          <a:p>
            <a:fld id="{7E1235C0-3AC3-4943-A898-FCEA49A405EE}" type="slidenum">
              <a:rPr lang="zh-CN" altLang="en-US" smtClean="0"/>
              <a:t>7</a:t>
            </a:fld>
            <a:endParaRPr lang="zh-CN" altLang="en-US"/>
          </a:p>
        </p:txBody>
      </p:sp>
    </p:spTree>
    <p:extLst>
      <p:ext uri="{BB962C8B-B14F-4D97-AF65-F5344CB8AC3E}">
        <p14:creationId xmlns:p14="http://schemas.microsoft.com/office/powerpoint/2010/main" val="30269435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how does the Master node do this? Well, for starters, it maintains a record of all of the other nodes in the network so that it can share this information with interested parties.</a:t>
            </a:r>
          </a:p>
        </p:txBody>
      </p:sp>
      <p:sp>
        <p:nvSpPr>
          <p:cNvPr id="4" name="Slide Number Placeholder 3"/>
          <p:cNvSpPr>
            <a:spLocks noGrp="1"/>
          </p:cNvSpPr>
          <p:nvPr>
            <p:ph type="sldNum" sz="quarter" idx="5"/>
          </p:nvPr>
        </p:nvSpPr>
        <p:spPr/>
        <p:txBody>
          <a:bodyPr/>
          <a:lstStyle/>
          <a:p>
            <a:fld id="{7E1235C0-3AC3-4943-A898-FCEA49A405EE}" type="slidenum">
              <a:rPr lang="zh-CN" altLang="en-US" smtClean="0"/>
              <a:t>8</a:t>
            </a:fld>
            <a:endParaRPr lang="zh-CN" altLang="en-US"/>
          </a:p>
        </p:txBody>
      </p:sp>
    </p:spTree>
    <p:extLst>
      <p:ext uri="{BB962C8B-B14F-4D97-AF65-F5344CB8AC3E}">
        <p14:creationId xmlns:p14="http://schemas.microsoft.com/office/powerpoint/2010/main" val="35292923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for example, if Node 1 wants to listen to Topic B, it can first ask the Master node for the node that publishes Topic B.</a:t>
            </a:r>
          </a:p>
        </p:txBody>
      </p:sp>
      <p:sp>
        <p:nvSpPr>
          <p:cNvPr id="4" name="Slide Number Placeholder 3"/>
          <p:cNvSpPr>
            <a:spLocks noGrp="1"/>
          </p:cNvSpPr>
          <p:nvPr>
            <p:ph type="sldNum" sz="quarter" idx="5"/>
          </p:nvPr>
        </p:nvSpPr>
        <p:spPr/>
        <p:txBody>
          <a:bodyPr/>
          <a:lstStyle/>
          <a:p>
            <a:fld id="{7E1235C0-3AC3-4943-A898-FCEA49A405EE}" type="slidenum">
              <a:rPr lang="zh-CN" altLang="en-US" smtClean="0"/>
              <a:t>9</a:t>
            </a:fld>
            <a:endParaRPr lang="zh-CN" altLang="en-US"/>
          </a:p>
        </p:txBody>
      </p:sp>
    </p:spTree>
    <p:extLst>
      <p:ext uri="{BB962C8B-B14F-4D97-AF65-F5344CB8AC3E}">
        <p14:creationId xmlns:p14="http://schemas.microsoft.com/office/powerpoint/2010/main" val="37520418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9713" y="2003371"/>
            <a:ext cx="10363200" cy="1276506"/>
          </a:xfrm>
        </p:spPr>
        <p:txBody>
          <a:bodyPr anchor="b">
            <a:normAutofit/>
          </a:bodyPr>
          <a:lstStyle>
            <a:lvl1pPr algn="ctr">
              <a:defRPr sz="5000" b="1"/>
            </a:lvl1pPr>
          </a:lstStyle>
          <a:p>
            <a:r>
              <a:rPr lang="en-US"/>
              <a:t>Click to edit Master title style</a:t>
            </a:r>
            <a:endParaRPr lang="en-US" dirty="0"/>
          </a:p>
        </p:txBody>
      </p:sp>
      <p:sp>
        <p:nvSpPr>
          <p:cNvPr id="3" name="Subtitle 2"/>
          <p:cNvSpPr>
            <a:spLocks noGrp="1"/>
          </p:cNvSpPr>
          <p:nvPr>
            <p:ph type="subTitle" idx="1"/>
          </p:nvPr>
        </p:nvSpPr>
        <p:spPr>
          <a:xfrm>
            <a:off x="1589315" y="4039312"/>
            <a:ext cx="9144000" cy="1655762"/>
          </a:xfrm>
        </p:spPr>
        <p:txBody>
          <a:bodyPr>
            <a:normAutofit/>
          </a:bodyPr>
          <a:lstStyle>
            <a:lvl1pPr marL="0" indent="0" algn="ctr">
              <a:buNone/>
              <a:defRPr sz="1800" i="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b="1">
                <a:solidFill>
                  <a:schemeClr val="accent4">
                    <a:lumMod val="60000"/>
                    <a:lumOff val="40000"/>
                  </a:schemeClr>
                </a:solidFill>
              </a:defRPr>
            </a:lvl1pPr>
          </a:lstStyle>
          <a:p>
            <a:fld id="{F7B17826-04D1-43FA-B4C5-18A4C77068E0}" type="datetimeFigureOut">
              <a:rPr lang="en-US" smtClean="0"/>
              <a:pPr/>
              <a:t>2/8/23</a:t>
            </a:fld>
            <a:endParaRPr lang="en-US" dirty="0"/>
          </a:p>
        </p:txBody>
      </p:sp>
      <p:sp>
        <p:nvSpPr>
          <p:cNvPr id="13" name="Rectangle 12"/>
          <p:cNvSpPr/>
          <p:nvPr userDrawn="1"/>
        </p:nvSpPr>
        <p:spPr>
          <a:xfrm flipV="1">
            <a:off x="979714" y="3699378"/>
            <a:ext cx="10363201" cy="45719"/>
          </a:xfrm>
          <a:prstGeom prst="rect">
            <a:avLst/>
          </a:prstGeom>
          <a:gradFill>
            <a:gsLst>
              <a:gs pos="52000">
                <a:schemeClr val="accent6"/>
              </a:gs>
              <a:gs pos="31000">
                <a:schemeClr val="accent4"/>
              </a:gs>
              <a:gs pos="0">
                <a:schemeClr val="bg1"/>
              </a:gs>
              <a:gs pos="70000">
                <a:schemeClr val="accent1">
                  <a:lumMod val="75000"/>
                </a:schemeClr>
              </a:gs>
              <a:gs pos="100000">
                <a:schemeClr val="bg1"/>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22690031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b="1"/>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b="1">
                <a:solidFill>
                  <a:schemeClr val="accent4">
                    <a:lumMod val="60000"/>
                    <a:lumOff val="40000"/>
                  </a:schemeClr>
                </a:solidFill>
              </a:defRPr>
            </a:lvl1pPr>
          </a:lstStyle>
          <a:p>
            <a:fld id="{F7B17826-04D1-43FA-B4C5-18A4C77068E0}" type="datetimeFigureOut">
              <a:rPr lang="en-US" smtClean="0"/>
              <a:pPr/>
              <a:t>2/8/23</a:t>
            </a:fld>
            <a:endParaRPr lang="en-US" dirty="0"/>
          </a:p>
        </p:txBody>
      </p:sp>
      <p:sp>
        <p:nvSpPr>
          <p:cNvPr id="8" name="Rectangle 7"/>
          <p:cNvSpPr/>
          <p:nvPr/>
        </p:nvSpPr>
        <p:spPr>
          <a:xfrm>
            <a:off x="-5" y="1440182"/>
            <a:ext cx="12159348" cy="45719"/>
          </a:xfrm>
          <a:prstGeom prst="rect">
            <a:avLst/>
          </a:prstGeom>
          <a:gradFill>
            <a:gsLst>
              <a:gs pos="30500">
                <a:schemeClr val="accent4"/>
              </a:gs>
              <a:gs pos="0">
                <a:schemeClr val="bg1"/>
              </a:gs>
              <a:gs pos="61000">
                <a:schemeClr val="accent1">
                  <a:lumMod val="75000"/>
                </a:schemeClr>
              </a:gs>
              <a:gs pos="100000">
                <a:schemeClr val="bg1"/>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9" name="TextBox 8"/>
          <p:cNvSpPr txBox="1"/>
          <p:nvPr/>
        </p:nvSpPr>
        <p:spPr>
          <a:xfrm>
            <a:off x="11353800" y="6564088"/>
            <a:ext cx="849085" cy="276999"/>
          </a:xfrm>
          <a:prstGeom prst="rect">
            <a:avLst/>
          </a:prstGeom>
          <a:noFill/>
        </p:spPr>
        <p:txBody>
          <a:bodyPr wrap="squar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fld id="{044EEF7C-33E8-4B8A-AE3F-489BEBBDA511}" type="slidenum">
              <a:rPr lang="en-US" sz="1200" b="1" i="1" smtClean="0">
                <a:solidFill>
                  <a:schemeClr val="accent4">
                    <a:lumMod val="60000"/>
                    <a:lumOff val="40000"/>
                  </a:schemeClr>
                </a:solidFill>
                <a:latin typeface="Arial" panose="020B0604020202020204" pitchFamily="34" charset="0"/>
                <a:cs typeface="Arial" panose="020B0604020202020204" pitchFamily="34" charset="0"/>
              </a:rPr>
              <a:pPr marL="0" marR="0" indent="0" algn="l" defTabSz="914400" rtl="0" eaLnBrk="1" fontAlgn="auto" latinLnBrk="0" hangingPunct="1">
                <a:lnSpc>
                  <a:spcPct val="100000"/>
                </a:lnSpc>
                <a:spcBef>
                  <a:spcPts val="0"/>
                </a:spcBef>
                <a:spcAft>
                  <a:spcPts val="0"/>
                </a:spcAft>
                <a:buClrTx/>
                <a:buSzTx/>
                <a:buFontTx/>
                <a:buNone/>
                <a:tabLst/>
                <a:defRPr/>
              </a:pPr>
              <a:t>‹#›</a:t>
            </a:fld>
            <a:endParaRPr lang="en-US" sz="1200" b="1" i="1" dirty="0">
              <a:solidFill>
                <a:schemeClr val="accent4">
                  <a:lumMod val="60000"/>
                  <a:lumOff val="40000"/>
                </a:schemeClr>
              </a:solidFill>
              <a:latin typeface="Arial" panose="020B0604020202020204" pitchFamily="34" charset="0"/>
              <a:cs typeface="Arial" panose="020B0604020202020204" pitchFamily="34" charset="0"/>
            </a:endParaRPr>
          </a:p>
        </p:txBody>
      </p:sp>
      <p:sp>
        <p:nvSpPr>
          <p:cNvPr id="11" name="Rectangle 10"/>
          <p:cNvSpPr/>
          <p:nvPr userDrawn="1"/>
        </p:nvSpPr>
        <p:spPr>
          <a:xfrm>
            <a:off x="-5" y="1440182"/>
            <a:ext cx="12159348" cy="45719"/>
          </a:xfrm>
          <a:prstGeom prst="rect">
            <a:avLst/>
          </a:prstGeom>
          <a:gradFill>
            <a:gsLst>
              <a:gs pos="30500">
                <a:schemeClr val="accent4"/>
              </a:gs>
              <a:gs pos="0">
                <a:schemeClr val="bg1"/>
              </a:gs>
              <a:gs pos="61000">
                <a:schemeClr val="accent1">
                  <a:lumMod val="75000"/>
                </a:schemeClr>
              </a:gs>
              <a:gs pos="100000">
                <a:schemeClr val="bg1"/>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1775631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125066"/>
            <a:ext cx="10515600" cy="480117"/>
          </a:xfrm>
        </p:spPr>
        <p:txBody>
          <a:bodyPr>
            <a:normAutofit/>
          </a:bodyPr>
          <a:lstStyle>
            <a:lvl1pPr algn="ctr">
              <a:defRPr sz="2800" b="1">
                <a:solidFill>
                  <a:srgbClr val="002D86"/>
                </a:solidFill>
                <a:latin typeface="+mn-lt"/>
              </a:defRPr>
            </a:lvl1pPr>
          </a:lstStyle>
          <a:p>
            <a:r>
              <a:rPr lang="en-US" dirty="0"/>
              <a:t>Click to edit Master title style</a:t>
            </a:r>
          </a:p>
        </p:txBody>
      </p:sp>
      <p:sp>
        <p:nvSpPr>
          <p:cNvPr id="3" name="Content Placeholder 2"/>
          <p:cNvSpPr>
            <a:spLocks noGrp="1"/>
          </p:cNvSpPr>
          <p:nvPr>
            <p:ph idx="1"/>
          </p:nvPr>
        </p:nvSpPr>
        <p:spPr>
          <a:xfrm>
            <a:off x="838200" y="861772"/>
            <a:ext cx="10515600" cy="538998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lvl1pPr>
              <a:defRPr b="1">
                <a:solidFill>
                  <a:schemeClr val="accent4">
                    <a:lumMod val="60000"/>
                    <a:lumOff val="40000"/>
                  </a:schemeClr>
                </a:solidFill>
              </a:defRPr>
            </a:lvl1pPr>
          </a:lstStyle>
          <a:p>
            <a:fld id="{F7B17826-04D1-43FA-B4C5-18A4C77068E0}" type="datetimeFigureOut">
              <a:rPr lang="en-US" smtClean="0"/>
              <a:pPr/>
              <a:t>2/8/23</a:t>
            </a:fld>
            <a:endParaRPr lang="en-US" dirty="0"/>
          </a:p>
        </p:txBody>
      </p:sp>
      <p:sp>
        <p:nvSpPr>
          <p:cNvPr id="9" name="TextBox 8"/>
          <p:cNvSpPr txBox="1"/>
          <p:nvPr/>
        </p:nvSpPr>
        <p:spPr>
          <a:xfrm>
            <a:off x="11353800" y="6564088"/>
            <a:ext cx="849085" cy="276999"/>
          </a:xfrm>
          <a:prstGeom prst="rect">
            <a:avLst/>
          </a:prstGeom>
          <a:noFill/>
        </p:spPr>
        <p:txBody>
          <a:bodyPr wrap="squar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fld id="{044EEF7C-33E8-4B8A-AE3F-489BEBBDA511}" type="slidenum">
              <a:rPr lang="en-US" sz="1200" b="1" i="1" smtClean="0">
                <a:solidFill>
                  <a:schemeClr val="accent4">
                    <a:lumMod val="60000"/>
                    <a:lumOff val="40000"/>
                  </a:schemeClr>
                </a:solidFill>
                <a:latin typeface="Arial" panose="020B0604020202020204" pitchFamily="34" charset="0"/>
                <a:cs typeface="Arial" panose="020B0604020202020204" pitchFamily="34" charset="0"/>
              </a:rPr>
              <a:pPr marL="0" marR="0" indent="0" algn="l" defTabSz="914400" rtl="0" eaLnBrk="1" fontAlgn="auto" latinLnBrk="0" hangingPunct="1">
                <a:lnSpc>
                  <a:spcPct val="100000"/>
                </a:lnSpc>
                <a:spcBef>
                  <a:spcPts val="0"/>
                </a:spcBef>
                <a:spcAft>
                  <a:spcPts val="0"/>
                </a:spcAft>
                <a:buClrTx/>
                <a:buSzTx/>
                <a:buFontTx/>
                <a:buNone/>
                <a:tabLst/>
                <a:defRPr/>
              </a:pPr>
              <a:t>‹#›</a:t>
            </a:fld>
            <a:endParaRPr lang="en-US" sz="1200" b="1" i="1" dirty="0">
              <a:solidFill>
                <a:schemeClr val="accent4">
                  <a:lumMod val="60000"/>
                  <a:lumOff val="4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994821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378" b="1" i="0">
                <a:solidFill>
                  <a:srgbClr val="F9F9F9"/>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2/8/23</a:t>
            </a:fld>
            <a:endParaRPr lang="en-US"/>
          </a:p>
        </p:txBody>
      </p:sp>
      <p:sp>
        <p:nvSpPr>
          <p:cNvPr id="5" name="Holder 5"/>
          <p:cNvSpPr>
            <a:spLocks noGrp="1"/>
          </p:cNvSpPr>
          <p:nvPr>
            <p:ph type="sldNum" sz="quarter" idx="7"/>
          </p:nvPr>
        </p:nvSpPr>
        <p:spPr/>
        <p:txBody>
          <a:bodyPr lIns="0" tIns="0" rIns="0" bIns="0"/>
          <a:lstStyle>
            <a:lvl1pPr>
              <a:defRPr sz="1585" b="0" i="0">
                <a:solidFill>
                  <a:srgbClr val="22373A"/>
                </a:solidFill>
                <a:latin typeface="Arial"/>
                <a:cs typeface="Arial"/>
              </a:defRPr>
            </a:lvl1pPr>
          </a:lstStyle>
          <a:p>
            <a:pPr marL="75503">
              <a:spcBef>
                <a:spcPts val="466"/>
              </a:spcBef>
            </a:pPr>
            <a:fld id="{81D60167-4931-47E6-BA6A-407CBD079E47}" type="slidenum">
              <a:rPr lang="en-GB" spc="-50" smtClean="0"/>
              <a:pPr marL="75503">
                <a:spcBef>
                  <a:spcPts val="466"/>
                </a:spcBef>
              </a:pPr>
              <a:t>‹#›</a:t>
            </a:fld>
            <a:endParaRPr lang="en-GB" spc="-50" dirty="0"/>
          </a:p>
        </p:txBody>
      </p:sp>
    </p:spTree>
    <p:extLst>
      <p:ext uri="{BB962C8B-B14F-4D97-AF65-F5344CB8AC3E}">
        <p14:creationId xmlns:p14="http://schemas.microsoft.com/office/powerpoint/2010/main" val="91257858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0" y="6564086"/>
            <a:ext cx="12192000" cy="293914"/>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b="1" dirty="0"/>
          </a:p>
        </p:txBody>
      </p:sp>
      <p:sp>
        <p:nvSpPr>
          <p:cNvPr id="2" name="Title Placeholder 1"/>
          <p:cNvSpPr>
            <a:spLocks noGrp="1"/>
          </p:cNvSpPr>
          <p:nvPr>
            <p:ph type="title"/>
          </p:nvPr>
        </p:nvSpPr>
        <p:spPr>
          <a:xfrm>
            <a:off x="838200" y="365127"/>
            <a:ext cx="10515600" cy="103867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518557"/>
            <a:ext cx="10515600" cy="497431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0" y="6564087"/>
            <a:ext cx="2743200" cy="293914"/>
          </a:xfrm>
          <a:prstGeom prst="rect">
            <a:avLst/>
          </a:prstGeom>
        </p:spPr>
        <p:txBody>
          <a:bodyPr vert="horz" lIns="91440" tIns="45720" rIns="91440" bIns="45720" rtlCol="0" anchor="ctr"/>
          <a:lstStyle>
            <a:lvl1pPr algn="l">
              <a:defRPr sz="1200" b="1" i="0">
                <a:solidFill>
                  <a:schemeClr val="accent4">
                    <a:lumMod val="60000"/>
                    <a:lumOff val="40000"/>
                  </a:schemeClr>
                </a:solidFill>
              </a:defRPr>
            </a:lvl1pPr>
          </a:lstStyle>
          <a:p>
            <a:fld id="{F7B17826-04D1-43FA-B4C5-18A4C77068E0}" type="datetimeFigureOut">
              <a:rPr lang="en-US" smtClean="0"/>
              <a:pPr/>
              <a:t>2/8/23</a:t>
            </a:fld>
            <a:endParaRPr lang="en-US" dirty="0"/>
          </a:p>
        </p:txBody>
      </p:sp>
      <p:sp>
        <p:nvSpPr>
          <p:cNvPr id="6" name="Slide Number Placeholder 5"/>
          <p:cNvSpPr>
            <a:spLocks noGrp="1"/>
          </p:cNvSpPr>
          <p:nvPr>
            <p:ph type="sldNum" sz="quarter" idx="4"/>
          </p:nvPr>
        </p:nvSpPr>
        <p:spPr>
          <a:xfrm>
            <a:off x="7010401" y="6564086"/>
            <a:ext cx="4865915" cy="293914"/>
          </a:xfrm>
          <a:prstGeom prst="rect">
            <a:avLst/>
          </a:prstGeom>
        </p:spPr>
        <p:txBody>
          <a:bodyPr vert="horz" lIns="91440" tIns="45720" rIns="91440" bIns="45720" rtlCol="0" anchor="ctr"/>
          <a:lstStyle>
            <a:lvl1pPr algn="r">
              <a:defRPr sz="1200" b="1" i="1">
                <a:solidFill>
                  <a:schemeClr val="accent4">
                    <a:lumMod val="60000"/>
                    <a:lumOff val="40000"/>
                  </a:schemeClr>
                </a:solidFill>
                <a:latin typeface="Arial" panose="020B0604020202020204" pitchFamily="34" charset="0"/>
                <a:cs typeface="Arial" panose="020B0604020202020204" pitchFamily="34" charset="0"/>
              </a:defRPr>
            </a:lvl1pPr>
          </a:lstStyle>
          <a:p>
            <a:r>
              <a:rPr lang="en-US"/>
              <a:t>Mobile and Networked Systems Lab </a:t>
            </a:r>
            <a:fld id="{044EEF7C-33E8-4B8A-AE3F-489BEBBDA511}" type="slidenum">
              <a:rPr lang="en-US" smtClean="0"/>
              <a:pPr/>
              <a:t>‹#›</a:t>
            </a:fld>
            <a:r>
              <a:rPr lang="en-US"/>
              <a:t>/30</a:t>
            </a:r>
            <a:endParaRPr lang="en-US" dirty="0"/>
          </a:p>
        </p:txBody>
      </p:sp>
      <p:sp>
        <p:nvSpPr>
          <p:cNvPr id="8" name="Rectangle 7"/>
          <p:cNvSpPr/>
          <p:nvPr userDrawn="1"/>
        </p:nvSpPr>
        <p:spPr>
          <a:xfrm>
            <a:off x="0" y="6564086"/>
            <a:ext cx="12192000" cy="293914"/>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b="1" dirty="0"/>
          </a:p>
        </p:txBody>
      </p:sp>
    </p:spTree>
    <p:extLst>
      <p:ext uri="{BB962C8B-B14F-4D97-AF65-F5344CB8AC3E}">
        <p14:creationId xmlns:p14="http://schemas.microsoft.com/office/powerpoint/2010/main" val="93121260"/>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9" r:id="rId4"/>
  </p:sldLayoutIdLst>
  <p:txStyles>
    <p:titleStyle>
      <a:lvl1pPr algn="l" defTabSz="914400" rtl="0" eaLnBrk="1" latinLnBrk="0" hangingPunct="1">
        <a:lnSpc>
          <a:spcPct val="90000"/>
        </a:lnSpc>
        <a:spcBef>
          <a:spcPct val="0"/>
        </a:spcBef>
        <a:buNone/>
        <a:defRPr sz="3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Wingdings" panose="05000000000000000000" pitchFamily="2" charset="2"/>
        <a:buChar char="q"/>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Courier New" panose="02070309020205020404" pitchFamily="49" charset="0"/>
        <a:buChar char="o"/>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image" Target="../media/image8.jpeg"/><Relationship Id="rId4" Type="http://schemas.openxmlformats.org/officeDocument/2006/relationships/image" Target="../media/image7.jpeg"/></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3.xml"/><Relationship Id="rId5" Type="http://schemas.openxmlformats.org/officeDocument/2006/relationships/image" Target="../media/image8.jpeg"/><Relationship Id="rId4" Type="http://schemas.openxmlformats.org/officeDocument/2006/relationships/image" Target="../media/image7.jpeg"/></Relationships>
</file>

<file path=ppt/slides/_rels/slide1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7.xml"/><Relationship Id="rId1" Type="http://schemas.openxmlformats.org/officeDocument/2006/relationships/slideLayout" Target="../slideLayouts/slideLayout3.xml"/><Relationship Id="rId5" Type="http://schemas.openxmlformats.org/officeDocument/2006/relationships/image" Target="../media/image15.jpeg"/><Relationship Id="rId4" Type="http://schemas.openxmlformats.org/officeDocument/2006/relationships/image" Target="../media/image14.jpeg"/></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24.xml"/><Relationship Id="rId1" Type="http://schemas.openxmlformats.org/officeDocument/2006/relationships/slideLayout" Target="../slideLayouts/slideLayout3.xml"/><Relationship Id="rId5" Type="http://schemas.openxmlformats.org/officeDocument/2006/relationships/image" Target="../media/image210.png"/><Relationship Id="rId4" Type="http://schemas.openxmlformats.org/officeDocument/2006/relationships/image" Target="../media/image200.png"/></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27.xml"/><Relationship Id="rId1" Type="http://schemas.openxmlformats.org/officeDocument/2006/relationships/slideLayout" Target="../slideLayouts/slideLayout3.xml"/><Relationship Id="rId6" Type="http://schemas.openxmlformats.org/officeDocument/2006/relationships/image" Target="../media/image27.png"/><Relationship Id="rId5" Type="http://schemas.openxmlformats.org/officeDocument/2006/relationships/image" Target="../media/image26.pn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png"/></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28.xml"/><Relationship Id="rId1" Type="http://schemas.openxmlformats.org/officeDocument/2006/relationships/slideLayout" Target="../slideLayouts/slideLayout3.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2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3.xml"/><Relationship Id="rId1" Type="http://schemas.openxmlformats.org/officeDocument/2006/relationships/video" Target="https://www.youtube.com/embed/LyC9RAYE96M?start=46&amp;feature=oembed" TargetMode="External"/><Relationship Id="rId4" Type="http://schemas.openxmlformats.org/officeDocument/2006/relationships/image" Target="../media/image3.jpeg"/></Relationships>
</file>

<file path=ppt/slides/_rels/slide30.xml.rels><?xml version="1.0" encoding="UTF-8" standalone="yes"?>
<Relationships xmlns="http://schemas.openxmlformats.org/package/2006/relationships"><Relationship Id="rId3" Type="http://schemas.microsoft.com/office/2007/relationships/media" Target="../media/media2.mp4"/><Relationship Id="rId7" Type="http://schemas.openxmlformats.org/officeDocument/2006/relationships/image" Target="../media/image20.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notesSlide" Target="../notesSlides/notesSlide30.xml"/><Relationship Id="rId5" Type="http://schemas.openxmlformats.org/officeDocument/2006/relationships/slideLayout" Target="../slideLayouts/slideLayout3.xml"/><Relationship Id="rId4" Type="http://schemas.openxmlformats.org/officeDocument/2006/relationships/video" Target="../media/media2.mp4"/></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8" Type="http://schemas.openxmlformats.org/officeDocument/2006/relationships/image" Target="../media/image39.png"/><Relationship Id="rId3" Type="http://schemas.microsoft.com/office/2007/relationships/media" Target="../media/media4.mp4"/><Relationship Id="rId7" Type="http://schemas.openxmlformats.org/officeDocument/2006/relationships/image" Target="../media/image38.png"/><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notesSlide" Target="../notesSlides/notesSlide32.xml"/><Relationship Id="rId5" Type="http://schemas.openxmlformats.org/officeDocument/2006/relationships/slideLayout" Target="../slideLayouts/slideLayout3.xml"/><Relationship Id="rId4" Type="http://schemas.openxmlformats.org/officeDocument/2006/relationships/video" Target="../media/media4.mp4"/></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8" Type="http://schemas.openxmlformats.org/officeDocument/2006/relationships/image" Target="../media/image45.jpeg"/><Relationship Id="rId3" Type="http://schemas.openxmlformats.org/officeDocument/2006/relationships/image" Target="../media/image40.jpeg"/><Relationship Id="rId7" Type="http://schemas.openxmlformats.org/officeDocument/2006/relationships/image" Target="../media/image44.jpeg"/><Relationship Id="rId2" Type="http://schemas.openxmlformats.org/officeDocument/2006/relationships/notesSlide" Target="../notesSlides/notesSlide34.xml"/><Relationship Id="rId1" Type="http://schemas.openxmlformats.org/officeDocument/2006/relationships/slideLayout" Target="../slideLayouts/slideLayout3.xml"/><Relationship Id="rId6" Type="http://schemas.openxmlformats.org/officeDocument/2006/relationships/image" Target="../media/image43.jpeg"/><Relationship Id="rId5" Type="http://schemas.openxmlformats.org/officeDocument/2006/relationships/image" Target="../media/image42.jpeg"/><Relationship Id="rId10" Type="http://schemas.openxmlformats.org/officeDocument/2006/relationships/image" Target="../media/image47.jpeg"/><Relationship Id="rId4" Type="http://schemas.openxmlformats.org/officeDocument/2006/relationships/image" Target="../media/image41.jpeg"/><Relationship Id="rId9" Type="http://schemas.openxmlformats.org/officeDocument/2006/relationships/image" Target="../media/image46.jpeg"/></Relationships>
</file>

<file path=ppt/slides/_rels/slide3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5.xml"/><Relationship Id="rId1" Type="http://schemas.openxmlformats.org/officeDocument/2006/relationships/slideLayout" Target="../slideLayouts/slideLayout3.xml"/><Relationship Id="rId4" Type="http://schemas.openxmlformats.org/officeDocument/2006/relationships/image" Target="../media/image49.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3.xml"/><Relationship Id="rId1" Type="http://schemas.openxmlformats.org/officeDocument/2006/relationships/video" Target="https://www.youtube.com/embed/MtLC8evycaE?feature=oembed" TargetMode="External"/><Relationship Id="rId4" Type="http://schemas.openxmlformats.org/officeDocument/2006/relationships/image" Target="../media/image50.jpeg"/></Relationships>
</file>

<file path=ppt/slides/_rels/slide37.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notesSlide" Target="../notesSlides/notesSlide47.xml"/><Relationship Id="rId1" Type="http://schemas.openxmlformats.org/officeDocument/2006/relationships/slideLayout" Target="../slideLayouts/slideLayout3.xml"/><Relationship Id="rId4" Type="http://schemas.openxmlformats.org/officeDocument/2006/relationships/image" Target="../media/image55.emf"/></Relationships>
</file>

<file path=ppt/slides/_rels/slide48.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image" Target="../media/image54.emf"/><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image" Target="../media/image54.emf"/><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54.emf"/><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notesSlide" Target="../notesSlides/notesSlide48.xml"/><Relationship Id="rId1" Type="http://schemas.openxmlformats.org/officeDocument/2006/relationships/slideLayout" Target="../slideLayouts/slideLayout3.xml"/><Relationship Id="rId4" Type="http://schemas.openxmlformats.org/officeDocument/2006/relationships/image" Target="../media/image59.emf"/></Relationships>
</file>

<file path=ppt/slides/_rels/slide52.xml.rels><?xml version="1.0" encoding="UTF-8" standalone="yes"?>
<Relationships xmlns="http://schemas.openxmlformats.org/package/2006/relationships"><Relationship Id="rId3" Type="http://schemas.openxmlformats.org/officeDocument/2006/relationships/image" Target="../media/image60.emf"/><Relationship Id="rId2" Type="http://schemas.openxmlformats.org/officeDocument/2006/relationships/notesSlide" Target="../notesSlides/notesSlide49.xml"/><Relationship Id="rId1" Type="http://schemas.openxmlformats.org/officeDocument/2006/relationships/slideLayout" Target="../slideLayouts/slideLayout3.xml"/><Relationship Id="rId4" Type="http://schemas.openxmlformats.org/officeDocument/2006/relationships/image" Target="../media/image61.emf"/></Relationships>
</file>

<file path=ppt/slides/_rels/slide53.xml.rels><?xml version="1.0" encoding="UTF-8" standalone="yes"?>
<Relationships xmlns="http://schemas.openxmlformats.org/package/2006/relationships"><Relationship Id="rId3" Type="http://schemas.openxmlformats.org/officeDocument/2006/relationships/image" Target="../media/image60.emf"/><Relationship Id="rId2" Type="http://schemas.openxmlformats.org/officeDocument/2006/relationships/notesSlide" Target="../notesSlides/notesSlide50.xml"/><Relationship Id="rId1" Type="http://schemas.openxmlformats.org/officeDocument/2006/relationships/slideLayout" Target="../slideLayouts/slideLayout3.xml"/><Relationship Id="rId4" Type="http://schemas.openxmlformats.org/officeDocument/2006/relationships/image" Target="../media/image61.emf"/></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62.emf"/><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63.emf"/><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54.xml"/><Relationship Id="rId1" Type="http://schemas.openxmlformats.org/officeDocument/2006/relationships/slideLayout" Target="../slideLayouts/slideLayout3.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7.xml"/><Relationship Id="rId1" Type="http://schemas.openxmlformats.org/officeDocument/2006/relationships/slideLayout" Target="../slideLayouts/slideLayout3.xml"/><Relationship Id="rId5" Type="http://schemas.openxmlformats.org/officeDocument/2006/relationships/image" Target="../media/image650.png"/><Relationship Id="rId4" Type="http://schemas.openxmlformats.org/officeDocument/2006/relationships/image" Target="../media/image640.png"/></Relationships>
</file>

<file path=ppt/slides/_rels/slide6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58.xml"/><Relationship Id="rId1" Type="http://schemas.openxmlformats.org/officeDocument/2006/relationships/slideLayout" Target="../slideLayouts/slideLayout3.xml"/><Relationship Id="rId6" Type="http://schemas.openxmlformats.org/officeDocument/2006/relationships/image" Target="../media/image690.png"/><Relationship Id="rId5" Type="http://schemas.openxmlformats.org/officeDocument/2006/relationships/image" Target="../media/image680.png"/><Relationship Id="rId4" Type="http://schemas.openxmlformats.org/officeDocument/2006/relationships/image" Target="../media/image70.png"/></Relationships>
</file>

<file path=ppt/slides/_rels/slide62.xml.rels><?xml version="1.0" encoding="UTF-8" standalone="yes"?>
<Relationships xmlns="http://schemas.openxmlformats.org/package/2006/relationships"><Relationship Id="rId3" Type="http://schemas.openxmlformats.org/officeDocument/2006/relationships/image" Target="../media/image700.png"/><Relationship Id="rId2" Type="http://schemas.openxmlformats.org/officeDocument/2006/relationships/notesSlide" Target="../notesSlides/notesSlide59.xml"/><Relationship Id="rId1" Type="http://schemas.openxmlformats.org/officeDocument/2006/relationships/slideLayout" Target="../slideLayouts/slideLayout3.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6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60.xml"/><Relationship Id="rId1" Type="http://schemas.openxmlformats.org/officeDocument/2006/relationships/slideLayout" Target="../slideLayouts/slideLayout3.xml"/><Relationship Id="rId5" Type="http://schemas.openxmlformats.org/officeDocument/2006/relationships/image" Target="../media/image76.png"/><Relationship Id="rId4" Type="http://schemas.openxmlformats.org/officeDocument/2006/relationships/image" Target="../media/image75.png"/></Relationships>
</file>

<file path=ppt/slides/_rels/slide6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61.xml"/><Relationship Id="rId1" Type="http://schemas.openxmlformats.org/officeDocument/2006/relationships/slideLayout" Target="../slideLayouts/slideLayout3.xml"/><Relationship Id="rId5" Type="http://schemas.openxmlformats.org/officeDocument/2006/relationships/image" Target="../media/image79.png"/><Relationship Id="rId4" Type="http://schemas.openxmlformats.org/officeDocument/2006/relationships/image" Target="../media/image78.png"/></Relationships>
</file>

<file path=ppt/slides/_rels/slide65.xml.rels><?xml version="1.0" encoding="UTF-8" standalone="yes"?>
<Relationships xmlns="http://schemas.openxmlformats.org/package/2006/relationships"><Relationship Id="rId3" Type="http://schemas.openxmlformats.org/officeDocument/2006/relationships/image" Target="../media/image80.png"/><Relationship Id="rId7" Type="http://schemas.openxmlformats.org/officeDocument/2006/relationships/image" Target="../media/image84.png"/><Relationship Id="rId2" Type="http://schemas.openxmlformats.org/officeDocument/2006/relationships/notesSlide" Target="../notesSlides/notesSlide62.xml"/><Relationship Id="rId1" Type="http://schemas.openxmlformats.org/officeDocument/2006/relationships/slideLayout" Target="../slideLayouts/slideLayout3.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_rels/slide6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63.xml"/><Relationship Id="rId1" Type="http://schemas.openxmlformats.org/officeDocument/2006/relationships/slideLayout" Target="../slideLayouts/slideLayout3.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slides/_rels/slide67.xml.rels><?xml version="1.0" encoding="UTF-8" standalone="yes"?>
<Relationships xmlns="http://schemas.openxmlformats.org/package/2006/relationships"><Relationship Id="rId8" Type="http://schemas.openxmlformats.org/officeDocument/2006/relationships/image" Target="../media/image94.png"/><Relationship Id="rId3" Type="http://schemas.openxmlformats.org/officeDocument/2006/relationships/image" Target="../media/image89.png"/><Relationship Id="rId7" Type="http://schemas.openxmlformats.org/officeDocument/2006/relationships/image" Target="../media/image93.png"/><Relationship Id="rId2" Type="http://schemas.openxmlformats.org/officeDocument/2006/relationships/notesSlide" Target="../notesSlides/notesSlide64.xml"/><Relationship Id="rId1" Type="http://schemas.openxmlformats.org/officeDocument/2006/relationships/slideLayout" Target="../slideLayouts/slideLayout3.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90.png"/></Relationships>
</file>

<file path=ppt/slides/_rels/slide68.xml.rels><?xml version="1.0" encoding="UTF-8" standalone="yes"?>
<Relationships xmlns="http://schemas.openxmlformats.org/package/2006/relationships"><Relationship Id="rId8" Type="http://schemas.openxmlformats.org/officeDocument/2006/relationships/image" Target="../media/image100.png"/><Relationship Id="rId3" Type="http://schemas.openxmlformats.org/officeDocument/2006/relationships/image" Target="../media/image95.png"/><Relationship Id="rId7" Type="http://schemas.openxmlformats.org/officeDocument/2006/relationships/image" Target="../media/image99.png"/><Relationship Id="rId2" Type="http://schemas.openxmlformats.org/officeDocument/2006/relationships/notesSlide" Target="../notesSlides/notesSlide65.xml"/><Relationship Id="rId1" Type="http://schemas.openxmlformats.org/officeDocument/2006/relationships/slideLayout" Target="../slideLayouts/slideLayout3.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96.png"/></Relationships>
</file>

<file path=ppt/slides/_rels/slide69.xml.rels><?xml version="1.0" encoding="UTF-8" standalone="yes"?>
<Relationships xmlns="http://schemas.openxmlformats.org/package/2006/relationships"><Relationship Id="rId8" Type="http://schemas.openxmlformats.org/officeDocument/2006/relationships/image" Target="../media/image106.png"/><Relationship Id="rId3" Type="http://schemas.openxmlformats.org/officeDocument/2006/relationships/image" Target="../media/image101.png"/><Relationship Id="rId7" Type="http://schemas.openxmlformats.org/officeDocument/2006/relationships/image" Target="../media/image105.png"/><Relationship Id="rId2" Type="http://schemas.openxmlformats.org/officeDocument/2006/relationships/notesSlide" Target="../notesSlides/notesSlide66.xml"/><Relationship Id="rId1" Type="http://schemas.openxmlformats.org/officeDocument/2006/relationships/slideLayout" Target="../slideLayouts/slideLayout3.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9746057D-DFBA-4C9B-8F47-08E2570EDAE0}"/>
              </a:ext>
            </a:extLst>
          </p:cNvPr>
          <p:cNvSpPr>
            <a:spLocks noGrp="1"/>
          </p:cNvSpPr>
          <p:nvPr>
            <p:ph idx="1"/>
          </p:nvPr>
        </p:nvSpPr>
        <p:spPr>
          <a:xfrm>
            <a:off x="638474" y="946446"/>
            <a:ext cx="10915049" cy="2765804"/>
          </a:xfrm>
        </p:spPr>
        <p:txBody>
          <a:bodyPr>
            <a:normAutofit/>
          </a:bodyPr>
          <a:lstStyle/>
          <a:p>
            <a:pPr marL="0" indent="0" algn="ctr">
              <a:buNone/>
            </a:pPr>
            <a:r>
              <a:rPr lang="en-GB" sz="3600" dirty="0">
                <a:solidFill>
                  <a:srgbClr val="1F3864"/>
                </a:solidFill>
                <a:effectLst/>
                <a:ea typeface="Times New Roman" panose="02020603050405020304" pitchFamily="18" charset="0"/>
              </a:rPr>
              <a:t>Lecture 3: </a:t>
            </a:r>
            <a:r>
              <a:rPr lang="en-GB" sz="3600" i="1" dirty="0">
                <a:solidFill>
                  <a:srgbClr val="1F3864"/>
                </a:solidFill>
                <a:effectLst/>
                <a:ea typeface="Times New Roman" panose="02020603050405020304" pitchFamily="18" charset="0"/>
              </a:rPr>
              <a:t>“ROS, Positioning, and Navigation”</a:t>
            </a:r>
            <a:endParaRPr lang="en-GB" sz="3600" u="sng" dirty="0">
              <a:solidFill>
                <a:srgbClr val="1F3864"/>
              </a:solidFill>
            </a:endParaRPr>
          </a:p>
          <a:p>
            <a:pPr marL="0" indent="0" algn="ctr">
              <a:buNone/>
            </a:pPr>
            <a:r>
              <a:rPr lang="en-GB" sz="1800" dirty="0">
                <a:solidFill>
                  <a:srgbClr val="22373A"/>
                </a:solidFill>
                <a:latin typeface="Arial"/>
                <a:cs typeface="Arial"/>
              </a:rPr>
              <a:t>(</a:t>
            </a:r>
            <a:r>
              <a:rPr lang="en-GB" sz="1800" dirty="0">
                <a:solidFill>
                  <a:srgbClr val="22373A"/>
                </a:solidFill>
                <a:cs typeface="Arial"/>
              </a:rPr>
              <a:t>With grateful thanks to Andrew Markham and </a:t>
            </a:r>
            <a:r>
              <a:rPr lang="en-GB" sz="1800" dirty="0"/>
              <a:t>Johan Wahlstrom</a:t>
            </a:r>
            <a:r>
              <a:rPr lang="en-GB" sz="1800" dirty="0">
                <a:solidFill>
                  <a:srgbClr val="22373A"/>
                </a:solidFill>
                <a:latin typeface="Arial"/>
                <a:cs typeface="Arial"/>
              </a:rPr>
              <a:t>)</a:t>
            </a:r>
          </a:p>
          <a:p>
            <a:pPr marL="0" indent="0" algn="ctr">
              <a:buNone/>
            </a:pPr>
            <a:r>
              <a:rPr lang="en-GB" sz="1800" dirty="0"/>
              <a:t> </a:t>
            </a:r>
          </a:p>
        </p:txBody>
      </p:sp>
      <p:sp>
        <p:nvSpPr>
          <p:cNvPr id="3" name="Rectangle 2">
            <a:extLst>
              <a:ext uri="{FF2B5EF4-FFF2-40B4-BE49-F238E27FC236}">
                <a16:creationId xmlns:a16="http://schemas.microsoft.com/office/drawing/2014/main" id="{0584B34D-D6D9-EAC7-179F-75652B727327}"/>
              </a:ext>
            </a:extLst>
          </p:cNvPr>
          <p:cNvSpPr/>
          <p:nvPr/>
        </p:nvSpPr>
        <p:spPr>
          <a:xfrm>
            <a:off x="0" y="0"/>
            <a:ext cx="6097610" cy="946446"/>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Parallelogram 3">
            <a:extLst>
              <a:ext uri="{FF2B5EF4-FFF2-40B4-BE49-F238E27FC236}">
                <a16:creationId xmlns:a16="http://schemas.microsoft.com/office/drawing/2014/main" id="{E3E95D9A-EE74-059D-0A83-DFF895B23FC9}"/>
              </a:ext>
            </a:extLst>
          </p:cNvPr>
          <p:cNvSpPr/>
          <p:nvPr/>
        </p:nvSpPr>
        <p:spPr>
          <a:xfrm>
            <a:off x="5343844" y="0"/>
            <a:ext cx="1685606" cy="946446"/>
          </a:xfrm>
          <a:prstGeom prst="parallelogram">
            <a:avLst>
              <a:gd name="adj" fmla="val 76048"/>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419905" y="0"/>
            <a:ext cx="5257800" cy="946446"/>
          </a:xfrm>
        </p:spPr>
        <p:txBody>
          <a:bodyPr>
            <a:normAutofit/>
          </a:bodyPr>
          <a:lstStyle/>
          <a:p>
            <a:r>
              <a:rPr lang="en-US" sz="4400" dirty="0" err="1">
                <a:solidFill>
                  <a:schemeClr val="bg1"/>
                </a:solidFill>
              </a:rPr>
              <a:t>Nhat</a:t>
            </a:r>
            <a:r>
              <a:rPr lang="en-US" sz="4400" dirty="0">
                <a:solidFill>
                  <a:schemeClr val="bg1"/>
                </a:solidFill>
              </a:rPr>
              <a:t> (Nick) Pham</a:t>
            </a:r>
          </a:p>
        </p:txBody>
      </p:sp>
      <p:sp>
        <p:nvSpPr>
          <p:cNvPr id="7" name="Parallelogram 6">
            <a:extLst>
              <a:ext uri="{FF2B5EF4-FFF2-40B4-BE49-F238E27FC236}">
                <a16:creationId xmlns:a16="http://schemas.microsoft.com/office/drawing/2014/main" id="{AAB80B60-DF0D-1E92-28A5-1559458A79ED}"/>
              </a:ext>
            </a:extLst>
          </p:cNvPr>
          <p:cNvSpPr/>
          <p:nvPr/>
        </p:nvSpPr>
        <p:spPr>
          <a:xfrm>
            <a:off x="5677705" y="-2708"/>
            <a:ext cx="1019048" cy="949154"/>
          </a:xfrm>
          <a:prstGeom prst="parallelogram">
            <a:avLst>
              <a:gd name="adj" fmla="val 76048"/>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descr="A close up of a logo&#10;&#10;Description automatically generated">
            <a:extLst>
              <a:ext uri="{FF2B5EF4-FFF2-40B4-BE49-F238E27FC236}">
                <a16:creationId xmlns:a16="http://schemas.microsoft.com/office/drawing/2014/main" id="{C3FA04DD-4E20-BB08-B22B-93501A902B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69368" y="-161918"/>
            <a:ext cx="3802727" cy="1267574"/>
          </a:xfrm>
          <a:prstGeom prst="rect">
            <a:avLst/>
          </a:prstGeom>
        </p:spPr>
      </p:pic>
      <p:sp>
        <p:nvSpPr>
          <p:cNvPr id="13" name="TextBox 12">
            <a:extLst>
              <a:ext uri="{FF2B5EF4-FFF2-40B4-BE49-F238E27FC236}">
                <a16:creationId xmlns:a16="http://schemas.microsoft.com/office/drawing/2014/main" id="{E37C92CF-2648-ED65-33DA-F46017FF7B7F}"/>
              </a:ext>
            </a:extLst>
          </p:cNvPr>
          <p:cNvSpPr txBox="1"/>
          <p:nvPr/>
        </p:nvSpPr>
        <p:spPr>
          <a:xfrm>
            <a:off x="1014047" y="6276782"/>
            <a:ext cx="6104372" cy="276999"/>
          </a:xfrm>
          <a:prstGeom prst="rect">
            <a:avLst/>
          </a:prstGeom>
          <a:noFill/>
        </p:spPr>
        <p:txBody>
          <a:bodyPr wrap="square">
            <a:spAutoFit/>
          </a:bodyPr>
          <a:lstStyle/>
          <a:p>
            <a:pPr algn="ctr"/>
            <a:r>
              <a:rPr lang="en-US" sz="1200" i="1" dirty="0">
                <a:solidFill>
                  <a:schemeClr val="bg1"/>
                </a:solidFill>
              </a:rPr>
              <a:t>https://</a:t>
            </a:r>
            <a:r>
              <a:rPr lang="en-US" sz="1200" i="1" dirty="0" err="1">
                <a:solidFill>
                  <a:schemeClr val="bg1"/>
                </a:solidFill>
              </a:rPr>
              <a:t>www.wired.com</a:t>
            </a:r>
            <a:r>
              <a:rPr lang="en-US" sz="1200" i="1" dirty="0">
                <a:solidFill>
                  <a:schemeClr val="bg1"/>
                </a:solidFill>
              </a:rPr>
              <a:t>/story/amazon-warehouse-robots/</a:t>
            </a:r>
          </a:p>
        </p:txBody>
      </p:sp>
      <p:pic>
        <p:nvPicPr>
          <p:cNvPr id="1026" name="Picture 2" descr="Navigation Cartoons and Comics - funny pictures from CartoonStock">
            <a:extLst>
              <a:ext uri="{FF2B5EF4-FFF2-40B4-BE49-F238E27FC236}">
                <a16:creationId xmlns:a16="http://schemas.microsoft.com/office/drawing/2014/main" id="{9D9251D8-D122-7A59-F01E-2BDF10A22D3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44610" y="1892892"/>
            <a:ext cx="3884074" cy="46608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9459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2">
            <a:extLst>
              <a:ext uri="{FF2B5EF4-FFF2-40B4-BE49-F238E27FC236}">
                <a16:creationId xmlns:a16="http://schemas.microsoft.com/office/drawing/2014/main" id="{9EC885FC-FF6C-4B40-B3C7-4129435E3ADB}"/>
              </a:ext>
            </a:extLst>
          </p:cNvPr>
          <p:cNvSpPr>
            <a:spLocks noGrp="1"/>
          </p:cNvSpPr>
          <p:nvPr>
            <p:ph type="title"/>
          </p:nvPr>
        </p:nvSpPr>
        <p:spPr/>
        <p:txBody>
          <a:bodyPr/>
          <a:lstStyle/>
          <a:p>
            <a:r>
              <a:rPr lang="en-GB" dirty="0"/>
              <a:t>ROS Communication</a:t>
            </a:r>
          </a:p>
        </p:txBody>
      </p:sp>
      <p:sp>
        <p:nvSpPr>
          <p:cNvPr id="6" name="Oval 5">
            <a:extLst>
              <a:ext uri="{FF2B5EF4-FFF2-40B4-BE49-F238E27FC236}">
                <a16:creationId xmlns:a16="http://schemas.microsoft.com/office/drawing/2014/main" id="{FB7ED8B7-5E01-264D-8929-7D26381E0F23}"/>
              </a:ext>
            </a:extLst>
          </p:cNvPr>
          <p:cNvSpPr/>
          <p:nvPr/>
        </p:nvSpPr>
        <p:spPr>
          <a:xfrm>
            <a:off x="3503712" y="1700808"/>
            <a:ext cx="504056" cy="5040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Oval 6">
            <a:extLst>
              <a:ext uri="{FF2B5EF4-FFF2-40B4-BE49-F238E27FC236}">
                <a16:creationId xmlns:a16="http://schemas.microsoft.com/office/drawing/2014/main" id="{6A6AB2CB-5217-294A-94A0-0073F294A210}"/>
              </a:ext>
            </a:extLst>
          </p:cNvPr>
          <p:cNvSpPr/>
          <p:nvPr/>
        </p:nvSpPr>
        <p:spPr>
          <a:xfrm>
            <a:off x="4007768" y="4239817"/>
            <a:ext cx="504056" cy="5040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Oval 7">
            <a:extLst>
              <a:ext uri="{FF2B5EF4-FFF2-40B4-BE49-F238E27FC236}">
                <a16:creationId xmlns:a16="http://schemas.microsoft.com/office/drawing/2014/main" id="{81AC3D36-1B6D-4B40-BD28-7779B73963C4}"/>
              </a:ext>
            </a:extLst>
          </p:cNvPr>
          <p:cNvSpPr/>
          <p:nvPr/>
        </p:nvSpPr>
        <p:spPr>
          <a:xfrm>
            <a:off x="7516737" y="4867314"/>
            <a:ext cx="504056" cy="5040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Oval 8">
            <a:extLst>
              <a:ext uri="{FF2B5EF4-FFF2-40B4-BE49-F238E27FC236}">
                <a16:creationId xmlns:a16="http://schemas.microsoft.com/office/drawing/2014/main" id="{5D70E934-0CF3-B84A-9420-8A7CD405878A}"/>
              </a:ext>
            </a:extLst>
          </p:cNvPr>
          <p:cNvSpPr/>
          <p:nvPr/>
        </p:nvSpPr>
        <p:spPr>
          <a:xfrm>
            <a:off x="7768765" y="1448780"/>
            <a:ext cx="504056" cy="5040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val 9">
            <a:extLst>
              <a:ext uri="{FF2B5EF4-FFF2-40B4-BE49-F238E27FC236}">
                <a16:creationId xmlns:a16="http://schemas.microsoft.com/office/drawing/2014/main" id="{F32AC2D7-C3EB-8344-AD5B-BDA1D1F30BE6}"/>
              </a:ext>
            </a:extLst>
          </p:cNvPr>
          <p:cNvSpPr/>
          <p:nvPr/>
        </p:nvSpPr>
        <p:spPr>
          <a:xfrm>
            <a:off x="6240016" y="2996952"/>
            <a:ext cx="504056" cy="504056"/>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TextBox 14">
            <a:extLst>
              <a:ext uri="{FF2B5EF4-FFF2-40B4-BE49-F238E27FC236}">
                <a16:creationId xmlns:a16="http://schemas.microsoft.com/office/drawing/2014/main" id="{1F9FEBAD-6F2B-584F-9C07-37D2042E7B44}"/>
              </a:ext>
            </a:extLst>
          </p:cNvPr>
          <p:cNvSpPr txBox="1"/>
          <p:nvPr/>
        </p:nvSpPr>
        <p:spPr>
          <a:xfrm>
            <a:off x="5962937" y="3692736"/>
            <a:ext cx="1383456" cy="369332"/>
          </a:xfrm>
          <a:prstGeom prst="rect">
            <a:avLst/>
          </a:prstGeom>
          <a:noFill/>
        </p:spPr>
        <p:txBody>
          <a:bodyPr wrap="none" rtlCol="0">
            <a:spAutoFit/>
          </a:bodyPr>
          <a:lstStyle/>
          <a:p>
            <a:r>
              <a:rPr lang="en-GB" dirty="0"/>
              <a:t>Master node</a:t>
            </a:r>
          </a:p>
        </p:txBody>
      </p:sp>
      <p:sp>
        <p:nvSpPr>
          <p:cNvPr id="16" name="TextBox 15">
            <a:extLst>
              <a:ext uri="{FF2B5EF4-FFF2-40B4-BE49-F238E27FC236}">
                <a16:creationId xmlns:a16="http://schemas.microsoft.com/office/drawing/2014/main" id="{1CA7E1B3-5DF4-F343-9818-C98CF8BEE2D9}"/>
              </a:ext>
            </a:extLst>
          </p:cNvPr>
          <p:cNvSpPr txBox="1"/>
          <p:nvPr/>
        </p:nvSpPr>
        <p:spPr>
          <a:xfrm>
            <a:off x="3324371" y="2406027"/>
            <a:ext cx="1607748" cy="738664"/>
          </a:xfrm>
          <a:prstGeom prst="rect">
            <a:avLst/>
          </a:prstGeom>
          <a:noFill/>
        </p:spPr>
        <p:txBody>
          <a:bodyPr wrap="none" rtlCol="0">
            <a:spAutoFit/>
          </a:bodyPr>
          <a:lstStyle/>
          <a:p>
            <a:r>
              <a:rPr lang="en-GB" sz="1400" dirty="0"/>
              <a:t>Node 1</a:t>
            </a:r>
          </a:p>
          <a:p>
            <a:r>
              <a:rPr lang="en-GB" sz="1400" dirty="0"/>
              <a:t>*Provides Service A</a:t>
            </a:r>
          </a:p>
          <a:p>
            <a:r>
              <a:rPr lang="en-GB" sz="1400" dirty="0"/>
              <a:t>*Listens to Topic B</a:t>
            </a:r>
          </a:p>
        </p:txBody>
      </p:sp>
      <p:sp>
        <p:nvSpPr>
          <p:cNvPr id="17" name="TextBox 16">
            <a:extLst>
              <a:ext uri="{FF2B5EF4-FFF2-40B4-BE49-F238E27FC236}">
                <a16:creationId xmlns:a16="http://schemas.microsoft.com/office/drawing/2014/main" id="{8F030FEC-805C-B44E-91C3-6454D5A35F76}"/>
              </a:ext>
            </a:extLst>
          </p:cNvPr>
          <p:cNvSpPr txBox="1"/>
          <p:nvPr/>
        </p:nvSpPr>
        <p:spPr>
          <a:xfrm>
            <a:off x="3828428" y="5042192"/>
            <a:ext cx="1455463" cy="523220"/>
          </a:xfrm>
          <a:prstGeom prst="rect">
            <a:avLst/>
          </a:prstGeom>
          <a:noFill/>
        </p:spPr>
        <p:txBody>
          <a:bodyPr wrap="none" rtlCol="0">
            <a:spAutoFit/>
          </a:bodyPr>
          <a:lstStyle/>
          <a:p>
            <a:r>
              <a:rPr lang="en-GB" sz="1400" dirty="0"/>
              <a:t>Node 2</a:t>
            </a:r>
          </a:p>
          <a:p>
            <a:r>
              <a:rPr lang="en-GB" sz="1400" dirty="0"/>
              <a:t>*Provides Topic B</a:t>
            </a:r>
          </a:p>
        </p:txBody>
      </p:sp>
      <p:sp>
        <p:nvSpPr>
          <p:cNvPr id="26" name="TextBox 25">
            <a:extLst>
              <a:ext uri="{FF2B5EF4-FFF2-40B4-BE49-F238E27FC236}">
                <a16:creationId xmlns:a16="http://schemas.microsoft.com/office/drawing/2014/main" id="{738B7B52-2C07-CD42-A3FB-9B1C943F7F63}"/>
              </a:ext>
            </a:extLst>
          </p:cNvPr>
          <p:cNvSpPr txBox="1"/>
          <p:nvPr/>
        </p:nvSpPr>
        <p:spPr>
          <a:xfrm>
            <a:off x="7500560" y="5418197"/>
            <a:ext cx="1638334" cy="523220"/>
          </a:xfrm>
          <a:prstGeom prst="rect">
            <a:avLst/>
          </a:prstGeom>
          <a:noFill/>
        </p:spPr>
        <p:txBody>
          <a:bodyPr wrap="none" rtlCol="0">
            <a:spAutoFit/>
          </a:bodyPr>
          <a:lstStyle/>
          <a:p>
            <a:r>
              <a:rPr lang="en-GB" sz="1400" dirty="0"/>
              <a:t>Node 4</a:t>
            </a:r>
          </a:p>
          <a:p>
            <a:r>
              <a:rPr lang="en-GB" sz="1400" dirty="0"/>
              <a:t>*Requests Service C</a:t>
            </a:r>
          </a:p>
        </p:txBody>
      </p:sp>
      <p:sp>
        <p:nvSpPr>
          <p:cNvPr id="27" name="TextBox 26">
            <a:extLst>
              <a:ext uri="{FF2B5EF4-FFF2-40B4-BE49-F238E27FC236}">
                <a16:creationId xmlns:a16="http://schemas.microsoft.com/office/drawing/2014/main" id="{0B958274-22B6-B545-A198-E884F98A4C5E}"/>
              </a:ext>
            </a:extLst>
          </p:cNvPr>
          <p:cNvSpPr txBox="1"/>
          <p:nvPr/>
        </p:nvSpPr>
        <p:spPr>
          <a:xfrm>
            <a:off x="7876100" y="2402939"/>
            <a:ext cx="1599733" cy="523220"/>
          </a:xfrm>
          <a:prstGeom prst="rect">
            <a:avLst/>
          </a:prstGeom>
          <a:noFill/>
        </p:spPr>
        <p:txBody>
          <a:bodyPr wrap="none" rtlCol="0">
            <a:spAutoFit/>
          </a:bodyPr>
          <a:lstStyle/>
          <a:p>
            <a:r>
              <a:rPr lang="en-GB" sz="1400" dirty="0"/>
              <a:t>Node 3</a:t>
            </a:r>
          </a:p>
          <a:p>
            <a:r>
              <a:rPr lang="en-GB" sz="1400" dirty="0"/>
              <a:t>*Provides Service C</a:t>
            </a:r>
          </a:p>
        </p:txBody>
      </p:sp>
      <p:sp>
        <p:nvSpPr>
          <p:cNvPr id="3" name="TextBox 2">
            <a:extLst>
              <a:ext uri="{FF2B5EF4-FFF2-40B4-BE49-F238E27FC236}">
                <a16:creationId xmlns:a16="http://schemas.microsoft.com/office/drawing/2014/main" id="{4833F080-EB0C-8640-9A83-D8B71489886E}"/>
              </a:ext>
            </a:extLst>
          </p:cNvPr>
          <p:cNvSpPr txBox="1"/>
          <p:nvPr/>
        </p:nvSpPr>
        <p:spPr>
          <a:xfrm>
            <a:off x="6042959" y="4062068"/>
            <a:ext cx="1223412" cy="1785104"/>
          </a:xfrm>
          <a:prstGeom prst="rect">
            <a:avLst/>
          </a:prstGeom>
          <a:noFill/>
        </p:spPr>
        <p:txBody>
          <a:bodyPr wrap="none" rtlCol="0">
            <a:spAutoFit/>
          </a:bodyPr>
          <a:lstStyle/>
          <a:p>
            <a:r>
              <a:rPr lang="en-GB" sz="1000" dirty="0"/>
              <a:t>Node 1</a:t>
            </a:r>
          </a:p>
          <a:p>
            <a:r>
              <a:rPr lang="en-GB" sz="1000" dirty="0"/>
              <a:t>*Provides Service A</a:t>
            </a:r>
          </a:p>
          <a:p>
            <a:r>
              <a:rPr lang="en-GB" sz="1000" dirty="0"/>
              <a:t>*Listens to Topic B</a:t>
            </a:r>
          </a:p>
          <a:p>
            <a:r>
              <a:rPr lang="en-GB" sz="1000" dirty="0"/>
              <a:t>Node 2</a:t>
            </a:r>
          </a:p>
          <a:p>
            <a:r>
              <a:rPr lang="en-GB" sz="1000" dirty="0"/>
              <a:t>*Provides Topic B</a:t>
            </a:r>
          </a:p>
          <a:p>
            <a:r>
              <a:rPr lang="en-GB" sz="1000" dirty="0"/>
              <a:t>Node 3</a:t>
            </a:r>
          </a:p>
          <a:p>
            <a:r>
              <a:rPr lang="en-GB" sz="1000" dirty="0"/>
              <a:t>*Provides Service C</a:t>
            </a:r>
          </a:p>
          <a:p>
            <a:r>
              <a:rPr lang="en-GB" sz="1000" dirty="0"/>
              <a:t>Node 4</a:t>
            </a:r>
          </a:p>
          <a:p>
            <a:r>
              <a:rPr lang="en-GB" sz="1000" dirty="0"/>
              <a:t>*Requests Service C</a:t>
            </a:r>
          </a:p>
          <a:p>
            <a:endParaRPr lang="en-GB" sz="1000" dirty="0"/>
          </a:p>
          <a:p>
            <a:endParaRPr lang="en-GB" sz="1000" dirty="0"/>
          </a:p>
        </p:txBody>
      </p:sp>
      <p:cxnSp>
        <p:nvCxnSpPr>
          <p:cNvPr id="18" name="Straight Arrow Connector 17">
            <a:extLst>
              <a:ext uri="{FF2B5EF4-FFF2-40B4-BE49-F238E27FC236}">
                <a16:creationId xmlns:a16="http://schemas.microsoft.com/office/drawing/2014/main" id="{41D38FB3-E8DF-8B44-AA88-C1252F53C4AD}"/>
              </a:ext>
            </a:extLst>
          </p:cNvPr>
          <p:cNvCxnSpPr>
            <a:cxnSpLocks/>
          </p:cNvCxnSpPr>
          <p:nvPr/>
        </p:nvCxnSpPr>
        <p:spPr>
          <a:xfrm>
            <a:off x="4151784" y="2204864"/>
            <a:ext cx="1872208" cy="832670"/>
          </a:xfrm>
          <a:prstGeom prst="straightConnector1">
            <a:avLst/>
          </a:prstGeom>
          <a:ln>
            <a:solidFill>
              <a:schemeClr val="accent6"/>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24562D46-016D-C44E-81E2-F491A6B5C1B3}"/>
              </a:ext>
            </a:extLst>
          </p:cNvPr>
          <p:cNvSpPr txBox="1"/>
          <p:nvPr/>
        </p:nvSpPr>
        <p:spPr>
          <a:xfrm>
            <a:off x="5214258" y="2253343"/>
            <a:ext cx="862737" cy="369332"/>
          </a:xfrm>
          <a:prstGeom prst="rect">
            <a:avLst/>
          </a:prstGeom>
          <a:noFill/>
        </p:spPr>
        <p:txBody>
          <a:bodyPr wrap="none" rtlCol="0">
            <a:spAutoFit/>
          </a:bodyPr>
          <a:lstStyle/>
          <a:p>
            <a:r>
              <a:rPr lang="en-GB" dirty="0"/>
              <a:t>Node 2</a:t>
            </a:r>
          </a:p>
        </p:txBody>
      </p:sp>
    </p:spTree>
    <p:extLst>
      <p:ext uri="{BB962C8B-B14F-4D97-AF65-F5344CB8AC3E}">
        <p14:creationId xmlns:p14="http://schemas.microsoft.com/office/powerpoint/2010/main" val="21489855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2">
            <a:extLst>
              <a:ext uri="{FF2B5EF4-FFF2-40B4-BE49-F238E27FC236}">
                <a16:creationId xmlns:a16="http://schemas.microsoft.com/office/drawing/2014/main" id="{9EC885FC-FF6C-4B40-B3C7-4129435E3ADB}"/>
              </a:ext>
            </a:extLst>
          </p:cNvPr>
          <p:cNvSpPr>
            <a:spLocks noGrp="1"/>
          </p:cNvSpPr>
          <p:nvPr>
            <p:ph type="title"/>
          </p:nvPr>
        </p:nvSpPr>
        <p:spPr/>
        <p:txBody>
          <a:bodyPr/>
          <a:lstStyle/>
          <a:p>
            <a:r>
              <a:rPr lang="en-GB" dirty="0"/>
              <a:t>ROS Communication</a:t>
            </a:r>
          </a:p>
        </p:txBody>
      </p:sp>
      <p:sp>
        <p:nvSpPr>
          <p:cNvPr id="6" name="Oval 5">
            <a:extLst>
              <a:ext uri="{FF2B5EF4-FFF2-40B4-BE49-F238E27FC236}">
                <a16:creationId xmlns:a16="http://schemas.microsoft.com/office/drawing/2014/main" id="{FB7ED8B7-5E01-264D-8929-7D26381E0F23}"/>
              </a:ext>
            </a:extLst>
          </p:cNvPr>
          <p:cNvSpPr/>
          <p:nvPr/>
        </p:nvSpPr>
        <p:spPr>
          <a:xfrm>
            <a:off x="3503712" y="1700808"/>
            <a:ext cx="504056" cy="5040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Oval 6">
            <a:extLst>
              <a:ext uri="{FF2B5EF4-FFF2-40B4-BE49-F238E27FC236}">
                <a16:creationId xmlns:a16="http://schemas.microsoft.com/office/drawing/2014/main" id="{6A6AB2CB-5217-294A-94A0-0073F294A210}"/>
              </a:ext>
            </a:extLst>
          </p:cNvPr>
          <p:cNvSpPr/>
          <p:nvPr/>
        </p:nvSpPr>
        <p:spPr>
          <a:xfrm>
            <a:off x="4007768" y="4239817"/>
            <a:ext cx="504056" cy="5040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Oval 7">
            <a:extLst>
              <a:ext uri="{FF2B5EF4-FFF2-40B4-BE49-F238E27FC236}">
                <a16:creationId xmlns:a16="http://schemas.microsoft.com/office/drawing/2014/main" id="{81AC3D36-1B6D-4B40-BD28-7779B73963C4}"/>
              </a:ext>
            </a:extLst>
          </p:cNvPr>
          <p:cNvSpPr/>
          <p:nvPr/>
        </p:nvSpPr>
        <p:spPr>
          <a:xfrm>
            <a:off x="7516737" y="4867314"/>
            <a:ext cx="504056" cy="5040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Oval 8">
            <a:extLst>
              <a:ext uri="{FF2B5EF4-FFF2-40B4-BE49-F238E27FC236}">
                <a16:creationId xmlns:a16="http://schemas.microsoft.com/office/drawing/2014/main" id="{5D70E934-0CF3-B84A-9420-8A7CD405878A}"/>
              </a:ext>
            </a:extLst>
          </p:cNvPr>
          <p:cNvSpPr/>
          <p:nvPr/>
        </p:nvSpPr>
        <p:spPr>
          <a:xfrm>
            <a:off x="7768765" y="1448780"/>
            <a:ext cx="504056" cy="5040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val 9">
            <a:extLst>
              <a:ext uri="{FF2B5EF4-FFF2-40B4-BE49-F238E27FC236}">
                <a16:creationId xmlns:a16="http://schemas.microsoft.com/office/drawing/2014/main" id="{F32AC2D7-C3EB-8344-AD5B-BDA1D1F30BE6}"/>
              </a:ext>
            </a:extLst>
          </p:cNvPr>
          <p:cNvSpPr/>
          <p:nvPr/>
        </p:nvSpPr>
        <p:spPr>
          <a:xfrm>
            <a:off x="6240016" y="2996952"/>
            <a:ext cx="504056" cy="504056"/>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TextBox 14">
            <a:extLst>
              <a:ext uri="{FF2B5EF4-FFF2-40B4-BE49-F238E27FC236}">
                <a16:creationId xmlns:a16="http://schemas.microsoft.com/office/drawing/2014/main" id="{1F9FEBAD-6F2B-584F-9C07-37D2042E7B44}"/>
              </a:ext>
            </a:extLst>
          </p:cNvPr>
          <p:cNvSpPr txBox="1"/>
          <p:nvPr/>
        </p:nvSpPr>
        <p:spPr>
          <a:xfrm>
            <a:off x="5962937" y="3692736"/>
            <a:ext cx="1383456" cy="369332"/>
          </a:xfrm>
          <a:prstGeom prst="rect">
            <a:avLst/>
          </a:prstGeom>
          <a:noFill/>
        </p:spPr>
        <p:txBody>
          <a:bodyPr wrap="none" rtlCol="0">
            <a:spAutoFit/>
          </a:bodyPr>
          <a:lstStyle/>
          <a:p>
            <a:r>
              <a:rPr lang="en-GB" dirty="0"/>
              <a:t>Master node</a:t>
            </a:r>
          </a:p>
        </p:txBody>
      </p:sp>
      <p:sp>
        <p:nvSpPr>
          <p:cNvPr id="16" name="TextBox 15">
            <a:extLst>
              <a:ext uri="{FF2B5EF4-FFF2-40B4-BE49-F238E27FC236}">
                <a16:creationId xmlns:a16="http://schemas.microsoft.com/office/drawing/2014/main" id="{1CA7E1B3-5DF4-F343-9818-C98CF8BEE2D9}"/>
              </a:ext>
            </a:extLst>
          </p:cNvPr>
          <p:cNvSpPr txBox="1"/>
          <p:nvPr/>
        </p:nvSpPr>
        <p:spPr>
          <a:xfrm>
            <a:off x="3324371" y="2406027"/>
            <a:ext cx="1607748" cy="738664"/>
          </a:xfrm>
          <a:prstGeom prst="rect">
            <a:avLst/>
          </a:prstGeom>
          <a:noFill/>
        </p:spPr>
        <p:txBody>
          <a:bodyPr wrap="none" rtlCol="0">
            <a:spAutoFit/>
          </a:bodyPr>
          <a:lstStyle/>
          <a:p>
            <a:r>
              <a:rPr lang="en-GB" sz="1400" dirty="0"/>
              <a:t>Node 1</a:t>
            </a:r>
          </a:p>
          <a:p>
            <a:r>
              <a:rPr lang="en-GB" sz="1400" dirty="0"/>
              <a:t>*Provides Service A</a:t>
            </a:r>
          </a:p>
          <a:p>
            <a:r>
              <a:rPr lang="en-GB" sz="1400" dirty="0"/>
              <a:t>*Listens to Topic B</a:t>
            </a:r>
          </a:p>
        </p:txBody>
      </p:sp>
      <p:sp>
        <p:nvSpPr>
          <p:cNvPr id="17" name="TextBox 16">
            <a:extLst>
              <a:ext uri="{FF2B5EF4-FFF2-40B4-BE49-F238E27FC236}">
                <a16:creationId xmlns:a16="http://schemas.microsoft.com/office/drawing/2014/main" id="{8F030FEC-805C-B44E-91C3-6454D5A35F76}"/>
              </a:ext>
            </a:extLst>
          </p:cNvPr>
          <p:cNvSpPr txBox="1"/>
          <p:nvPr/>
        </p:nvSpPr>
        <p:spPr>
          <a:xfrm>
            <a:off x="3828428" y="5042192"/>
            <a:ext cx="1455463" cy="523220"/>
          </a:xfrm>
          <a:prstGeom prst="rect">
            <a:avLst/>
          </a:prstGeom>
          <a:noFill/>
        </p:spPr>
        <p:txBody>
          <a:bodyPr wrap="none" rtlCol="0">
            <a:spAutoFit/>
          </a:bodyPr>
          <a:lstStyle/>
          <a:p>
            <a:r>
              <a:rPr lang="en-GB" sz="1400" dirty="0"/>
              <a:t>Node 2</a:t>
            </a:r>
          </a:p>
          <a:p>
            <a:r>
              <a:rPr lang="en-GB" sz="1400" dirty="0"/>
              <a:t>*Provides Topic B</a:t>
            </a:r>
          </a:p>
        </p:txBody>
      </p:sp>
      <p:sp>
        <p:nvSpPr>
          <p:cNvPr id="26" name="TextBox 25">
            <a:extLst>
              <a:ext uri="{FF2B5EF4-FFF2-40B4-BE49-F238E27FC236}">
                <a16:creationId xmlns:a16="http://schemas.microsoft.com/office/drawing/2014/main" id="{738B7B52-2C07-CD42-A3FB-9B1C943F7F63}"/>
              </a:ext>
            </a:extLst>
          </p:cNvPr>
          <p:cNvSpPr txBox="1"/>
          <p:nvPr/>
        </p:nvSpPr>
        <p:spPr>
          <a:xfrm>
            <a:off x="7500560" y="5418197"/>
            <a:ext cx="1638334" cy="523220"/>
          </a:xfrm>
          <a:prstGeom prst="rect">
            <a:avLst/>
          </a:prstGeom>
          <a:noFill/>
        </p:spPr>
        <p:txBody>
          <a:bodyPr wrap="none" rtlCol="0">
            <a:spAutoFit/>
          </a:bodyPr>
          <a:lstStyle/>
          <a:p>
            <a:r>
              <a:rPr lang="en-GB" sz="1400" dirty="0"/>
              <a:t>Node 4</a:t>
            </a:r>
          </a:p>
          <a:p>
            <a:r>
              <a:rPr lang="en-GB" sz="1400" dirty="0"/>
              <a:t>*Requests Service C</a:t>
            </a:r>
          </a:p>
        </p:txBody>
      </p:sp>
      <p:sp>
        <p:nvSpPr>
          <p:cNvPr id="27" name="TextBox 26">
            <a:extLst>
              <a:ext uri="{FF2B5EF4-FFF2-40B4-BE49-F238E27FC236}">
                <a16:creationId xmlns:a16="http://schemas.microsoft.com/office/drawing/2014/main" id="{0B958274-22B6-B545-A198-E884F98A4C5E}"/>
              </a:ext>
            </a:extLst>
          </p:cNvPr>
          <p:cNvSpPr txBox="1"/>
          <p:nvPr/>
        </p:nvSpPr>
        <p:spPr>
          <a:xfrm>
            <a:off x="7876100" y="2402939"/>
            <a:ext cx="1599733" cy="523220"/>
          </a:xfrm>
          <a:prstGeom prst="rect">
            <a:avLst/>
          </a:prstGeom>
          <a:noFill/>
        </p:spPr>
        <p:txBody>
          <a:bodyPr wrap="none" rtlCol="0">
            <a:spAutoFit/>
          </a:bodyPr>
          <a:lstStyle/>
          <a:p>
            <a:r>
              <a:rPr lang="en-GB" sz="1400" dirty="0"/>
              <a:t>Node 3</a:t>
            </a:r>
          </a:p>
          <a:p>
            <a:r>
              <a:rPr lang="en-GB" sz="1400" dirty="0"/>
              <a:t>*Provides Service C</a:t>
            </a:r>
          </a:p>
        </p:txBody>
      </p:sp>
      <p:sp>
        <p:nvSpPr>
          <p:cNvPr id="3" name="TextBox 2">
            <a:extLst>
              <a:ext uri="{FF2B5EF4-FFF2-40B4-BE49-F238E27FC236}">
                <a16:creationId xmlns:a16="http://schemas.microsoft.com/office/drawing/2014/main" id="{4833F080-EB0C-8640-9A83-D8B71489886E}"/>
              </a:ext>
            </a:extLst>
          </p:cNvPr>
          <p:cNvSpPr txBox="1"/>
          <p:nvPr/>
        </p:nvSpPr>
        <p:spPr>
          <a:xfrm>
            <a:off x="6042959" y="4062068"/>
            <a:ext cx="1223412" cy="1785104"/>
          </a:xfrm>
          <a:prstGeom prst="rect">
            <a:avLst/>
          </a:prstGeom>
          <a:noFill/>
        </p:spPr>
        <p:txBody>
          <a:bodyPr wrap="none" rtlCol="0">
            <a:spAutoFit/>
          </a:bodyPr>
          <a:lstStyle/>
          <a:p>
            <a:r>
              <a:rPr lang="en-GB" sz="1000" dirty="0"/>
              <a:t>Node 1</a:t>
            </a:r>
          </a:p>
          <a:p>
            <a:r>
              <a:rPr lang="en-GB" sz="1000" dirty="0"/>
              <a:t>*Provides Service A</a:t>
            </a:r>
          </a:p>
          <a:p>
            <a:r>
              <a:rPr lang="en-GB" sz="1000" dirty="0"/>
              <a:t>*Listens to Topic B</a:t>
            </a:r>
          </a:p>
          <a:p>
            <a:r>
              <a:rPr lang="en-GB" sz="1000" dirty="0"/>
              <a:t>Node 2</a:t>
            </a:r>
          </a:p>
          <a:p>
            <a:r>
              <a:rPr lang="en-GB" sz="1000" dirty="0"/>
              <a:t>*Provides Topic B</a:t>
            </a:r>
          </a:p>
          <a:p>
            <a:r>
              <a:rPr lang="en-GB" sz="1000" dirty="0"/>
              <a:t>Node 3</a:t>
            </a:r>
          </a:p>
          <a:p>
            <a:r>
              <a:rPr lang="en-GB" sz="1000" dirty="0"/>
              <a:t>*Provides Service C</a:t>
            </a:r>
          </a:p>
          <a:p>
            <a:r>
              <a:rPr lang="en-GB" sz="1000" dirty="0"/>
              <a:t>Node 4</a:t>
            </a:r>
          </a:p>
          <a:p>
            <a:r>
              <a:rPr lang="en-GB" sz="1000" dirty="0"/>
              <a:t>*Requests Service C</a:t>
            </a:r>
          </a:p>
          <a:p>
            <a:endParaRPr lang="en-GB" sz="1000" dirty="0"/>
          </a:p>
          <a:p>
            <a:endParaRPr lang="en-GB" sz="1000" dirty="0"/>
          </a:p>
        </p:txBody>
      </p:sp>
      <p:cxnSp>
        <p:nvCxnSpPr>
          <p:cNvPr id="19" name="Straight Arrow Connector 18">
            <a:extLst>
              <a:ext uri="{FF2B5EF4-FFF2-40B4-BE49-F238E27FC236}">
                <a16:creationId xmlns:a16="http://schemas.microsoft.com/office/drawing/2014/main" id="{8FD9442D-0155-B347-8209-1A460B07731A}"/>
              </a:ext>
            </a:extLst>
          </p:cNvPr>
          <p:cNvCxnSpPr>
            <a:cxnSpLocks/>
          </p:cNvCxnSpPr>
          <p:nvPr/>
        </p:nvCxnSpPr>
        <p:spPr>
          <a:xfrm>
            <a:off x="3782604" y="3144691"/>
            <a:ext cx="477192" cy="1095126"/>
          </a:xfrm>
          <a:prstGeom prst="straightConnector1">
            <a:avLst/>
          </a:prstGeom>
          <a:ln>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51965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B296FD9-23A1-884A-AE75-FB6335A58A9B}"/>
              </a:ext>
            </a:extLst>
          </p:cNvPr>
          <p:cNvSpPr>
            <a:spLocks noGrp="1"/>
          </p:cNvSpPr>
          <p:nvPr>
            <p:ph type="title"/>
          </p:nvPr>
        </p:nvSpPr>
        <p:spPr/>
        <p:txBody>
          <a:bodyPr>
            <a:normAutofit/>
          </a:bodyPr>
          <a:lstStyle/>
          <a:p>
            <a:r>
              <a:rPr lang="en-GB" dirty="0"/>
              <a:t>ROS - Typical Scenario</a:t>
            </a:r>
          </a:p>
        </p:txBody>
      </p:sp>
      <p:pic>
        <p:nvPicPr>
          <p:cNvPr id="1026" name="Picture 2">
            <a:extLst>
              <a:ext uri="{FF2B5EF4-FFF2-40B4-BE49-F238E27FC236}">
                <a16:creationId xmlns:a16="http://schemas.microsoft.com/office/drawing/2014/main" id="{CF3FC012-A678-7433-BDC7-27F3F82D31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07367" y="1044141"/>
            <a:ext cx="7341191" cy="5271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obot Camera Mount | Creative Activity">
            <a:extLst>
              <a:ext uri="{FF2B5EF4-FFF2-40B4-BE49-F238E27FC236}">
                <a16:creationId xmlns:a16="http://schemas.microsoft.com/office/drawing/2014/main" id="{26B35E5F-3D2F-26D3-30CF-8F7124E353E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16587" y="3056861"/>
            <a:ext cx="3416890" cy="341689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1630944C-32D2-1294-66ED-D4CFFBCD0B6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99358" y="813545"/>
            <a:ext cx="3851349" cy="2407093"/>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3A74019F-A8A7-0999-BF99-CF14BC162285}"/>
              </a:ext>
            </a:extLst>
          </p:cNvPr>
          <p:cNvSpPr txBox="1"/>
          <p:nvPr/>
        </p:nvSpPr>
        <p:spPr>
          <a:xfrm>
            <a:off x="9075469" y="6104419"/>
            <a:ext cx="2829749" cy="369332"/>
          </a:xfrm>
          <a:prstGeom prst="rect">
            <a:avLst/>
          </a:prstGeom>
          <a:noFill/>
        </p:spPr>
        <p:txBody>
          <a:bodyPr wrap="none" rtlCol="0">
            <a:spAutoFit/>
          </a:bodyPr>
          <a:lstStyle/>
          <a:p>
            <a:r>
              <a:rPr lang="en-US" dirty="0" err="1"/>
              <a:t>www.clearpathrobotics.com</a:t>
            </a:r>
            <a:endParaRPr lang="en-US" dirty="0"/>
          </a:p>
        </p:txBody>
      </p:sp>
    </p:spTree>
    <p:extLst>
      <p:ext uri="{BB962C8B-B14F-4D97-AF65-F5344CB8AC3E}">
        <p14:creationId xmlns:p14="http://schemas.microsoft.com/office/powerpoint/2010/main" val="38095353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B296FD9-23A1-884A-AE75-FB6335A58A9B}"/>
              </a:ext>
            </a:extLst>
          </p:cNvPr>
          <p:cNvSpPr>
            <a:spLocks noGrp="1"/>
          </p:cNvSpPr>
          <p:nvPr>
            <p:ph type="title"/>
          </p:nvPr>
        </p:nvSpPr>
        <p:spPr/>
        <p:txBody>
          <a:bodyPr>
            <a:normAutofit/>
          </a:bodyPr>
          <a:lstStyle/>
          <a:p>
            <a:r>
              <a:rPr lang="en-GB" dirty="0"/>
              <a:t>ROS - Typical Scenario</a:t>
            </a:r>
          </a:p>
        </p:txBody>
      </p:sp>
      <p:pic>
        <p:nvPicPr>
          <p:cNvPr id="1026" name="Picture 2">
            <a:extLst>
              <a:ext uri="{FF2B5EF4-FFF2-40B4-BE49-F238E27FC236}">
                <a16:creationId xmlns:a16="http://schemas.microsoft.com/office/drawing/2014/main" id="{CF3FC012-A678-7433-BDC7-27F3F82D31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07367" y="1044141"/>
            <a:ext cx="7341191" cy="5271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obot Camera Mount | Creative Activity">
            <a:extLst>
              <a:ext uri="{FF2B5EF4-FFF2-40B4-BE49-F238E27FC236}">
                <a16:creationId xmlns:a16="http://schemas.microsoft.com/office/drawing/2014/main" id="{26B35E5F-3D2F-26D3-30CF-8F7124E353E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16587" y="3056861"/>
            <a:ext cx="3416890" cy="341689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1630944C-32D2-1294-66ED-D4CFFBCD0B6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99358" y="813545"/>
            <a:ext cx="3851349" cy="2407093"/>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3A74019F-A8A7-0999-BF99-CF14BC162285}"/>
              </a:ext>
            </a:extLst>
          </p:cNvPr>
          <p:cNvSpPr txBox="1"/>
          <p:nvPr/>
        </p:nvSpPr>
        <p:spPr>
          <a:xfrm>
            <a:off x="9075469" y="6104419"/>
            <a:ext cx="2829749" cy="369332"/>
          </a:xfrm>
          <a:prstGeom prst="rect">
            <a:avLst/>
          </a:prstGeom>
          <a:noFill/>
        </p:spPr>
        <p:txBody>
          <a:bodyPr wrap="none" rtlCol="0">
            <a:spAutoFit/>
          </a:bodyPr>
          <a:lstStyle/>
          <a:p>
            <a:r>
              <a:rPr lang="en-US" dirty="0" err="1"/>
              <a:t>www.clearpathrobotics.com</a:t>
            </a:r>
            <a:endParaRPr lang="en-US" dirty="0"/>
          </a:p>
        </p:txBody>
      </p:sp>
      <p:sp>
        <p:nvSpPr>
          <p:cNvPr id="4" name="Lightning Bolt 3">
            <a:extLst>
              <a:ext uri="{FF2B5EF4-FFF2-40B4-BE49-F238E27FC236}">
                <a16:creationId xmlns:a16="http://schemas.microsoft.com/office/drawing/2014/main" id="{6C433AE7-E60F-DADB-DB83-D13717AD51B6}"/>
              </a:ext>
            </a:extLst>
          </p:cNvPr>
          <p:cNvSpPr/>
          <p:nvPr/>
        </p:nvSpPr>
        <p:spPr>
          <a:xfrm>
            <a:off x="6831393" y="4965404"/>
            <a:ext cx="816959" cy="489100"/>
          </a:xfrm>
          <a:prstGeom prst="lightningBolt">
            <a:avLst/>
          </a:prstGeom>
          <a:solidFill>
            <a:srgbClr val="C0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noFill/>
            </a:endParaRPr>
          </a:p>
        </p:txBody>
      </p:sp>
      <p:sp>
        <p:nvSpPr>
          <p:cNvPr id="5" name="Lightning Bolt 4">
            <a:extLst>
              <a:ext uri="{FF2B5EF4-FFF2-40B4-BE49-F238E27FC236}">
                <a16:creationId xmlns:a16="http://schemas.microsoft.com/office/drawing/2014/main" id="{0B47C5D7-F00E-5C99-AB22-C494A9A63E14}"/>
              </a:ext>
            </a:extLst>
          </p:cNvPr>
          <p:cNvSpPr/>
          <p:nvPr/>
        </p:nvSpPr>
        <p:spPr>
          <a:xfrm>
            <a:off x="8021565" y="5612511"/>
            <a:ext cx="816959" cy="489100"/>
          </a:xfrm>
          <a:prstGeom prst="lightningBolt">
            <a:avLst/>
          </a:prstGeom>
          <a:solidFill>
            <a:srgbClr val="C0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noFill/>
            </a:endParaRPr>
          </a:p>
        </p:txBody>
      </p:sp>
    </p:spTree>
    <p:extLst>
      <p:ext uri="{BB962C8B-B14F-4D97-AF65-F5344CB8AC3E}">
        <p14:creationId xmlns:p14="http://schemas.microsoft.com/office/powerpoint/2010/main" val="4370813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5699D0E-B4D4-6946-BA11-B88A784FEB17}"/>
              </a:ext>
            </a:extLst>
          </p:cNvPr>
          <p:cNvSpPr>
            <a:spLocks noGrp="1"/>
          </p:cNvSpPr>
          <p:nvPr>
            <p:ph type="title"/>
          </p:nvPr>
        </p:nvSpPr>
        <p:spPr/>
        <p:txBody>
          <a:bodyPr/>
          <a:lstStyle/>
          <a:p>
            <a:r>
              <a:rPr lang="en-GB" dirty="0"/>
              <a:t>ROS – Available libraries</a:t>
            </a:r>
          </a:p>
        </p:txBody>
      </p:sp>
      <p:sp>
        <p:nvSpPr>
          <p:cNvPr id="4" name="Content Placeholder 3">
            <a:extLst>
              <a:ext uri="{FF2B5EF4-FFF2-40B4-BE49-F238E27FC236}">
                <a16:creationId xmlns:a16="http://schemas.microsoft.com/office/drawing/2014/main" id="{172D2D78-8F16-274E-B3B1-47F4FED37AE5}"/>
              </a:ext>
            </a:extLst>
          </p:cNvPr>
          <p:cNvSpPr>
            <a:spLocks noGrp="1"/>
          </p:cNvSpPr>
          <p:nvPr>
            <p:ph idx="1"/>
          </p:nvPr>
        </p:nvSpPr>
        <p:spPr/>
        <p:txBody>
          <a:bodyPr/>
          <a:lstStyle/>
          <a:p>
            <a:r>
              <a:rPr lang="en-GB" dirty="0"/>
              <a:t>Standard Message Definitions</a:t>
            </a:r>
          </a:p>
          <a:p>
            <a:r>
              <a:rPr lang="en-GB" dirty="0"/>
              <a:t>Robot Geometry Library</a:t>
            </a:r>
          </a:p>
          <a:p>
            <a:r>
              <a:rPr lang="en-GB" dirty="0"/>
              <a:t>Robot Description Language</a:t>
            </a:r>
          </a:p>
          <a:p>
            <a:r>
              <a:rPr lang="en-GB" dirty="0"/>
              <a:t>Diagnostics</a:t>
            </a:r>
          </a:p>
          <a:p>
            <a:r>
              <a:rPr lang="en-GB" dirty="0"/>
              <a:t>Pose Estimation</a:t>
            </a:r>
          </a:p>
          <a:p>
            <a:r>
              <a:rPr lang="en-GB" dirty="0"/>
              <a:t>Localization</a:t>
            </a:r>
          </a:p>
          <a:p>
            <a:r>
              <a:rPr lang="en-GB" dirty="0"/>
              <a:t>Mapping</a:t>
            </a:r>
          </a:p>
          <a:p>
            <a:r>
              <a:rPr lang="en-GB" dirty="0"/>
              <a:t>Navigation</a:t>
            </a:r>
          </a:p>
          <a:p>
            <a:endParaRPr lang="en-GB" dirty="0"/>
          </a:p>
        </p:txBody>
      </p:sp>
      <p:pic>
        <p:nvPicPr>
          <p:cNvPr id="6" name="Picture 2" descr="Image result for turtlebot">
            <a:extLst>
              <a:ext uri="{FF2B5EF4-FFF2-40B4-BE49-F238E27FC236}">
                <a16:creationId xmlns:a16="http://schemas.microsoft.com/office/drawing/2014/main" id="{E7CACAA3-34EE-104F-9C18-262CC8BE60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14331" y="1844824"/>
            <a:ext cx="3335238" cy="33352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61387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C7AE01A-E8A8-F148-97A3-333FF44C0163}"/>
              </a:ext>
            </a:extLst>
          </p:cNvPr>
          <p:cNvSpPr>
            <a:spLocks noGrp="1"/>
          </p:cNvSpPr>
          <p:nvPr>
            <p:ph type="title"/>
          </p:nvPr>
        </p:nvSpPr>
        <p:spPr/>
        <p:txBody>
          <a:bodyPr/>
          <a:lstStyle/>
          <a:p>
            <a:r>
              <a:rPr lang="en-GB" dirty="0"/>
              <a:t>ROS</a:t>
            </a:r>
          </a:p>
        </p:txBody>
      </p:sp>
      <p:sp>
        <p:nvSpPr>
          <p:cNvPr id="6" name="Rectangle 5">
            <a:extLst>
              <a:ext uri="{FF2B5EF4-FFF2-40B4-BE49-F238E27FC236}">
                <a16:creationId xmlns:a16="http://schemas.microsoft.com/office/drawing/2014/main" id="{9E11E506-E531-0841-BF79-CED176EAF1E9}"/>
              </a:ext>
            </a:extLst>
          </p:cNvPr>
          <p:cNvSpPr/>
          <p:nvPr/>
        </p:nvSpPr>
        <p:spPr>
          <a:xfrm>
            <a:off x="4172429" y="5801941"/>
            <a:ext cx="3847143" cy="369332"/>
          </a:xfrm>
          <a:prstGeom prst="rect">
            <a:avLst/>
          </a:prstGeom>
        </p:spPr>
        <p:txBody>
          <a:bodyPr wrap="none">
            <a:spAutoFit/>
          </a:bodyPr>
          <a:lstStyle/>
          <a:p>
            <a:r>
              <a:rPr lang="en-GB" dirty="0"/>
              <a:t>https://</a:t>
            </a:r>
            <a:r>
              <a:rPr lang="en-GB" dirty="0" err="1"/>
              <a:t>www.cse.sc.edu</a:t>
            </a:r>
            <a:r>
              <a:rPr lang="en-GB" dirty="0"/>
              <a:t>/~</a:t>
            </a:r>
            <a:r>
              <a:rPr lang="en-GB" dirty="0" err="1"/>
              <a:t>jokane</a:t>
            </a:r>
            <a:r>
              <a:rPr lang="en-GB" dirty="0"/>
              <a:t>/</a:t>
            </a:r>
            <a:r>
              <a:rPr lang="en-GB" dirty="0" err="1"/>
              <a:t>agitr</a:t>
            </a:r>
            <a:r>
              <a:rPr lang="en-GB" dirty="0"/>
              <a:t>/</a:t>
            </a:r>
          </a:p>
        </p:txBody>
      </p:sp>
      <p:pic>
        <p:nvPicPr>
          <p:cNvPr id="36866" name="Picture 2" descr="https://www.cse.sc.edu/~jokane/agitr/cover-sm.jpg">
            <a:extLst>
              <a:ext uri="{FF2B5EF4-FFF2-40B4-BE49-F238E27FC236}">
                <a16:creationId xmlns:a16="http://schemas.microsoft.com/office/drawing/2014/main" id="{334DB554-6CF7-C541-88DC-233B423730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60855" y="1217954"/>
            <a:ext cx="6670289" cy="45839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67800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BA758D6D-4557-6441-8BA2-B79F75711146}"/>
              </a:ext>
            </a:extLst>
          </p:cNvPr>
          <p:cNvSpPr>
            <a:spLocks noGrp="1"/>
          </p:cNvSpPr>
          <p:nvPr>
            <p:ph type="title"/>
          </p:nvPr>
        </p:nvSpPr>
        <p:spPr/>
        <p:txBody>
          <a:bodyPr>
            <a:noAutofit/>
          </a:bodyPr>
          <a:lstStyle/>
          <a:p>
            <a:r>
              <a:rPr lang="en-GB" sz="2800" dirty="0"/>
              <a:t>Challenging Scenarios: Firefighter</a:t>
            </a:r>
          </a:p>
        </p:txBody>
      </p:sp>
      <p:pic>
        <p:nvPicPr>
          <p:cNvPr id="6" name="Picture 13" descr="A group of people walking down a street next to a building&#10;&#10;Description generated with very high confidence">
            <a:extLst>
              <a:ext uri="{FF2B5EF4-FFF2-40B4-BE49-F238E27FC236}">
                <a16:creationId xmlns:a16="http://schemas.microsoft.com/office/drawing/2014/main" id="{78191856-C097-0B49-8CAF-214F9EA39E42}"/>
              </a:ext>
            </a:extLst>
          </p:cNvPr>
          <p:cNvPicPr>
            <a:picLocks noChangeAspect="1"/>
          </p:cNvPicPr>
          <p:nvPr/>
        </p:nvPicPr>
        <p:blipFill>
          <a:blip r:embed="rId3"/>
          <a:stretch>
            <a:fillRect/>
          </a:stretch>
        </p:blipFill>
        <p:spPr>
          <a:xfrm>
            <a:off x="2467126" y="796265"/>
            <a:ext cx="7601323" cy="5694470"/>
          </a:xfrm>
          <a:prstGeom prst="rect">
            <a:avLst/>
          </a:prstGeom>
        </p:spPr>
      </p:pic>
      <p:pic>
        <p:nvPicPr>
          <p:cNvPr id="7" name="Picture 7">
            <a:extLst>
              <a:ext uri="{FF2B5EF4-FFF2-40B4-BE49-F238E27FC236}">
                <a16:creationId xmlns:a16="http://schemas.microsoft.com/office/drawing/2014/main" id="{C64D872F-624C-154E-B585-6F54BACB82E3}"/>
              </a:ext>
            </a:extLst>
          </p:cNvPr>
          <p:cNvPicPr>
            <a:picLocks noChangeAspect="1"/>
          </p:cNvPicPr>
          <p:nvPr/>
        </p:nvPicPr>
        <p:blipFill>
          <a:blip r:embed="rId4"/>
          <a:stretch>
            <a:fillRect/>
          </a:stretch>
        </p:blipFill>
        <p:spPr>
          <a:xfrm>
            <a:off x="5966999" y="4192966"/>
            <a:ext cx="4376112" cy="2466121"/>
          </a:xfrm>
          <a:prstGeom prst="rect">
            <a:avLst/>
          </a:prstGeom>
        </p:spPr>
      </p:pic>
    </p:spTree>
    <p:extLst>
      <p:ext uri="{BB962C8B-B14F-4D97-AF65-F5344CB8AC3E}">
        <p14:creationId xmlns:p14="http://schemas.microsoft.com/office/powerpoint/2010/main" val="30261736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CDF916B-D572-BA5A-50E9-1E464B34C89C}"/>
              </a:ext>
            </a:extLst>
          </p:cNvPr>
          <p:cNvSpPr>
            <a:spLocks noGrp="1"/>
          </p:cNvSpPr>
          <p:nvPr>
            <p:ph type="title"/>
          </p:nvPr>
        </p:nvSpPr>
        <p:spPr/>
        <p:txBody>
          <a:bodyPr/>
          <a:lstStyle/>
          <a:p>
            <a:r>
              <a:rPr lang="en-GB" sz="2800" dirty="0"/>
              <a:t>Challenging Scenarios: Firefighter</a:t>
            </a:r>
            <a:endParaRPr lang="en-US" dirty="0"/>
          </a:p>
        </p:txBody>
      </p:sp>
      <p:pic>
        <p:nvPicPr>
          <p:cNvPr id="7" name="Content Placeholder 6">
            <a:extLst>
              <a:ext uri="{FF2B5EF4-FFF2-40B4-BE49-F238E27FC236}">
                <a16:creationId xmlns:a16="http://schemas.microsoft.com/office/drawing/2014/main" id="{79153677-2B48-B449-9B03-1561C0C03358}"/>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rot="16200000">
            <a:off x="5363756" y="1369082"/>
            <a:ext cx="5889115" cy="4424626"/>
          </a:xfrm>
        </p:spPr>
      </p:pic>
      <p:pic>
        <p:nvPicPr>
          <p:cNvPr id="6" name="Picture 5">
            <a:extLst>
              <a:ext uri="{FF2B5EF4-FFF2-40B4-BE49-F238E27FC236}">
                <a16:creationId xmlns:a16="http://schemas.microsoft.com/office/drawing/2014/main" id="{C93AB090-2FAC-F346-AA3C-2D60EEB8C0C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66728" y="3705330"/>
            <a:ext cx="3760833" cy="2820625"/>
          </a:xfrm>
          <a:prstGeom prst="rect">
            <a:avLst/>
          </a:prstGeom>
        </p:spPr>
      </p:pic>
      <p:pic>
        <p:nvPicPr>
          <p:cNvPr id="8" name="Picture 7">
            <a:extLst>
              <a:ext uri="{FF2B5EF4-FFF2-40B4-BE49-F238E27FC236}">
                <a16:creationId xmlns:a16="http://schemas.microsoft.com/office/drawing/2014/main" id="{24065DE2-2A92-7048-92D3-FF6933AD484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966728" y="636837"/>
            <a:ext cx="3760833" cy="2820625"/>
          </a:xfrm>
          <a:prstGeom prst="rect">
            <a:avLst/>
          </a:prstGeom>
        </p:spPr>
      </p:pic>
    </p:spTree>
    <p:extLst>
      <p:ext uri="{BB962C8B-B14F-4D97-AF65-F5344CB8AC3E}">
        <p14:creationId xmlns:p14="http://schemas.microsoft.com/office/powerpoint/2010/main" val="30838169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8B61231-BF3E-3D3A-1730-89F93AEDE47A}"/>
              </a:ext>
            </a:extLst>
          </p:cNvPr>
          <p:cNvSpPr>
            <a:spLocks noGrp="1"/>
          </p:cNvSpPr>
          <p:nvPr>
            <p:ph type="title"/>
          </p:nvPr>
        </p:nvSpPr>
        <p:spPr/>
        <p:txBody>
          <a:bodyPr/>
          <a:lstStyle/>
          <a:p>
            <a:r>
              <a:rPr lang="en-GB" sz="2800" dirty="0"/>
              <a:t>Challenging Scenarios: Firefighter</a:t>
            </a:r>
            <a:endParaRPr lang="en-US" dirty="0"/>
          </a:p>
        </p:txBody>
      </p:sp>
      <p:sp>
        <p:nvSpPr>
          <p:cNvPr id="8" name="Rectangle 7">
            <a:extLst>
              <a:ext uri="{FF2B5EF4-FFF2-40B4-BE49-F238E27FC236}">
                <a16:creationId xmlns:a16="http://schemas.microsoft.com/office/drawing/2014/main" id="{42E3DE1C-6C09-C340-9C49-A2FC0FD68067}"/>
              </a:ext>
            </a:extLst>
          </p:cNvPr>
          <p:cNvSpPr/>
          <p:nvPr/>
        </p:nvSpPr>
        <p:spPr>
          <a:xfrm>
            <a:off x="2121405" y="2204864"/>
            <a:ext cx="6476018" cy="3041858"/>
          </a:xfrm>
          <a:prstGeom prst="rect">
            <a:avLst/>
          </a:prstGeom>
        </p:spPr>
        <p:txBody>
          <a:bodyPr wrap="square">
            <a:spAutoFit/>
          </a:bodyPr>
          <a:lstStyle/>
          <a:p>
            <a:pPr>
              <a:spcAft>
                <a:spcPts val="200"/>
              </a:spcAft>
            </a:pPr>
            <a:r>
              <a:rPr lang="en-GB" sz="2000" dirty="0">
                <a:latin typeface="Helvetica" panose="020B0604020202020204" pitchFamily="34" charset="0"/>
                <a:cs typeface="Helvetica" panose="020B0604020202020204" pitchFamily="34" charset="0"/>
              </a:rPr>
              <a:t>Firefighter positioning requires navigation systems that are</a:t>
            </a:r>
          </a:p>
          <a:p>
            <a:pPr marL="717850" lvl="1" indent="-285750">
              <a:spcAft>
                <a:spcPts val="200"/>
              </a:spcAft>
              <a:buFont typeface="Arial" panose="020B0604020202020204" pitchFamily="34" charset="0"/>
              <a:buChar char="•"/>
            </a:pPr>
            <a:endParaRPr lang="en-GB" sz="2000" dirty="0">
              <a:latin typeface="Helvetica" panose="020B0604020202020204" pitchFamily="34" charset="0"/>
              <a:cs typeface="Helvetica" panose="020B0604020202020204" pitchFamily="34" charset="0"/>
            </a:endParaRPr>
          </a:p>
          <a:p>
            <a:pPr marL="717850" lvl="1" indent="-285750">
              <a:spcAft>
                <a:spcPts val="200"/>
              </a:spcAft>
              <a:buFont typeface="Arial" panose="020B0604020202020204" pitchFamily="34" charset="0"/>
              <a:buChar char="•"/>
            </a:pPr>
            <a:r>
              <a:rPr lang="en-GB" sz="2000" dirty="0">
                <a:latin typeface="Helvetica" panose="020B0604020202020204" pitchFamily="34" charset="0"/>
                <a:cs typeface="Helvetica" panose="020B0604020202020204" pitchFamily="34" charset="0"/>
              </a:rPr>
              <a:t>Low-cost</a:t>
            </a:r>
          </a:p>
          <a:p>
            <a:pPr marL="717850" lvl="1" indent="-285750">
              <a:spcAft>
                <a:spcPts val="200"/>
              </a:spcAft>
              <a:buFont typeface="Arial" panose="020B0604020202020204" pitchFamily="34" charset="0"/>
              <a:buChar char="•"/>
            </a:pPr>
            <a:endParaRPr lang="en-GB" sz="2000" dirty="0">
              <a:latin typeface="Helvetica" panose="020B0604020202020204" pitchFamily="34" charset="0"/>
              <a:cs typeface="Helvetica" panose="020B0604020202020204" pitchFamily="34" charset="0"/>
            </a:endParaRPr>
          </a:p>
          <a:p>
            <a:pPr marL="717850" lvl="1" indent="-285750">
              <a:spcAft>
                <a:spcPts val="200"/>
              </a:spcAft>
              <a:buFont typeface="Arial" panose="020B0604020202020204" pitchFamily="34" charset="0"/>
              <a:buChar char="•"/>
            </a:pPr>
            <a:r>
              <a:rPr lang="en-GB" sz="2000" dirty="0">
                <a:latin typeface="Helvetica" panose="020B0604020202020204" pitchFamily="34" charset="0"/>
                <a:cs typeface="Helvetica" panose="020B0604020202020204" pitchFamily="34" charset="0"/>
              </a:rPr>
              <a:t>Independent of </a:t>
            </a:r>
          </a:p>
          <a:p>
            <a:pPr marL="1149949" lvl="2" indent="-285750">
              <a:spcAft>
                <a:spcPts val="200"/>
              </a:spcAft>
              <a:buFont typeface="Arial" panose="020B0604020202020204" pitchFamily="34" charset="0"/>
              <a:buChar char="•"/>
            </a:pPr>
            <a:r>
              <a:rPr lang="en-GB" sz="2000" dirty="0">
                <a:latin typeface="Helvetica" panose="020B0604020202020204" pitchFamily="34" charset="0"/>
                <a:cs typeface="Helvetica" panose="020B0604020202020204" pitchFamily="34" charset="0"/>
              </a:rPr>
              <a:t>pre-deployed infrastructure</a:t>
            </a:r>
          </a:p>
          <a:p>
            <a:pPr marL="1149949" lvl="2" indent="-285750">
              <a:spcAft>
                <a:spcPts val="200"/>
              </a:spcAft>
              <a:buFont typeface="Arial" panose="020B0604020202020204" pitchFamily="34" charset="0"/>
              <a:buChar char="•"/>
            </a:pPr>
            <a:r>
              <a:rPr lang="en-GB" sz="2000" dirty="0">
                <a:latin typeface="Helvetica" panose="020B0604020202020204" pitchFamily="34" charset="0"/>
                <a:cs typeface="Helvetica" panose="020B0604020202020204" pitchFamily="34" charset="0"/>
              </a:rPr>
              <a:t>fingerprinting databases</a:t>
            </a:r>
          </a:p>
          <a:p>
            <a:pPr marL="1149949" lvl="2" indent="-285750">
              <a:spcAft>
                <a:spcPts val="200"/>
              </a:spcAft>
              <a:buFont typeface="Arial" panose="020B0604020202020204" pitchFamily="34" charset="0"/>
              <a:buChar char="•"/>
            </a:pPr>
            <a:r>
              <a:rPr lang="en-GB" sz="2000" dirty="0">
                <a:latin typeface="Helvetica" panose="020B0604020202020204" pitchFamily="34" charset="0"/>
                <a:cs typeface="Helvetica" panose="020B0604020202020204" pitchFamily="34" charset="0"/>
              </a:rPr>
              <a:t>environmental conditions such as visibility</a:t>
            </a:r>
          </a:p>
        </p:txBody>
      </p:sp>
      <p:pic>
        <p:nvPicPr>
          <p:cNvPr id="9" name="Picture 8">
            <a:extLst>
              <a:ext uri="{FF2B5EF4-FFF2-40B4-BE49-F238E27FC236}">
                <a16:creationId xmlns:a16="http://schemas.microsoft.com/office/drawing/2014/main" id="{E6D95C94-C742-604F-947E-1E89156F0092}"/>
              </a:ext>
            </a:extLst>
          </p:cNvPr>
          <p:cNvPicPr>
            <a:picLocks noChangeAspect="1"/>
          </p:cNvPicPr>
          <p:nvPr/>
        </p:nvPicPr>
        <p:blipFill>
          <a:blip r:embed="rId3"/>
          <a:stretch>
            <a:fillRect/>
          </a:stretch>
        </p:blipFill>
        <p:spPr>
          <a:xfrm>
            <a:off x="8328248" y="2458952"/>
            <a:ext cx="1971724" cy="2787771"/>
          </a:xfrm>
          <a:prstGeom prst="rect">
            <a:avLst/>
          </a:prstGeom>
        </p:spPr>
      </p:pic>
    </p:spTree>
    <p:extLst>
      <p:ext uri="{BB962C8B-B14F-4D97-AF65-F5344CB8AC3E}">
        <p14:creationId xmlns:p14="http://schemas.microsoft.com/office/powerpoint/2010/main" val="10778832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DE5518E-0F45-984F-AD5E-56FCB381889B}"/>
              </a:ext>
            </a:extLst>
          </p:cNvPr>
          <p:cNvSpPr>
            <a:spLocks noGrp="1"/>
          </p:cNvSpPr>
          <p:nvPr>
            <p:ph type="title"/>
          </p:nvPr>
        </p:nvSpPr>
        <p:spPr>
          <a:xfrm>
            <a:off x="838200" y="2558374"/>
            <a:ext cx="10515600" cy="1410511"/>
          </a:xfrm>
        </p:spPr>
        <p:txBody>
          <a:bodyPr>
            <a:normAutofit/>
          </a:bodyPr>
          <a:lstStyle/>
          <a:p>
            <a:r>
              <a:rPr lang="en-GB" dirty="0"/>
              <a:t>Inertial Navigation</a:t>
            </a:r>
            <a:br>
              <a:rPr lang="en-GB" dirty="0"/>
            </a:br>
            <a:r>
              <a:rPr lang="en-GB" sz="2000" b="0" i="1" dirty="0"/>
              <a:t>(heads-up, heavy maths ahead!)</a:t>
            </a:r>
          </a:p>
        </p:txBody>
      </p:sp>
    </p:spTree>
    <p:extLst>
      <p:ext uri="{BB962C8B-B14F-4D97-AF65-F5344CB8AC3E}">
        <p14:creationId xmlns:p14="http://schemas.microsoft.com/office/powerpoint/2010/main" val="14931955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DE5518E-0F45-984F-AD5E-56FCB381889B}"/>
              </a:ext>
            </a:extLst>
          </p:cNvPr>
          <p:cNvSpPr>
            <a:spLocks noGrp="1"/>
          </p:cNvSpPr>
          <p:nvPr>
            <p:ph type="title"/>
          </p:nvPr>
        </p:nvSpPr>
        <p:spPr>
          <a:xfrm>
            <a:off x="838200" y="2476610"/>
            <a:ext cx="10515600" cy="1160893"/>
          </a:xfrm>
        </p:spPr>
        <p:txBody>
          <a:bodyPr>
            <a:noAutofit/>
          </a:bodyPr>
          <a:lstStyle/>
          <a:p>
            <a:r>
              <a:rPr lang="en-GB" sz="3600" dirty="0"/>
              <a:t>ROS</a:t>
            </a:r>
            <a:br>
              <a:rPr lang="en-GB" sz="2400" dirty="0"/>
            </a:br>
            <a:r>
              <a:rPr lang="en-GB" sz="2400" dirty="0"/>
              <a:t>(Robot Operating System)</a:t>
            </a:r>
          </a:p>
        </p:txBody>
      </p:sp>
    </p:spTree>
    <p:extLst>
      <p:ext uri="{BB962C8B-B14F-4D97-AF65-F5344CB8AC3E}">
        <p14:creationId xmlns:p14="http://schemas.microsoft.com/office/powerpoint/2010/main" val="15155603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84DC78C-D153-054B-884F-282D86E896B7}"/>
              </a:ext>
            </a:extLst>
          </p:cNvPr>
          <p:cNvSpPr>
            <a:spLocks noGrp="1"/>
          </p:cNvSpPr>
          <p:nvPr>
            <p:ph type="title"/>
          </p:nvPr>
        </p:nvSpPr>
        <p:spPr/>
        <p:txBody>
          <a:bodyPr/>
          <a:lstStyle/>
          <a:p>
            <a:r>
              <a:rPr lang="en-GB" dirty="0"/>
              <a:t>Inertial Sensors</a:t>
            </a:r>
          </a:p>
        </p:txBody>
      </p:sp>
      <p:graphicFrame>
        <p:nvGraphicFramePr>
          <p:cNvPr id="12" name="Table 11">
            <a:extLst>
              <a:ext uri="{FF2B5EF4-FFF2-40B4-BE49-F238E27FC236}">
                <a16:creationId xmlns:a16="http://schemas.microsoft.com/office/drawing/2014/main" id="{328CBFD5-C0EB-2847-B8FF-9CD509E0F683}"/>
              </a:ext>
            </a:extLst>
          </p:cNvPr>
          <p:cNvGraphicFramePr>
            <a:graphicFrameLocks noGrp="1"/>
          </p:cNvGraphicFramePr>
          <p:nvPr/>
        </p:nvGraphicFramePr>
        <p:xfrm>
          <a:off x="3071665" y="4149080"/>
          <a:ext cx="6486525" cy="1074420"/>
        </p:xfrm>
        <a:graphic>
          <a:graphicData uri="http://schemas.openxmlformats.org/drawingml/2006/table">
            <a:tbl>
              <a:tblPr/>
              <a:tblGrid>
                <a:gridCol w="2162175">
                  <a:extLst>
                    <a:ext uri="{9D8B030D-6E8A-4147-A177-3AD203B41FA5}">
                      <a16:colId xmlns:a16="http://schemas.microsoft.com/office/drawing/2014/main" val="314524998"/>
                    </a:ext>
                  </a:extLst>
                </a:gridCol>
                <a:gridCol w="2162175">
                  <a:extLst>
                    <a:ext uri="{9D8B030D-6E8A-4147-A177-3AD203B41FA5}">
                      <a16:colId xmlns:a16="http://schemas.microsoft.com/office/drawing/2014/main" val="1436852874"/>
                    </a:ext>
                  </a:extLst>
                </a:gridCol>
                <a:gridCol w="2162175">
                  <a:extLst>
                    <a:ext uri="{9D8B030D-6E8A-4147-A177-3AD203B41FA5}">
                      <a16:colId xmlns:a16="http://schemas.microsoft.com/office/drawing/2014/main" val="1266410304"/>
                    </a:ext>
                  </a:extLst>
                </a:gridCol>
              </a:tblGrid>
              <a:tr h="0">
                <a:tc>
                  <a:txBody>
                    <a:bodyPr/>
                    <a:lstStyle/>
                    <a:p>
                      <a:pPr algn="l" fontAlgn="base"/>
                      <a:r>
                        <a:rPr lang="en-GB" sz="1700" b="1" i="0">
                          <a:solidFill>
                            <a:srgbClr val="FFFFFF"/>
                          </a:solidFill>
                          <a:effectLst/>
                          <a:latin typeface="Helvetica" pitchFamily="2" charset="0"/>
                        </a:rPr>
                        <a:t>Sensor​</a:t>
                      </a:r>
                      <a:endParaRPr lang="en-GB" b="1" i="0">
                        <a:solidFill>
                          <a:srgbClr val="FFFFFF"/>
                        </a:solidFill>
                        <a:effectLst/>
                        <a:latin typeface="Helvetica" pitchFamily="2" charset="0"/>
                      </a:endParaRPr>
                    </a:p>
                  </a:txBody>
                  <a:tcPr>
                    <a:lnL w="7744" cap="flat" cmpd="sng" algn="ctr">
                      <a:solidFill>
                        <a:srgbClr val="FFFFFF"/>
                      </a:solidFill>
                      <a:prstDash val="solid"/>
                      <a:round/>
                      <a:headEnd type="none" w="med" len="med"/>
                      <a:tailEnd type="none" w="med" len="med"/>
                    </a:lnL>
                    <a:lnR w="7744" cap="flat" cmpd="sng" algn="ctr">
                      <a:solidFill>
                        <a:srgbClr val="FFFFFF"/>
                      </a:solidFill>
                      <a:prstDash val="solid"/>
                      <a:round/>
                      <a:headEnd type="none" w="med" len="med"/>
                      <a:tailEnd type="none" w="med" len="med"/>
                    </a:lnR>
                    <a:lnT w="7744" cap="flat" cmpd="sng" algn="ctr">
                      <a:solidFill>
                        <a:srgbClr val="FFFFFF"/>
                      </a:solidFill>
                      <a:prstDash val="solid"/>
                      <a:round/>
                      <a:headEnd type="none" w="med" len="med"/>
                      <a:tailEnd type="none" w="med" len="med"/>
                    </a:lnT>
                    <a:lnB w="23251" cap="flat" cmpd="sng" algn="ctr">
                      <a:solidFill>
                        <a:srgbClr val="FFFFFF"/>
                      </a:solidFill>
                      <a:prstDash val="solid"/>
                      <a:round/>
                      <a:headEnd type="none" w="med" len="med"/>
                      <a:tailEnd type="none" w="med" len="med"/>
                    </a:lnB>
                    <a:solidFill>
                      <a:srgbClr val="4F81BD"/>
                    </a:solidFill>
                  </a:tcPr>
                </a:tc>
                <a:tc>
                  <a:txBody>
                    <a:bodyPr/>
                    <a:lstStyle/>
                    <a:p>
                      <a:pPr algn="l" fontAlgn="base"/>
                      <a:r>
                        <a:rPr lang="en-GB" sz="1700" b="1" i="0">
                          <a:solidFill>
                            <a:srgbClr val="FFFFFF"/>
                          </a:solidFill>
                          <a:effectLst/>
                          <a:latin typeface="Helvetica" pitchFamily="2" charset="0"/>
                        </a:rPr>
                        <a:t>Measured quantity​</a:t>
                      </a:r>
                      <a:endParaRPr lang="en-GB" b="1" i="0">
                        <a:solidFill>
                          <a:srgbClr val="FFFFFF"/>
                        </a:solidFill>
                        <a:effectLst/>
                        <a:latin typeface="Helvetica" pitchFamily="2" charset="0"/>
                      </a:endParaRPr>
                    </a:p>
                  </a:txBody>
                  <a:tcPr>
                    <a:lnL w="7744" cap="flat" cmpd="sng" algn="ctr">
                      <a:solidFill>
                        <a:srgbClr val="FFFFFF"/>
                      </a:solidFill>
                      <a:prstDash val="solid"/>
                      <a:round/>
                      <a:headEnd type="none" w="med" len="med"/>
                      <a:tailEnd type="none" w="med" len="med"/>
                    </a:lnL>
                    <a:lnR w="7744" cap="flat" cmpd="sng" algn="ctr">
                      <a:solidFill>
                        <a:srgbClr val="FFFFFF"/>
                      </a:solidFill>
                      <a:prstDash val="solid"/>
                      <a:round/>
                      <a:headEnd type="none" w="med" len="med"/>
                      <a:tailEnd type="none" w="med" len="med"/>
                    </a:lnR>
                    <a:lnT w="7744" cap="flat" cmpd="sng" algn="ctr">
                      <a:solidFill>
                        <a:srgbClr val="FFFFFF"/>
                      </a:solidFill>
                      <a:prstDash val="solid"/>
                      <a:round/>
                      <a:headEnd type="none" w="med" len="med"/>
                      <a:tailEnd type="none" w="med" len="med"/>
                    </a:lnT>
                    <a:lnB w="23251" cap="flat" cmpd="sng" algn="ctr">
                      <a:solidFill>
                        <a:srgbClr val="FFFFFF"/>
                      </a:solidFill>
                      <a:prstDash val="solid"/>
                      <a:round/>
                      <a:headEnd type="none" w="med" len="med"/>
                      <a:tailEnd type="none" w="med" len="med"/>
                    </a:lnB>
                    <a:solidFill>
                      <a:srgbClr val="4F81BD"/>
                    </a:solidFill>
                  </a:tcPr>
                </a:tc>
                <a:tc>
                  <a:txBody>
                    <a:bodyPr/>
                    <a:lstStyle/>
                    <a:p>
                      <a:pPr algn="l" fontAlgn="base"/>
                      <a:r>
                        <a:rPr lang="en-GB" sz="1700" b="1" i="0">
                          <a:solidFill>
                            <a:srgbClr val="FFFFFF"/>
                          </a:solidFill>
                          <a:effectLst/>
                          <a:latin typeface="Helvetica" pitchFamily="2" charset="0"/>
                        </a:rPr>
                        <a:t>Unit​</a:t>
                      </a:r>
                      <a:endParaRPr lang="en-GB" b="1" i="0">
                        <a:solidFill>
                          <a:srgbClr val="FFFFFF"/>
                        </a:solidFill>
                        <a:effectLst/>
                        <a:latin typeface="Helvetica" pitchFamily="2" charset="0"/>
                      </a:endParaRPr>
                    </a:p>
                  </a:txBody>
                  <a:tcPr>
                    <a:lnL w="7744" cap="flat" cmpd="sng" algn="ctr">
                      <a:solidFill>
                        <a:srgbClr val="FFFFFF"/>
                      </a:solidFill>
                      <a:prstDash val="solid"/>
                      <a:round/>
                      <a:headEnd type="none" w="med" len="med"/>
                      <a:tailEnd type="none" w="med" len="med"/>
                    </a:lnL>
                    <a:lnR w="7744" cap="flat" cmpd="sng" algn="ctr">
                      <a:solidFill>
                        <a:srgbClr val="FFFFFF"/>
                      </a:solidFill>
                      <a:prstDash val="solid"/>
                      <a:round/>
                      <a:headEnd type="none" w="med" len="med"/>
                      <a:tailEnd type="none" w="med" len="med"/>
                    </a:lnR>
                    <a:lnT w="7744" cap="flat" cmpd="sng" algn="ctr">
                      <a:solidFill>
                        <a:srgbClr val="FFFFFF"/>
                      </a:solidFill>
                      <a:prstDash val="solid"/>
                      <a:round/>
                      <a:headEnd type="none" w="med" len="med"/>
                      <a:tailEnd type="none" w="med" len="med"/>
                    </a:lnT>
                    <a:lnB w="23251" cap="flat" cmpd="sng" algn="ctr">
                      <a:solidFill>
                        <a:srgbClr val="FFFFFF"/>
                      </a:solidFill>
                      <a:prstDash val="solid"/>
                      <a:round/>
                      <a:headEnd type="none" w="med" len="med"/>
                      <a:tailEnd type="none" w="med" len="med"/>
                    </a:lnB>
                    <a:solidFill>
                      <a:srgbClr val="4F81BD"/>
                    </a:solidFill>
                  </a:tcPr>
                </a:tc>
                <a:extLst>
                  <a:ext uri="{0D108BD9-81ED-4DB2-BD59-A6C34878D82A}">
                    <a16:rowId xmlns:a16="http://schemas.microsoft.com/office/drawing/2014/main" val="3988980072"/>
                  </a:ext>
                </a:extLst>
              </a:tr>
              <a:tr h="361950">
                <a:tc>
                  <a:txBody>
                    <a:bodyPr/>
                    <a:lstStyle/>
                    <a:p>
                      <a:pPr algn="l" fontAlgn="base"/>
                      <a:r>
                        <a:rPr lang="en-GB" sz="1700" b="0" i="0">
                          <a:solidFill>
                            <a:srgbClr val="000000"/>
                          </a:solidFill>
                          <a:effectLst/>
                          <a:latin typeface="Helvetica" pitchFamily="2" charset="0"/>
                        </a:rPr>
                        <a:t>Accelerometer​</a:t>
                      </a:r>
                      <a:endParaRPr lang="en-GB" b="0" i="0">
                        <a:solidFill>
                          <a:srgbClr val="000000"/>
                        </a:solidFill>
                        <a:effectLst/>
                        <a:latin typeface="Helvetica" pitchFamily="2" charset="0"/>
                      </a:endParaRPr>
                    </a:p>
                  </a:txBody>
                  <a:tcPr>
                    <a:lnL w="7744" cap="flat" cmpd="sng" algn="ctr">
                      <a:solidFill>
                        <a:srgbClr val="FFFFFF"/>
                      </a:solidFill>
                      <a:prstDash val="solid"/>
                      <a:round/>
                      <a:headEnd type="none" w="med" len="med"/>
                      <a:tailEnd type="none" w="med" len="med"/>
                    </a:lnL>
                    <a:lnR w="7744" cap="flat" cmpd="sng" algn="ctr">
                      <a:solidFill>
                        <a:srgbClr val="FFFFFF"/>
                      </a:solidFill>
                      <a:prstDash val="solid"/>
                      <a:round/>
                      <a:headEnd type="none" w="med" len="med"/>
                      <a:tailEnd type="none" w="med" len="med"/>
                    </a:lnR>
                    <a:lnT w="23251" cap="flat" cmpd="sng" algn="ctr">
                      <a:solidFill>
                        <a:srgbClr val="FFFFFF"/>
                      </a:solidFill>
                      <a:prstDash val="solid"/>
                      <a:round/>
                      <a:headEnd type="none" w="med" len="med"/>
                      <a:tailEnd type="none" w="med" len="med"/>
                    </a:lnT>
                    <a:lnB w="7744" cap="flat" cmpd="sng" algn="ctr">
                      <a:solidFill>
                        <a:srgbClr val="FFFFFF"/>
                      </a:solidFill>
                      <a:prstDash val="solid"/>
                      <a:round/>
                      <a:headEnd type="none" w="med" len="med"/>
                      <a:tailEnd type="none" w="med" len="med"/>
                    </a:lnB>
                    <a:solidFill>
                      <a:srgbClr val="D0D8E8"/>
                    </a:solidFill>
                  </a:tcPr>
                </a:tc>
                <a:tc>
                  <a:txBody>
                    <a:bodyPr/>
                    <a:lstStyle/>
                    <a:p>
                      <a:pPr algn="l" fontAlgn="base"/>
                      <a:r>
                        <a:rPr lang="en-GB" sz="1700" b="0" i="0">
                          <a:solidFill>
                            <a:srgbClr val="000000"/>
                          </a:solidFill>
                          <a:effectLst/>
                          <a:latin typeface="Helvetica" pitchFamily="2" charset="0"/>
                        </a:rPr>
                        <a:t>Specific force​</a:t>
                      </a:r>
                      <a:endParaRPr lang="en-GB" b="0" i="0">
                        <a:solidFill>
                          <a:srgbClr val="000000"/>
                        </a:solidFill>
                        <a:effectLst/>
                        <a:latin typeface="Helvetica" pitchFamily="2" charset="0"/>
                      </a:endParaRPr>
                    </a:p>
                  </a:txBody>
                  <a:tcPr>
                    <a:lnL w="7744" cap="flat" cmpd="sng" algn="ctr">
                      <a:solidFill>
                        <a:srgbClr val="FFFFFF"/>
                      </a:solidFill>
                      <a:prstDash val="solid"/>
                      <a:round/>
                      <a:headEnd type="none" w="med" len="med"/>
                      <a:tailEnd type="none" w="med" len="med"/>
                    </a:lnL>
                    <a:lnR w="7744" cap="flat" cmpd="sng" algn="ctr">
                      <a:solidFill>
                        <a:srgbClr val="FFFFFF"/>
                      </a:solidFill>
                      <a:prstDash val="solid"/>
                      <a:round/>
                      <a:headEnd type="none" w="med" len="med"/>
                      <a:tailEnd type="none" w="med" len="med"/>
                    </a:lnR>
                    <a:lnT w="23251" cap="flat" cmpd="sng" algn="ctr">
                      <a:solidFill>
                        <a:srgbClr val="FFFFFF"/>
                      </a:solidFill>
                      <a:prstDash val="solid"/>
                      <a:round/>
                      <a:headEnd type="none" w="med" len="med"/>
                      <a:tailEnd type="none" w="med" len="med"/>
                    </a:lnT>
                    <a:lnB w="7744" cap="flat" cmpd="sng" algn="ctr">
                      <a:solidFill>
                        <a:srgbClr val="FFFFFF"/>
                      </a:solidFill>
                      <a:prstDash val="solid"/>
                      <a:round/>
                      <a:headEnd type="none" w="med" len="med"/>
                      <a:tailEnd type="none" w="med" len="med"/>
                    </a:lnB>
                    <a:solidFill>
                      <a:srgbClr val="D0D8E8"/>
                    </a:solidFill>
                  </a:tcPr>
                </a:tc>
                <a:tc>
                  <a:txBody>
                    <a:bodyPr/>
                    <a:lstStyle/>
                    <a:p>
                      <a:pPr algn="l" fontAlgn="base"/>
                      <a:r>
                        <a:rPr lang="en-GB" sz="1700" b="0" i="0">
                          <a:solidFill>
                            <a:srgbClr val="000000"/>
                          </a:solidFill>
                          <a:effectLst/>
                          <a:latin typeface="Helvetica" pitchFamily="2" charset="0"/>
                        </a:rPr>
                        <a:t>meter/second^2​</a:t>
                      </a:r>
                      <a:endParaRPr lang="en-GB" b="0" i="0">
                        <a:solidFill>
                          <a:srgbClr val="000000"/>
                        </a:solidFill>
                        <a:effectLst/>
                        <a:latin typeface="Helvetica" pitchFamily="2" charset="0"/>
                      </a:endParaRPr>
                    </a:p>
                  </a:txBody>
                  <a:tcPr>
                    <a:lnL w="7744" cap="flat" cmpd="sng" algn="ctr">
                      <a:solidFill>
                        <a:srgbClr val="FFFFFF"/>
                      </a:solidFill>
                      <a:prstDash val="solid"/>
                      <a:round/>
                      <a:headEnd type="none" w="med" len="med"/>
                      <a:tailEnd type="none" w="med" len="med"/>
                    </a:lnL>
                    <a:lnR w="7744" cap="flat" cmpd="sng" algn="ctr">
                      <a:solidFill>
                        <a:srgbClr val="FFFFFF"/>
                      </a:solidFill>
                      <a:prstDash val="solid"/>
                      <a:round/>
                      <a:headEnd type="none" w="med" len="med"/>
                      <a:tailEnd type="none" w="med" len="med"/>
                    </a:lnR>
                    <a:lnT w="23251" cap="flat" cmpd="sng" algn="ctr">
                      <a:solidFill>
                        <a:srgbClr val="FFFFFF"/>
                      </a:solidFill>
                      <a:prstDash val="solid"/>
                      <a:round/>
                      <a:headEnd type="none" w="med" len="med"/>
                      <a:tailEnd type="none" w="med" len="med"/>
                    </a:lnT>
                    <a:lnB w="7744" cap="flat" cmpd="sng" algn="ctr">
                      <a:solidFill>
                        <a:srgbClr val="FFFFFF"/>
                      </a:solidFill>
                      <a:prstDash val="solid"/>
                      <a:round/>
                      <a:headEnd type="none" w="med" len="med"/>
                      <a:tailEnd type="none" w="med" len="med"/>
                    </a:lnB>
                    <a:solidFill>
                      <a:srgbClr val="D0D8E8"/>
                    </a:solidFill>
                  </a:tcPr>
                </a:tc>
                <a:extLst>
                  <a:ext uri="{0D108BD9-81ED-4DB2-BD59-A6C34878D82A}">
                    <a16:rowId xmlns:a16="http://schemas.microsoft.com/office/drawing/2014/main" val="2553325579"/>
                  </a:ext>
                </a:extLst>
              </a:tr>
              <a:tr h="361950">
                <a:tc>
                  <a:txBody>
                    <a:bodyPr/>
                    <a:lstStyle/>
                    <a:p>
                      <a:pPr algn="l" fontAlgn="base"/>
                      <a:r>
                        <a:rPr lang="en-GB" sz="1700" b="0" i="0">
                          <a:solidFill>
                            <a:srgbClr val="000000"/>
                          </a:solidFill>
                          <a:effectLst/>
                          <a:latin typeface="Helvetica" pitchFamily="2" charset="0"/>
                        </a:rPr>
                        <a:t>Gyroscope​</a:t>
                      </a:r>
                      <a:endParaRPr lang="en-GB" b="0" i="0">
                        <a:solidFill>
                          <a:srgbClr val="000000"/>
                        </a:solidFill>
                        <a:effectLst/>
                        <a:latin typeface="Helvetica" pitchFamily="2" charset="0"/>
                      </a:endParaRPr>
                    </a:p>
                  </a:txBody>
                  <a:tcPr>
                    <a:lnL w="7744" cap="flat" cmpd="sng" algn="ctr">
                      <a:solidFill>
                        <a:srgbClr val="FFFFFF"/>
                      </a:solidFill>
                      <a:prstDash val="solid"/>
                      <a:round/>
                      <a:headEnd type="none" w="med" len="med"/>
                      <a:tailEnd type="none" w="med" len="med"/>
                    </a:lnL>
                    <a:lnR w="7744" cap="flat" cmpd="sng" algn="ctr">
                      <a:solidFill>
                        <a:srgbClr val="FFFFFF"/>
                      </a:solidFill>
                      <a:prstDash val="solid"/>
                      <a:round/>
                      <a:headEnd type="none" w="med" len="med"/>
                      <a:tailEnd type="none" w="med" len="med"/>
                    </a:lnR>
                    <a:lnT w="7744" cap="flat" cmpd="sng" algn="ctr">
                      <a:solidFill>
                        <a:srgbClr val="FFFFFF"/>
                      </a:solidFill>
                      <a:prstDash val="solid"/>
                      <a:round/>
                      <a:headEnd type="none" w="med" len="med"/>
                      <a:tailEnd type="none" w="med" len="med"/>
                    </a:lnT>
                    <a:lnB w="7744" cap="flat" cmpd="sng" algn="ctr">
                      <a:solidFill>
                        <a:srgbClr val="FFFFFF"/>
                      </a:solidFill>
                      <a:prstDash val="solid"/>
                      <a:round/>
                      <a:headEnd type="none" w="med" len="med"/>
                      <a:tailEnd type="none" w="med" len="med"/>
                    </a:lnB>
                    <a:solidFill>
                      <a:srgbClr val="E9EDF4"/>
                    </a:solidFill>
                  </a:tcPr>
                </a:tc>
                <a:tc>
                  <a:txBody>
                    <a:bodyPr/>
                    <a:lstStyle/>
                    <a:p>
                      <a:pPr algn="l" fontAlgn="base"/>
                      <a:r>
                        <a:rPr lang="en-GB" sz="1700" b="0" i="0">
                          <a:solidFill>
                            <a:srgbClr val="000000"/>
                          </a:solidFill>
                          <a:effectLst/>
                          <a:latin typeface="Helvetica" pitchFamily="2" charset="0"/>
                        </a:rPr>
                        <a:t>Angular velocity​</a:t>
                      </a:r>
                      <a:endParaRPr lang="en-GB" b="0" i="0">
                        <a:solidFill>
                          <a:srgbClr val="000000"/>
                        </a:solidFill>
                        <a:effectLst/>
                        <a:latin typeface="Helvetica" pitchFamily="2" charset="0"/>
                      </a:endParaRPr>
                    </a:p>
                  </a:txBody>
                  <a:tcPr>
                    <a:lnL w="7744" cap="flat" cmpd="sng" algn="ctr">
                      <a:solidFill>
                        <a:srgbClr val="FFFFFF"/>
                      </a:solidFill>
                      <a:prstDash val="solid"/>
                      <a:round/>
                      <a:headEnd type="none" w="med" len="med"/>
                      <a:tailEnd type="none" w="med" len="med"/>
                    </a:lnL>
                    <a:lnR w="7744" cap="flat" cmpd="sng" algn="ctr">
                      <a:solidFill>
                        <a:srgbClr val="FFFFFF"/>
                      </a:solidFill>
                      <a:prstDash val="solid"/>
                      <a:round/>
                      <a:headEnd type="none" w="med" len="med"/>
                      <a:tailEnd type="none" w="med" len="med"/>
                    </a:lnR>
                    <a:lnT w="7744" cap="flat" cmpd="sng" algn="ctr">
                      <a:solidFill>
                        <a:srgbClr val="FFFFFF"/>
                      </a:solidFill>
                      <a:prstDash val="solid"/>
                      <a:round/>
                      <a:headEnd type="none" w="med" len="med"/>
                      <a:tailEnd type="none" w="med" len="med"/>
                    </a:lnT>
                    <a:lnB w="7744" cap="flat" cmpd="sng" algn="ctr">
                      <a:solidFill>
                        <a:srgbClr val="FFFFFF"/>
                      </a:solidFill>
                      <a:prstDash val="solid"/>
                      <a:round/>
                      <a:headEnd type="none" w="med" len="med"/>
                      <a:tailEnd type="none" w="med" len="med"/>
                    </a:lnB>
                    <a:solidFill>
                      <a:srgbClr val="E9EDF4"/>
                    </a:solidFill>
                  </a:tcPr>
                </a:tc>
                <a:tc>
                  <a:txBody>
                    <a:bodyPr/>
                    <a:lstStyle/>
                    <a:p>
                      <a:pPr algn="l" fontAlgn="base"/>
                      <a:r>
                        <a:rPr lang="en-GB" sz="1700" b="0" i="0" dirty="0">
                          <a:solidFill>
                            <a:srgbClr val="000000"/>
                          </a:solidFill>
                          <a:effectLst/>
                          <a:latin typeface="Helvetica" pitchFamily="2" charset="0"/>
                        </a:rPr>
                        <a:t>degree/second​</a:t>
                      </a:r>
                      <a:endParaRPr lang="en-GB" b="0" i="0" dirty="0">
                        <a:solidFill>
                          <a:srgbClr val="000000"/>
                        </a:solidFill>
                        <a:effectLst/>
                        <a:latin typeface="Helvetica" pitchFamily="2" charset="0"/>
                      </a:endParaRPr>
                    </a:p>
                  </a:txBody>
                  <a:tcPr>
                    <a:lnL w="7744" cap="flat" cmpd="sng" algn="ctr">
                      <a:solidFill>
                        <a:srgbClr val="FFFFFF"/>
                      </a:solidFill>
                      <a:prstDash val="solid"/>
                      <a:round/>
                      <a:headEnd type="none" w="med" len="med"/>
                      <a:tailEnd type="none" w="med" len="med"/>
                    </a:lnL>
                    <a:lnR w="7744" cap="flat" cmpd="sng" algn="ctr">
                      <a:solidFill>
                        <a:srgbClr val="FFFFFF"/>
                      </a:solidFill>
                      <a:prstDash val="solid"/>
                      <a:round/>
                      <a:headEnd type="none" w="med" len="med"/>
                      <a:tailEnd type="none" w="med" len="med"/>
                    </a:lnR>
                    <a:lnT w="7744" cap="flat" cmpd="sng" algn="ctr">
                      <a:solidFill>
                        <a:srgbClr val="FFFFFF"/>
                      </a:solidFill>
                      <a:prstDash val="solid"/>
                      <a:round/>
                      <a:headEnd type="none" w="med" len="med"/>
                      <a:tailEnd type="none" w="med" len="med"/>
                    </a:lnT>
                    <a:lnB w="7744" cap="flat" cmpd="sng" algn="ctr">
                      <a:solidFill>
                        <a:srgbClr val="FFFFFF"/>
                      </a:solidFill>
                      <a:prstDash val="solid"/>
                      <a:round/>
                      <a:headEnd type="none" w="med" len="med"/>
                      <a:tailEnd type="none" w="med" len="med"/>
                    </a:lnB>
                    <a:solidFill>
                      <a:srgbClr val="E9EDF4"/>
                    </a:solidFill>
                  </a:tcPr>
                </a:tc>
                <a:extLst>
                  <a:ext uri="{0D108BD9-81ED-4DB2-BD59-A6C34878D82A}">
                    <a16:rowId xmlns:a16="http://schemas.microsoft.com/office/drawing/2014/main" val="44640854"/>
                  </a:ext>
                </a:extLst>
              </a:tr>
            </a:tbl>
          </a:graphicData>
        </a:graphic>
      </p:graphicFrame>
      <p:sp>
        <p:nvSpPr>
          <p:cNvPr id="13" name="Rectangle 8">
            <a:extLst>
              <a:ext uri="{FF2B5EF4-FFF2-40B4-BE49-F238E27FC236}">
                <a16:creationId xmlns:a16="http://schemas.microsoft.com/office/drawing/2014/main" id="{AA386E76-C14F-A845-987C-525AC2866AAC}"/>
              </a:ext>
            </a:extLst>
          </p:cNvPr>
          <p:cNvSpPr>
            <a:spLocks noChangeArrowheads="1"/>
          </p:cNvSpPr>
          <p:nvPr/>
        </p:nvSpPr>
        <p:spPr bwMode="auto">
          <a:xfrm>
            <a:off x="3071665" y="3826551"/>
            <a:ext cx="914400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US" altLang="en-US"/>
              <a:t> </a:t>
            </a:r>
          </a:p>
          <a:p>
            <a:endParaRPr lang="en-US" altLang="en-US"/>
          </a:p>
        </p:txBody>
      </p:sp>
      <p:sp>
        <p:nvSpPr>
          <p:cNvPr id="15" name="Rectangle 14">
            <a:extLst>
              <a:ext uri="{FF2B5EF4-FFF2-40B4-BE49-F238E27FC236}">
                <a16:creationId xmlns:a16="http://schemas.microsoft.com/office/drawing/2014/main" id="{A51D8ED2-CDF9-9D49-AA02-35ED2950AA12}"/>
              </a:ext>
            </a:extLst>
          </p:cNvPr>
          <p:cNvSpPr/>
          <p:nvPr/>
        </p:nvSpPr>
        <p:spPr>
          <a:xfrm>
            <a:off x="4007768" y="5357322"/>
            <a:ext cx="5235426" cy="646331"/>
          </a:xfrm>
          <a:prstGeom prst="rect">
            <a:avLst/>
          </a:prstGeom>
        </p:spPr>
        <p:txBody>
          <a:bodyPr wrap="square">
            <a:spAutoFit/>
          </a:bodyPr>
          <a:lstStyle/>
          <a:p>
            <a:r>
              <a:rPr lang="en-US" dirty="0">
                <a:solidFill>
                  <a:srgbClr val="000000"/>
                </a:solidFill>
                <a:latin typeface="Helvetica" pitchFamily="2" charset="0"/>
              </a:rPr>
              <a:t>IMU = inertial measurement unit (typically a three-axis accelerometer and a three-axis gyroscope)</a:t>
            </a:r>
            <a:endParaRPr lang="en-GB" dirty="0">
              <a:latin typeface="Helvetica" pitchFamily="2" charset="0"/>
            </a:endParaRPr>
          </a:p>
        </p:txBody>
      </p:sp>
      <p:pic>
        <p:nvPicPr>
          <p:cNvPr id="1036" name="Picture 12" descr="Image result for imu xsens">
            <a:extLst>
              <a:ext uri="{FF2B5EF4-FFF2-40B4-BE49-F238E27FC236}">
                <a16:creationId xmlns:a16="http://schemas.microsoft.com/office/drawing/2014/main" id="{5E1BDDE2-5A28-D04C-B306-97C909FA61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15881" y="1340768"/>
            <a:ext cx="2469063" cy="26098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00776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84DC78C-D153-054B-884F-282D86E896B7}"/>
              </a:ext>
            </a:extLst>
          </p:cNvPr>
          <p:cNvSpPr>
            <a:spLocks noGrp="1"/>
          </p:cNvSpPr>
          <p:nvPr>
            <p:ph type="title"/>
          </p:nvPr>
        </p:nvSpPr>
        <p:spPr>
          <a:xfrm>
            <a:off x="838200" y="166268"/>
            <a:ext cx="10515600" cy="773445"/>
          </a:xfrm>
        </p:spPr>
        <p:txBody>
          <a:bodyPr>
            <a:normAutofit/>
          </a:bodyPr>
          <a:lstStyle/>
          <a:p>
            <a:r>
              <a:rPr lang="en-GB" dirty="0"/>
              <a:t>Inertial Sensors</a:t>
            </a:r>
            <a:br>
              <a:rPr lang="en-GB" dirty="0"/>
            </a:br>
            <a:r>
              <a:rPr lang="en-GB" sz="2000" b="0" i="1" dirty="0"/>
              <a:t>(Example demos)</a:t>
            </a:r>
          </a:p>
        </p:txBody>
      </p:sp>
      <p:sp>
        <p:nvSpPr>
          <p:cNvPr id="13" name="Rectangle 8">
            <a:extLst>
              <a:ext uri="{FF2B5EF4-FFF2-40B4-BE49-F238E27FC236}">
                <a16:creationId xmlns:a16="http://schemas.microsoft.com/office/drawing/2014/main" id="{AA386E76-C14F-A845-987C-525AC2866AAC}"/>
              </a:ext>
            </a:extLst>
          </p:cNvPr>
          <p:cNvSpPr>
            <a:spLocks noChangeArrowheads="1"/>
          </p:cNvSpPr>
          <p:nvPr/>
        </p:nvSpPr>
        <p:spPr bwMode="auto">
          <a:xfrm>
            <a:off x="3071665" y="3826551"/>
            <a:ext cx="914400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US" altLang="en-US"/>
              <a:t> </a:t>
            </a:r>
          </a:p>
          <a:p>
            <a:endParaRPr lang="en-US" altLang="en-US"/>
          </a:p>
        </p:txBody>
      </p:sp>
      <p:pic>
        <p:nvPicPr>
          <p:cNvPr id="1026" name="Picture 2">
            <a:extLst>
              <a:ext uri="{FF2B5EF4-FFF2-40B4-BE49-F238E27FC236}">
                <a16:creationId xmlns:a16="http://schemas.microsoft.com/office/drawing/2014/main" id="{3C7FD805-6440-5939-0E61-6EC213ADBE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9202" y="1848739"/>
            <a:ext cx="5623911" cy="316052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Table&#10;&#10;Description automatically generated">
            <a:extLst>
              <a:ext uri="{FF2B5EF4-FFF2-40B4-BE49-F238E27FC236}">
                <a16:creationId xmlns:a16="http://schemas.microsoft.com/office/drawing/2014/main" id="{A103D39B-E83A-E217-04CF-8CD87F5B3D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23113" y="895670"/>
            <a:ext cx="6149719" cy="5672534"/>
          </a:xfrm>
          <a:prstGeom prst="rect">
            <a:avLst/>
          </a:prstGeom>
        </p:spPr>
      </p:pic>
    </p:spTree>
    <p:extLst>
      <p:ext uri="{BB962C8B-B14F-4D97-AF65-F5344CB8AC3E}">
        <p14:creationId xmlns:p14="http://schemas.microsoft.com/office/powerpoint/2010/main" val="31336893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C9794B5-1717-07D9-3609-F061A9E53DDC}"/>
              </a:ext>
            </a:extLst>
          </p:cNvPr>
          <p:cNvSpPr>
            <a:spLocks noGrp="1"/>
          </p:cNvSpPr>
          <p:nvPr>
            <p:ph type="title"/>
          </p:nvPr>
        </p:nvSpPr>
        <p:spPr>
          <a:xfrm>
            <a:off x="838200" y="125066"/>
            <a:ext cx="10515600" cy="916925"/>
          </a:xfrm>
        </p:spPr>
        <p:txBody>
          <a:bodyPr>
            <a:normAutofit/>
          </a:bodyPr>
          <a:lstStyle/>
          <a:p>
            <a:r>
              <a:rPr lang="en-US" sz="2400" dirty="0">
                <a:cs typeface="Helvetica" panose="020B0604020202020204" pitchFamily="34" charset="0"/>
              </a:rPr>
              <a:t>Navigation using Foot-mounted </a:t>
            </a:r>
            <a:br>
              <a:rPr lang="en-US" sz="2400" dirty="0">
                <a:cs typeface="Helvetica" panose="020B0604020202020204" pitchFamily="34" charset="0"/>
              </a:rPr>
            </a:br>
            <a:r>
              <a:rPr lang="en-US" sz="2400" dirty="0">
                <a:cs typeface="Helvetica" panose="020B0604020202020204" pitchFamily="34" charset="0"/>
              </a:rPr>
              <a:t>Inertial Sensors</a:t>
            </a:r>
            <a:endParaRPr lang="en-US" sz="2400" dirty="0"/>
          </a:p>
        </p:txBody>
      </p:sp>
      <p:sp>
        <p:nvSpPr>
          <p:cNvPr id="5" name="Slide Number Placeholder 4">
            <a:extLst>
              <a:ext uri="{FF2B5EF4-FFF2-40B4-BE49-F238E27FC236}">
                <a16:creationId xmlns:a16="http://schemas.microsoft.com/office/drawing/2014/main" id="{7BA3280F-257F-3A42-920B-74AE0CD4FA77}"/>
              </a:ext>
            </a:extLst>
          </p:cNvPr>
          <p:cNvSpPr>
            <a:spLocks noGrp="1"/>
          </p:cNvSpPr>
          <p:nvPr>
            <p:ph type="sldNum" sz="quarter" idx="4294967295"/>
          </p:nvPr>
        </p:nvSpPr>
        <p:spPr>
          <a:xfrm>
            <a:off x="10134600" y="6356350"/>
            <a:ext cx="2057400" cy="365125"/>
          </a:xfrm>
          <a:prstGeom prst="rect">
            <a:avLst/>
          </a:prstGeom>
        </p:spPr>
        <p:txBody>
          <a:bodyPr vert="horz" lIns="91440" tIns="45720" rIns="91440" bIns="45720" rtlCol="0" anchor="ctr"/>
          <a:lstStyle>
            <a:defPPr>
              <a:defRPr lang="zh-CN"/>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18E49FD-72B7-4793-920A-82A6690BAEC3}" type="slidenum">
              <a:rPr lang="zh-CN" altLang="en-US" smtClean="0"/>
              <a:pPr/>
              <a:t>22</a:t>
            </a:fld>
            <a:endParaRPr lang="zh-CN" altLang="en-US"/>
          </a:p>
        </p:txBody>
      </p:sp>
      <p:pic>
        <p:nvPicPr>
          <p:cNvPr id="7" name="odometry">
            <a:hlinkClick r:id="" action="ppaction://media"/>
            <a:extLst>
              <a:ext uri="{FF2B5EF4-FFF2-40B4-BE49-F238E27FC236}">
                <a16:creationId xmlns:a16="http://schemas.microsoft.com/office/drawing/2014/main" id="{1BA5FB77-63C4-4E47-855D-11D0F13DACC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528048" y="1750082"/>
            <a:ext cx="3754028" cy="2815522"/>
          </a:xfrm>
          <a:prstGeom prst="rect">
            <a:avLst/>
          </a:prstGeom>
        </p:spPr>
      </p:pic>
      <p:pic>
        <p:nvPicPr>
          <p:cNvPr id="9" name="Picture 8">
            <a:extLst>
              <a:ext uri="{FF2B5EF4-FFF2-40B4-BE49-F238E27FC236}">
                <a16:creationId xmlns:a16="http://schemas.microsoft.com/office/drawing/2014/main" id="{237DE1B0-9CFD-3542-BC7E-1DF198343C71}"/>
              </a:ext>
            </a:extLst>
          </p:cNvPr>
          <p:cNvPicPr>
            <a:picLocks noChangeAspect="1"/>
          </p:cNvPicPr>
          <p:nvPr/>
        </p:nvPicPr>
        <p:blipFill>
          <a:blip r:embed="rId6"/>
          <a:stretch>
            <a:fillRect/>
          </a:stretch>
        </p:blipFill>
        <p:spPr>
          <a:xfrm>
            <a:off x="2851759" y="2039580"/>
            <a:ext cx="1716066" cy="1564557"/>
          </a:xfrm>
          <a:prstGeom prst="rect">
            <a:avLst/>
          </a:prstGeom>
        </p:spPr>
      </p:pic>
      <p:sp>
        <p:nvSpPr>
          <p:cNvPr id="10" name="Rectangle 9">
            <a:extLst>
              <a:ext uri="{FF2B5EF4-FFF2-40B4-BE49-F238E27FC236}">
                <a16:creationId xmlns:a16="http://schemas.microsoft.com/office/drawing/2014/main" id="{A03D992E-D16C-4A49-A459-4EA4AB63E167}"/>
              </a:ext>
            </a:extLst>
          </p:cNvPr>
          <p:cNvSpPr/>
          <p:nvPr/>
        </p:nvSpPr>
        <p:spPr>
          <a:xfrm>
            <a:off x="2086168" y="3827079"/>
            <a:ext cx="4657904" cy="1200329"/>
          </a:xfrm>
          <a:prstGeom prst="rect">
            <a:avLst/>
          </a:prstGeom>
        </p:spPr>
        <p:txBody>
          <a:bodyPr wrap="square">
            <a:spAutoFit/>
          </a:bodyPr>
          <a:lstStyle/>
          <a:p>
            <a:pPr marL="285750" indent="-285750">
              <a:buFont typeface="Arial" panose="020B0604020202020204" pitchFamily="34" charset="0"/>
              <a:buChar char="•"/>
            </a:pPr>
            <a:r>
              <a:rPr lang="en-GB" dirty="0">
                <a:latin typeface="Helvetica" panose="020B0604020202020204" pitchFamily="34" charset="0"/>
                <a:cs typeface="Helvetica" panose="020B0604020202020204" pitchFamily="34" charset="0"/>
              </a:rPr>
              <a:t>Not dependent on environmental conditions  </a:t>
            </a:r>
          </a:p>
          <a:p>
            <a:pPr marL="285750" indent="-285750">
              <a:buFont typeface="Arial" panose="020B0604020202020204" pitchFamily="34" charset="0"/>
              <a:buChar char="•"/>
            </a:pPr>
            <a:r>
              <a:rPr lang="en-GB" dirty="0">
                <a:latin typeface="Helvetica" panose="020B0604020202020204" pitchFamily="34" charset="0"/>
                <a:cs typeface="Helvetica" panose="020B0604020202020204" pitchFamily="34" charset="0"/>
              </a:rPr>
              <a:t>Does not require external infrastructure</a:t>
            </a:r>
          </a:p>
          <a:p>
            <a:pPr marL="285750" indent="-285750">
              <a:buFont typeface="Arial" panose="020B0604020202020204" pitchFamily="34" charset="0"/>
              <a:buChar char="•"/>
            </a:pPr>
            <a:r>
              <a:rPr lang="en-GB" dirty="0">
                <a:latin typeface="Helvetica" panose="020B0604020202020204" pitchFamily="34" charset="0"/>
                <a:cs typeface="Helvetica" panose="020B0604020202020204" pitchFamily="34" charset="0"/>
              </a:rPr>
              <a:t>Low-cost technology</a:t>
            </a:r>
          </a:p>
        </p:txBody>
      </p:sp>
      <p:sp>
        <p:nvSpPr>
          <p:cNvPr id="3" name="TextBox 2">
            <a:extLst>
              <a:ext uri="{FF2B5EF4-FFF2-40B4-BE49-F238E27FC236}">
                <a16:creationId xmlns:a16="http://schemas.microsoft.com/office/drawing/2014/main" id="{3C1DA63D-F087-4CC4-9179-1B2128B7AB73}"/>
              </a:ext>
            </a:extLst>
          </p:cNvPr>
          <p:cNvSpPr txBox="1"/>
          <p:nvPr/>
        </p:nvSpPr>
        <p:spPr>
          <a:xfrm>
            <a:off x="3513274" y="5250350"/>
            <a:ext cx="5165453" cy="646331"/>
          </a:xfrm>
          <a:prstGeom prst="rect">
            <a:avLst/>
          </a:prstGeom>
          <a:noFill/>
        </p:spPr>
        <p:txBody>
          <a:bodyPr wrap="none" rtlCol="0">
            <a:spAutoFit/>
          </a:bodyPr>
          <a:lstStyle/>
          <a:p>
            <a:r>
              <a:rPr lang="en-GB" sz="1200" b="1" dirty="0"/>
              <a:t>See also:</a:t>
            </a:r>
          </a:p>
          <a:p>
            <a:r>
              <a:rPr lang="en-GB" sz="1200" dirty="0"/>
              <a:t>Pedestrian Tracking with Shoe-Mounted Inertial Sensors [</a:t>
            </a:r>
            <a:r>
              <a:rPr lang="en-GB" sz="1200" dirty="0" err="1"/>
              <a:t>Foxlin</a:t>
            </a:r>
            <a:r>
              <a:rPr lang="en-GB" sz="1200" dirty="0"/>
              <a:t> 2005]</a:t>
            </a:r>
          </a:p>
          <a:p>
            <a:r>
              <a:rPr lang="en-GB" sz="1200" dirty="0"/>
              <a:t>Fifteen Years of Progress at Zero Velocity: A Review [</a:t>
            </a:r>
            <a:r>
              <a:rPr lang="en-GB" sz="1200" dirty="0" err="1"/>
              <a:t>Wahlström</a:t>
            </a:r>
            <a:r>
              <a:rPr lang="en-GB" sz="1200" dirty="0"/>
              <a:t> and Skog, 2021]</a:t>
            </a:r>
          </a:p>
        </p:txBody>
      </p:sp>
    </p:spTree>
    <p:extLst>
      <p:ext uri="{BB962C8B-B14F-4D97-AF65-F5344CB8AC3E}">
        <p14:creationId xmlns:p14="http://schemas.microsoft.com/office/powerpoint/2010/main" val="3844594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920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7"/>
                                        </p:tgtEl>
                                      </p:cBhvr>
                                    </p:cmd>
                                  </p:childTnLst>
                                </p:cTn>
                              </p:par>
                            </p:childTnLst>
                          </p:cTn>
                        </p:par>
                      </p:childTnLst>
                    </p:cTn>
                  </p:par>
                </p:childTnLst>
              </p:cTn>
              <p:nextCondLst>
                <p:cond evt="onClick" delay="0">
                  <p:tgtEl>
                    <p:spTgt spid="7"/>
                  </p:tgtEl>
                </p:cond>
              </p:nextCondLst>
            </p:seq>
            <p:video>
              <p:cMediaNode vol="80000">
                <p:cTn id="12" fill="hold" display="0">
                  <p:stCondLst>
                    <p:cond delay="indefinite"/>
                  </p:stCondLst>
                </p:cTn>
                <p:tgtEl>
                  <p:spTgt spid="7"/>
                </p:tgtEl>
              </p:cMediaNode>
            </p:vide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EC4A1EC-2340-EA8B-5D12-B88185A12D4B}"/>
              </a:ext>
            </a:extLst>
          </p:cNvPr>
          <p:cNvSpPr>
            <a:spLocks noGrp="1"/>
          </p:cNvSpPr>
          <p:nvPr>
            <p:ph type="title"/>
          </p:nvPr>
        </p:nvSpPr>
        <p:spPr>
          <a:xfrm>
            <a:off x="838200" y="125066"/>
            <a:ext cx="10515600" cy="736171"/>
          </a:xfrm>
        </p:spPr>
        <p:txBody>
          <a:bodyPr>
            <a:normAutofit fontScale="90000"/>
          </a:bodyPr>
          <a:lstStyle/>
          <a:p>
            <a:r>
              <a:rPr lang="en-US" sz="2800" dirty="0">
                <a:cs typeface="Helvetica" panose="020B0604020202020204" pitchFamily="34" charset="0"/>
              </a:rPr>
              <a:t>Navigation using Foot-mounted </a:t>
            </a:r>
            <a:br>
              <a:rPr lang="en-US" sz="2800" dirty="0">
                <a:cs typeface="Helvetica" panose="020B0604020202020204" pitchFamily="34" charset="0"/>
              </a:rPr>
            </a:br>
            <a:r>
              <a:rPr lang="en-US" sz="2800" dirty="0">
                <a:cs typeface="Helvetica" panose="020B0604020202020204" pitchFamily="34" charset="0"/>
              </a:rPr>
              <a:t>Inertial Sensors</a:t>
            </a:r>
            <a:endParaRPr lang="en-US" dirty="0"/>
          </a:p>
        </p:txBody>
      </p:sp>
      <p:pic>
        <p:nvPicPr>
          <p:cNvPr id="9" name="Picture 8">
            <a:extLst>
              <a:ext uri="{FF2B5EF4-FFF2-40B4-BE49-F238E27FC236}">
                <a16:creationId xmlns:a16="http://schemas.microsoft.com/office/drawing/2014/main" id="{6D8D0430-1B4B-7540-B3DE-1D7FD5A3859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3266163" y="1568697"/>
            <a:ext cx="5659674" cy="4244755"/>
          </a:xfrm>
          <a:prstGeom prst="rect">
            <a:avLst/>
          </a:prstGeom>
        </p:spPr>
      </p:pic>
      <p:sp>
        <p:nvSpPr>
          <p:cNvPr id="7" name="TextBox 6">
            <a:extLst>
              <a:ext uri="{FF2B5EF4-FFF2-40B4-BE49-F238E27FC236}">
                <a16:creationId xmlns:a16="http://schemas.microsoft.com/office/drawing/2014/main" id="{23BF2B47-4635-D190-61DB-418173D888EA}"/>
              </a:ext>
            </a:extLst>
          </p:cNvPr>
          <p:cNvSpPr txBox="1"/>
          <p:nvPr/>
        </p:nvSpPr>
        <p:spPr>
          <a:xfrm>
            <a:off x="5521868" y="4816550"/>
            <a:ext cx="1148263" cy="369332"/>
          </a:xfrm>
          <a:prstGeom prst="rect">
            <a:avLst/>
          </a:prstGeom>
          <a:solidFill>
            <a:schemeClr val="bg1"/>
          </a:solidFill>
        </p:spPr>
        <p:txBody>
          <a:bodyPr wrap="none" rtlCol="0">
            <a:spAutoFit/>
          </a:bodyPr>
          <a:lstStyle/>
          <a:p>
            <a:r>
              <a:rPr lang="en-US" dirty="0">
                <a:solidFill>
                  <a:srgbClr val="FF0000"/>
                </a:solidFill>
              </a:rPr>
              <a:t>I am here!</a:t>
            </a:r>
          </a:p>
        </p:txBody>
      </p:sp>
    </p:spTree>
    <p:extLst>
      <p:ext uri="{BB962C8B-B14F-4D97-AF65-F5344CB8AC3E}">
        <p14:creationId xmlns:p14="http://schemas.microsoft.com/office/powerpoint/2010/main" val="28517858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39534EC-06F3-3509-A9A4-7D0F93363706}"/>
              </a:ext>
            </a:extLst>
          </p:cNvPr>
          <p:cNvSpPr>
            <a:spLocks noGrp="1"/>
          </p:cNvSpPr>
          <p:nvPr>
            <p:ph type="title"/>
          </p:nvPr>
        </p:nvSpPr>
        <p:spPr/>
        <p:txBody>
          <a:bodyPr>
            <a:normAutofit/>
          </a:bodyPr>
          <a:lstStyle/>
          <a:p>
            <a:r>
              <a:rPr lang="en-US" sz="2800" dirty="0">
                <a:cs typeface="Helvetica" panose="020B0604020202020204" pitchFamily="34" charset="0"/>
              </a:rPr>
              <a:t>State-space Model</a:t>
            </a:r>
            <a:endParaRPr lang="en-US" dirty="0"/>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31040C78-A309-9A4A-8BB7-152E3DAE26C9}"/>
                  </a:ext>
                </a:extLst>
              </p:cNvPr>
              <p:cNvSpPr txBox="1"/>
              <p:nvPr/>
            </p:nvSpPr>
            <p:spPr>
              <a:xfrm>
                <a:off x="5917691" y="2029391"/>
                <a:ext cx="3052145" cy="38472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2500" i="1">
                              <a:latin typeface="Cambria Math" panose="02040503050406030204" pitchFamily="18" charset="0"/>
                            </a:rPr>
                          </m:ctrlPr>
                        </m:sSubPr>
                        <m:e>
                          <m:r>
                            <a:rPr lang="en-GB" sz="2500" i="1">
                              <a:latin typeface="Cambria Math" panose="02040503050406030204" pitchFamily="18" charset="0"/>
                            </a:rPr>
                            <m:t>𝑥</m:t>
                          </m:r>
                        </m:e>
                        <m:sub>
                          <m:r>
                            <a:rPr lang="en-GB" sz="2500" i="1">
                              <a:latin typeface="Cambria Math" panose="02040503050406030204" pitchFamily="18" charset="0"/>
                            </a:rPr>
                            <m:t>𝑘</m:t>
                          </m:r>
                          <m:r>
                            <a:rPr lang="en-GB" sz="2500" i="1">
                              <a:latin typeface="Cambria Math" panose="02040503050406030204" pitchFamily="18" charset="0"/>
                            </a:rPr>
                            <m:t>+1</m:t>
                          </m:r>
                        </m:sub>
                      </m:sSub>
                      <m:r>
                        <a:rPr lang="en-GB" sz="2500" i="1">
                          <a:latin typeface="Cambria Math" panose="02040503050406030204" pitchFamily="18" charset="0"/>
                        </a:rPr>
                        <m:t>=</m:t>
                      </m:r>
                      <m:r>
                        <a:rPr lang="en-GB" sz="2500" i="1">
                          <a:latin typeface="Cambria Math" panose="02040503050406030204" pitchFamily="18" charset="0"/>
                        </a:rPr>
                        <m:t>𝑓</m:t>
                      </m:r>
                      <m:d>
                        <m:dPr>
                          <m:ctrlPr>
                            <a:rPr lang="en-GB" sz="2500" i="1">
                              <a:latin typeface="Cambria Math" panose="02040503050406030204" pitchFamily="18" charset="0"/>
                            </a:rPr>
                          </m:ctrlPr>
                        </m:dPr>
                        <m:e>
                          <m:sSub>
                            <m:sSubPr>
                              <m:ctrlPr>
                                <a:rPr lang="en-GB" sz="2500" i="1">
                                  <a:latin typeface="Cambria Math" panose="02040503050406030204" pitchFamily="18" charset="0"/>
                                </a:rPr>
                              </m:ctrlPr>
                            </m:sSubPr>
                            <m:e>
                              <m:r>
                                <a:rPr lang="en-GB" sz="2500" i="1">
                                  <a:latin typeface="Cambria Math" panose="02040503050406030204" pitchFamily="18" charset="0"/>
                                </a:rPr>
                                <m:t>𝑥</m:t>
                              </m:r>
                            </m:e>
                            <m:sub>
                              <m:r>
                                <a:rPr lang="en-GB" sz="2500" i="1">
                                  <a:latin typeface="Cambria Math" panose="02040503050406030204" pitchFamily="18" charset="0"/>
                                </a:rPr>
                                <m:t>𝑘</m:t>
                              </m:r>
                            </m:sub>
                          </m:sSub>
                          <m:r>
                            <a:rPr lang="en-GB" sz="2500" i="1">
                              <a:latin typeface="Cambria Math" panose="02040503050406030204" pitchFamily="18" charset="0"/>
                            </a:rPr>
                            <m:t>,</m:t>
                          </m:r>
                          <m:sSub>
                            <m:sSubPr>
                              <m:ctrlPr>
                                <a:rPr lang="en-GB" sz="2500" i="1">
                                  <a:latin typeface="Cambria Math" panose="02040503050406030204" pitchFamily="18" charset="0"/>
                                </a:rPr>
                              </m:ctrlPr>
                            </m:sSubPr>
                            <m:e>
                              <m:r>
                                <a:rPr lang="en-GB" sz="2500" i="1">
                                  <a:latin typeface="Cambria Math" panose="02040503050406030204" pitchFamily="18" charset="0"/>
                                </a:rPr>
                                <m:t>𝑢</m:t>
                              </m:r>
                            </m:e>
                            <m:sub>
                              <m:r>
                                <a:rPr lang="en-GB" sz="2500" i="1">
                                  <a:latin typeface="Cambria Math" panose="02040503050406030204" pitchFamily="18" charset="0"/>
                                </a:rPr>
                                <m:t>𝑘</m:t>
                              </m:r>
                            </m:sub>
                          </m:sSub>
                          <m:r>
                            <a:rPr lang="en-GB" sz="2500" i="1">
                              <a:latin typeface="Cambria Math" panose="02040503050406030204" pitchFamily="18" charset="0"/>
                            </a:rPr>
                            <m:t>,</m:t>
                          </m:r>
                          <m:sSub>
                            <m:sSubPr>
                              <m:ctrlPr>
                                <a:rPr lang="en-GB" sz="2500" i="1">
                                  <a:latin typeface="Cambria Math" panose="02040503050406030204" pitchFamily="18" charset="0"/>
                                </a:rPr>
                              </m:ctrlPr>
                            </m:sSubPr>
                            <m:e>
                              <m:r>
                                <a:rPr lang="en-GB" sz="2500" i="1">
                                  <a:latin typeface="Cambria Math" panose="02040503050406030204" pitchFamily="18" charset="0"/>
                                  <a:ea typeface="Cambria Math" panose="02040503050406030204" pitchFamily="18" charset="0"/>
                                </a:rPr>
                                <m:t>𝜀</m:t>
                              </m:r>
                            </m:e>
                            <m:sub>
                              <m:r>
                                <a:rPr lang="en-GB" sz="2500" i="1">
                                  <a:latin typeface="Cambria Math" panose="02040503050406030204" pitchFamily="18" charset="0"/>
                                </a:rPr>
                                <m:t>𝑘</m:t>
                              </m:r>
                            </m:sub>
                          </m:sSub>
                        </m:e>
                      </m:d>
                    </m:oMath>
                  </m:oMathPara>
                </a14:m>
                <a:endParaRPr lang="en-GB" sz="2500" dirty="0"/>
              </a:p>
            </p:txBody>
          </p:sp>
        </mc:Choice>
        <mc:Fallback xmlns="">
          <p:sp>
            <p:nvSpPr>
              <p:cNvPr id="14" name="TextBox 13">
                <a:extLst>
                  <a:ext uri="{FF2B5EF4-FFF2-40B4-BE49-F238E27FC236}">
                    <a16:creationId xmlns:a16="http://schemas.microsoft.com/office/drawing/2014/main" id="{31040C78-A309-9A4A-8BB7-152E3DAE26C9}"/>
                  </a:ext>
                </a:extLst>
              </p:cNvPr>
              <p:cNvSpPr txBox="1">
                <a:spLocks noRot="1" noChangeAspect="1" noMove="1" noResize="1" noEditPoints="1" noAdjustHandles="1" noChangeArrowheads="1" noChangeShapeType="1" noTextEdit="1"/>
              </p:cNvSpPr>
              <p:nvPr/>
            </p:nvSpPr>
            <p:spPr>
              <a:xfrm>
                <a:off x="5917691" y="2029391"/>
                <a:ext cx="3052145" cy="384721"/>
              </a:xfrm>
              <a:prstGeom prst="rect">
                <a:avLst/>
              </a:prstGeom>
              <a:blipFill>
                <a:blip r:embed="rId3"/>
                <a:stretch>
                  <a:fillRect t="-3125" b="-28125"/>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2F3AA012-D40E-7840-AE07-74EFC11213DB}"/>
              </a:ext>
            </a:extLst>
          </p:cNvPr>
          <p:cNvSpPr txBox="1"/>
          <p:nvPr/>
        </p:nvSpPr>
        <p:spPr>
          <a:xfrm>
            <a:off x="2812540" y="2106333"/>
            <a:ext cx="3105150" cy="369332"/>
          </a:xfrm>
          <a:prstGeom prst="rect">
            <a:avLst/>
          </a:prstGeom>
          <a:noFill/>
        </p:spPr>
        <p:txBody>
          <a:bodyPr wrap="square" rtlCol="0">
            <a:spAutoFit/>
          </a:bodyPr>
          <a:lstStyle/>
          <a:p>
            <a:pPr algn="ctr"/>
            <a:r>
              <a:rPr lang="en-US" dirty="0">
                <a:latin typeface="Helvetica" panose="020B0604020202020204" pitchFamily="34" charset="0"/>
                <a:cs typeface="Helvetica" panose="020B0604020202020204" pitchFamily="34" charset="0"/>
              </a:rPr>
              <a:t>The navigation equations</a:t>
            </a:r>
          </a:p>
        </p:txBody>
      </p:sp>
      <p:sp>
        <p:nvSpPr>
          <p:cNvPr id="16" name="Rectangle 15">
            <a:extLst>
              <a:ext uri="{FF2B5EF4-FFF2-40B4-BE49-F238E27FC236}">
                <a16:creationId xmlns:a16="http://schemas.microsoft.com/office/drawing/2014/main" id="{E279AE14-C5BA-FB48-995E-77B9B597E39F}"/>
              </a:ext>
            </a:extLst>
          </p:cNvPr>
          <p:cNvSpPr/>
          <p:nvPr/>
        </p:nvSpPr>
        <p:spPr>
          <a:xfrm>
            <a:off x="2970957" y="2610806"/>
            <a:ext cx="2826416" cy="369332"/>
          </a:xfrm>
          <a:prstGeom prst="rect">
            <a:avLst/>
          </a:prstGeom>
        </p:spPr>
        <p:txBody>
          <a:bodyPr wrap="none">
            <a:spAutoFit/>
          </a:bodyPr>
          <a:lstStyle/>
          <a:p>
            <a:pPr algn="ctr"/>
            <a:r>
              <a:rPr lang="en-US" dirty="0">
                <a:latin typeface="Helvetica" panose="020B0604020202020204" pitchFamily="34" charset="0"/>
                <a:cs typeface="Helvetica" panose="020B0604020202020204" pitchFamily="34" charset="0"/>
              </a:rPr>
              <a:t>The zero-velocity updates</a:t>
            </a:r>
          </a:p>
        </p:txBody>
      </p:sp>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58AFB027-697E-5E46-8A86-F1FE7AD802D4}"/>
                  </a:ext>
                </a:extLst>
              </p:cNvPr>
              <p:cNvSpPr/>
              <p:nvPr/>
            </p:nvSpPr>
            <p:spPr>
              <a:xfrm>
                <a:off x="6435809" y="2549251"/>
                <a:ext cx="2136226" cy="4770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GB" sz="2500" i="1">
                          <a:latin typeface="Cambria Math" panose="02040503050406030204" pitchFamily="18" charset="0"/>
                        </a:rPr>
                        <m:t>0=</m:t>
                      </m:r>
                      <m:r>
                        <a:rPr lang="en-GB" sz="2500" i="1">
                          <a:latin typeface="Cambria Math" panose="02040503050406030204" pitchFamily="18" charset="0"/>
                        </a:rPr>
                        <m:t>h</m:t>
                      </m:r>
                      <m:r>
                        <a:rPr lang="en-GB" sz="2500" i="1">
                          <a:latin typeface="Cambria Math" panose="02040503050406030204" pitchFamily="18" charset="0"/>
                        </a:rPr>
                        <m:t>(</m:t>
                      </m:r>
                      <m:sSub>
                        <m:sSubPr>
                          <m:ctrlPr>
                            <a:rPr lang="en-GB" sz="2500" i="1">
                              <a:latin typeface="Cambria Math" panose="02040503050406030204" pitchFamily="18" charset="0"/>
                            </a:rPr>
                          </m:ctrlPr>
                        </m:sSubPr>
                        <m:e>
                          <m:r>
                            <a:rPr lang="en-GB" sz="2500" i="1">
                              <a:latin typeface="Cambria Math" panose="02040503050406030204" pitchFamily="18" charset="0"/>
                            </a:rPr>
                            <m:t>𝑥</m:t>
                          </m:r>
                        </m:e>
                        <m:sub>
                          <m:r>
                            <a:rPr lang="en-GB" sz="2500" i="1">
                              <a:latin typeface="Cambria Math" panose="02040503050406030204" pitchFamily="18" charset="0"/>
                            </a:rPr>
                            <m:t>𝑘</m:t>
                          </m:r>
                        </m:sub>
                      </m:sSub>
                      <m:r>
                        <a:rPr lang="en-GB" sz="2500" i="1">
                          <a:latin typeface="Cambria Math" panose="02040503050406030204" pitchFamily="18" charset="0"/>
                        </a:rPr>
                        <m:t>,</m:t>
                      </m:r>
                      <m:sSub>
                        <m:sSubPr>
                          <m:ctrlPr>
                            <a:rPr lang="en-GB" sz="2500" i="1">
                              <a:latin typeface="Cambria Math" panose="02040503050406030204" pitchFamily="18" charset="0"/>
                            </a:rPr>
                          </m:ctrlPr>
                        </m:sSubPr>
                        <m:e>
                          <m:r>
                            <a:rPr lang="en-GB" sz="2500" i="1">
                              <a:latin typeface="Cambria Math" panose="02040503050406030204" pitchFamily="18" charset="0"/>
                            </a:rPr>
                            <m:t>𝑤</m:t>
                          </m:r>
                        </m:e>
                        <m:sub>
                          <m:r>
                            <a:rPr lang="en-GB" sz="2500" i="1">
                              <a:latin typeface="Cambria Math" panose="02040503050406030204" pitchFamily="18" charset="0"/>
                            </a:rPr>
                            <m:t>𝑘</m:t>
                          </m:r>
                        </m:sub>
                      </m:sSub>
                      <m:r>
                        <a:rPr lang="en-GB" sz="2500" i="1">
                          <a:latin typeface="Cambria Math" panose="02040503050406030204" pitchFamily="18" charset="0"/>
                        </a:rPr>
                        <m:t>)</m:t>
                      </m:r>
                    </m:oMath>
                  </m:oMathPara>
                </a14:m>
                <a:endParaRPr lang="en-GB" sz="2500" dirty="0"/>
              </a:p>
            </p:txBody>
          </p:sp>
        </mc:Choice>
        <mc:Fallback xmlns="">
          <p:sp>
            <p:nvSpPr>
              <p:cNvPr id="17" name="Rectangle 16">
                <a:extLst>
                  <a:ext uri="{FF2B5EF4-FFF2-40B4-BE49-F238E27FC236}">
                    <a16:creationId xmlns:a16="http://schemas.microsoft.com/office/drawing/2014/main" id="{58AFB027-697E-5E46-8A86-F1FE7AD802D4}"/>
                  </a:ext>
                </a:extLst>
              </p:cNvPr>
              <p:cNvSpPr>
                <a:spLocks noRot="1" noChangeAspect="1" noMove="1" noResize="1" noEditPoints="1" noAdjustHandles="1" noChangeArrowheads="1" noChangeShapeType="1" noTextEdit="1"/>
              </p:cNvSpPr>
              <p:nvPr/>
            </p:nvSpPr>
            <p:spPr>
              <a:xfrm>
                <a:off x="6435809" y="2549251"/>
                <a:ext cx="2136226" cy="477054"/>
              </a:xfrm>
              <a:prstGeom prst="rect">
                <a:avLst/>
              </a:prstGeom>
              <a:blipFill>
                <a:blip r:embed="rId4"/>
                <a:stretch>
                  <a:fillRect r="-1183" b="-1794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2856ABDC-7642-C344-B7DF-97CA4D43BA2E}"/>
                  </a:ext>
                </a:extLst>
              </p:cNvPr>
              <p:cNvSpPr txBox="1"/>
              <p:nvPr/>
            </p:nvSpPr>
            <p:spPr>
              <a:xfrm>
                <a:off x="4495398" y="3359714"/>
                <a:ext cx="3105402" cy="1661993"/>
              </a:xfrm>
              <a:prstGeom prst="rect">
                <a:avLst/>
              </a:prstGeom>
              <a:noFill/>
            </p:spPr>
            <p:txBody>
              <a:bodyPr wrap="none" lIns="0" tIns="0" rIns="0" bIns="0" rtlCol="0">
                <a:spAutoFit/>
              </a:bodyPr>
              <a:lstStyle/>
              <a:p>
                <a:pPr marL="285750" indent="-285750">
                  <a:buFont typeface="Arial" panose="020B0604020202020204" pitchFamily="34" charset="0"/>
                  <a:buChar char="•"/>
                </a:pPr>
                <a14:m>
                  <m:oMath xmlns:m="http://schemas.openxmlformats.org/officeDocument/2006/math">
                    <m:r>
                      <a:rPr lang="en-GB" i="1">
                        <a:latin typeface="Cambria Math" panose="02040503050406030204" pitchFamily="18" charset="0"/>
                      </a:rPr>
                      <m:t>𝑥</m:t>
                    </m:r>
                  </m:oMath>
                </a14:m>
                <a:r>
                  <a:rPr lang="en-GB" dirty="0"/>
                  <a:t> : Navigation state</a:t>
                </a:r>
              </a:p>
              <a:p>
                <a:pPr marL="285750" indent="-285750">
                  <a:buFont typeface="Arial" panose="020B0604020202020204" pitchFamily="34" charset="0"/>
                  <a:buChar char="•"/>
                </a:pPr>
                <a14:m>
                  <m:oMath xmlns:m="http://schemas.openxmlformats.org/officeDocument/2006/math">
                    <m:r>
                      <a:rPr lang="en-GB" i="1">
                        <a:latin typeface="Cambria Math" panose="02040503050406030204" pitchFamily="18" charset="0"/>
                      </a:rPr>
                      <m:t>𝑓</m:t>
                    </m:r>
                  </m:oMath>
                </a14:m>
                <a:r>
                  <a:rPr lang="en-GB" dirty="0"/>
                  <a:t> : Navigation equations</a:t>
                </a:r>
              </a:p>
              <a:p>
                <a:pPr marL="285750" indent="-285750">
                  <a:buFont typeface="Arial" panose="020B0604020202020204" pitchFamily="34" charset="0"/>
                  <a:buChar char="•"/>
                </a:pPr>
                <a14:m>
                  <m:oMath xmlns:m="http://schemas.openxmlformats.org/officeDocument/2006/math">
                    <m:r>
                      <a:rPr lang="en-GB" i="1">
                        <a:latin typeface="Cambria Math" panose="02040503050406030204" pitchFamily="18" charset="0"/>
                      </a:rPr>
                      <m:t>𝑢</m:t>
                    </m:r>
                  </m:oMath>
                </a14:m>
                <a:r>
                  <a:rPr lang="en-GB" dirty="0"/>
                  <a:t> : Inertial measurements</a:t>
                </a:r>
              </a:p>
              <a:p>
                <a:pPr marL="285750" indent="-285750">
                  <a:buFont typeface="Arial" panose="020B0604020202020204" pitchFamily="34" charset="0"/>
                  <a:buChar char="•"/>
                </a:pPr>
                <a14:m>
                  <m:oMath xmlns:m="http://schemas.openxmlformats.org/officeDocument/2006/math">
                    <m:r>
                      <a:rPr lang="en-GB" i="1">
                        <a:latin typeface="Cambria Math" panose="02040503050406030204" pitchFamily="18" charset="0"/>
                        <a:ea typeface="Cambria Math" panose="02040503050406030204" pitchFamily="18" charset="0"/>
                      </a:rPr>
                      <m:t>𝜀</m:t>
                    </m:r>
                  </m:oMath>
                </a14:m>
                <a:r>
                  <a:rPr lang="en-GB" dirty="0"/>
                  <a:t> : Inertial sensor errors</a:t>
                </a:r>
              </a:p>
              <a:p>
                <a:pPr marL="285750" indent="-285750">
                  <a:buFont typeface="Arial" panose="020B0604020202020204" pitchFamily="34" charset="0"/>
                  <a:buChar char="•"/>
                </a:pPr>
                <a14:m>
                  <m:oMath xmlns:m="http://schemas.openxmlformats.org/officeDocument/2006/math">
                    <m:r>
                      <a:rPr lang="en-GB" i="1">
                        <a:latin typeface="Cambria Math" panose="02040503050406030204" pitchFamily="18" charset="0"/>
                        <a:ea typeface="Cambria Math" panose="02040503050406030204" pitchFamily="18" charset="0"/>
                      </a:rPr>
                      <m:t>h</m:t>
                    </m:r>
                  </m:oMath>
                </a14:m>
                <a:r>
                  <a:rPr lang="en-GB" dirty="0"/>
                  <a:t> : Zero-velocity model</a:t>
                </a:r>
              </a:p>
              <a:p>
                <a:pPr marL="285750" indent="-285750">
                  <a:buFont typeface="Arial" panose="020B0604020202020204" pitchFamily="34" charset="0"/>
                  <a:buChar char="•"/>
                </a:pPr>
                <a14:m>
                  <m:oMath xmlns:m="http://schemas.openxmlformats.org/officeDocument/2006/math">
                    <m:r>
                      <a:rPr lang="en-GB" i="1">
                        <a:latin typeface="Cambria Math" panose="02040503050406030204" pitchFamily="18" charset="0"/>
                      </a:rPr>
                      <m:t>𝑤</m:t>
                    </m:r>
                  </m:oMath>
                </a14:m>
                <a:r>
                  <a:rPr lang="en-GB" dirty="0"/>
                  <a:t> : Zero-velocity model errors</a:t>
                </a:r>
              </a:p>
            </p:txBody>
          </p:sp>
        </mc:Choice>
        <mc:Fallback xmlns="">
          <p:sp>
            <p:nvSpPr>
              <p:cNvPr id="18" name="TextBox 17">
                <a:extLst>
                  <a:ext uri="{FF2B5EF4-FFF2-40B4-BE49-F238E27FC236}">
                    <a16:creationId xmlns:a16="http://schemas.microsoft.com/office/drawing/2014/main" id="{2856ABDC-7642-C344-B7DF-97CA4D43BA2E}"/>
                  </a:ext>
                </a:extLst>
              </p:cNvPr>
              <p:cNvSpPr txBox="1">
                <a:spLocks noRot="1" noChangeAspect="1" noMove="1" noResize="1" noEditPoints="1" noAdjustHandles="1" noChangeArrowheads="1" noChangeShapeType="1" noTextEdit="1"/>
              </p:cNvSpPr>
              <p:nvPr/>
            </p:nvSpPr>
            <p:spPr>
              <a:xfrm>
                <a:off x="4495398" y="3359714"/>
                <a:ext cx="3105402" cy="1661993"/>
              </a:xfrm>
              <a:prstGeom prst="rect">
                <a:avLst/>
              </a:prstGeom>
              <a:blipFill>
                <a:blip r:embed="rId5"/>
                <a:stretch>
                  <a:fillRect l="-4065" t="-4545" r="-3659" b="-7576"/>
                </a:stretch>
              </a:blipFill>
            </p:spPr>
            <p:txBody>
              <a:bodyPr/>
              <a:lstStyle/>
              <a:p>
                <a:r>
                  <a:rPr lang="en-US">
                    <a:noFill/>
                  </a:rPr>
                  <a:t> </a:t>
                </a:r>
              </a:p>
            </p:txBody>
          </p:sp>
        </mc:Fallback>
      </mc:AlternateContent>
      <p:sp>
        <p:nvSpPr>
          <p:cNvPr id="19" name="Rectangle 18">
            <a:extLst>
              <a:ext uri="{FF2B5EF4-FFF2-40B4-BE49-F238E27FC236}">
                <a16:creationId xmlns:a16="http://schemas.microsoft.com/office/drawing/2014/main" id="{A09B2882-512F-D444-8238-4390B14DB132}"/>
              </a:ext>
            </a:extLst>
          </p:cNvPr>
          <p:cNvSpPr/>
          <p:nvPr/>
        </p:nvSpPr>
        <p:spPr>
          <a:xfrm>
            <a:off x="3169800" y="5247973"/>
            <a:ext cx="5495781" cy="646331"/>
          </a:xfrm>
          <a:prstGeom prst="rect">
            <a:avLst/>
          </a:prstGeom>
        </p:spPr>
        <p:txBody>
          <a:bodyPr wrap="square">
            <a:spAutoFit/>
          </a:bodyPr>
          <a:lstStyle/>
          <a:p>
            <a:pPr algn="ctr"/>
            <a:r>
              <a:rPr lang="en-US" dirty="0">
                <a:latin typeface="Helvetica" panose="020B0604020202020204" pitchFamily="34" charset="0"/>
                <a:cs typeface="Helvetica" panose="020B0604020202020204" pitchFamily="34" charset="0"/>
              </a:rPr>
              <a:t>Solve the state-space model using some nonlinear filter or smoother, e.g., an extended Kalman filter.</a:t>
            </a:r>
          </a:p>
        </p:txBody>
      </p:sp>
      <p:sp>
        <p:nvSpPr>
          <p:cNvPr id="7" name="Rectangle 6">
            <a:extLst>
              <a:ext uri="{FF2B5EF4-FFF2-40B4-BE49-F238E27FC236}">
                <a16:creationId xmlns:a16="http://schemas.microsoft.com/office/drawing/2014/main" id="{A671A848-9B79-29A1-1942-764B7FDB5BB7}"/>
              </a:ext>
            </a:extLst>
          </p:cNvPr>
          <p:cNvSpPr/>
          <p:nvPr/>
        </p:nvSpPr>
        <p:spPr>
          <a:xfrm>
            <a:off x="2033277" y="910375"/>
            <a:ext cx="8029644" cy="646331"/>
          </a:xfrm>
          <a:prstGeom prst="rect">
            <a:avLst/>
          </a:prstGeom>
        </p:spPr>
        <p:txBody>
          <a:bodyPr wrap="square">
            <a:spAutoFit/>
          </a:bodyPr>
          <a:lstStyle/>
          <a:p>
            <a:pPr algn="ctr"/>
            <a:r>
              <a:rPr lang="en-GB" b="1" dirty="0">
                <a:solidFill>
                  <a:srgbClr val="FF0000"/>
                </a:solidFill>
              </a:rPr>
              <a:t>Key observation: </a:t>
            </a:r>
            <a:r>
              <a:rPr lang="en-GB" dirty="0"/>
              <a:t>when a person’s walking, their feet </a:t>
            </a:r>
            <a:r>
              <a:rPr lang="en-GB" dirty="0">
                <a:solidFill>
                  <a:srgbClr val="FF0000"/>
                </a:solidFill>
              </a:rPr>
              <a:t>alternate between a stationary stance phase and a moving stride phase</a:t>
            </a:r>
            <a:r>
              <a:rPr lang="en-GB" dirty="0"/>
              <a:t>, each lasting about 0.5 seconds.</a:t>
            </a:r>
            <a:endParaRPr lang="en-US"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41327971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D0CA8B-C10A-AF94-5C6C-1B52269753B0}"/>
              </a:ext>
            </a:extLst>
          </p:cNvPr>
          <p:cNvSpPr>
            <a:spLocks noGrp="1"/>
          </p:cNvSpPr>
          <p:nvPr>
            <p:ph type="title"/>
          </p:nvPr>
        </p:nvSpPr>
        <p:spPr/>
        <p:txBody>
          <a:bodyPr>
            <a:normAutofit/>
          </a:bodyPr>
          <a:lstStyle/>
          <a:p>
            <a:r>
              <a:rPr lang="en-US" sz="2800" dirty="0">
                <a:cs typeface="Helvetica" panose="020B0604020202020204" pitchFamily="34" charset="0"/>
              </a:rPr>
              <a:t>Navigation Equations</a:t>
            </a:r>
            <a:endParaRPr lang="en-US"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B2F415D-6CDB-5140-ADB8-FC1A073B06E2}"/>
                  </a:ext>
                </a:extLst>
              </p:cNvPr>
              <p:cNvSpPr txBox="1"/>
              <p:nvPr/>
            </p:nvSpPr>
            <p:spPr>
              <a:xfrm>
                <a:off x="4056596" y="1502621"/>
                <a:ext cx="3596185" cy="153888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2500" i="1">
                              <a:latin typeface="Cambria Math" panose="02040503050406030204" pitchFamily="18" charset="0"/>
                            </a:rPr>
                          </m:ctrlPr>
                        </m:sSubPr>
                        <m:e>
                          <m:r>
                            <a:rPr lang="en-GB" sz="2500" i="1">
                              <a:latin typeface="Cambria Math" panose="02040503050406030204" pitchFamily="18" charset="0"/>
                            </a:rPr>
                            <m:t>𝑝</m:t>
                          </m:r>
                        </m:e>
                        <m:sub>
                          <m:r>
                            <a:rPr lang="en-GB" sz="2500" i="1">
                              <a:latin typeface="Cambria Math" panose="02040503050406030204" pitchFamily="18" charset="0"/>
                            </a:rPr>
                            <m:t>𝑘</m:t>
                          </m:r>
                          <m:r>
                            <a:rPr lang="en-GB" sz="2500" i="1">
                              <a:latin typeface="Cambria Math" panose="02040503050406030204" pitchFamily="18" charset="0"/>
                            </a:rPr>
                            <m:t>+1</m:t>
                          </m:r>
                        </m:sub>
                      </m:sSub>
                      <m:r>
                        <a:rPr lang="en-GB" sz="2500" i="1">
                          <a:latin typeface="Cambria Math" panose="02040503050406030204" pitchFamily="18" charset="0"/>
                        </a:rPr>
                        <m:t>=</m:t>
                      </m:r>
                      <m:sSub>
                        <m:sSubPr>
                          <m:ctrlPr>
                            <a:rPr lang="en-GB" sz="2500" i="1">
                              <a:latin typeface="Cambria Math" panose="02040503050406030204" pitchFamily="18" charset="0"/>
                            </a:rPr>
                          </m:ctrlPr>
                        </m:sSubPr>
                        <m:e>
                          <m:r>
                            <a:rPr lang="en-GB" sz="2500" i="1">
                              <a:latin typeface="Cambria Math" panose="02040503050406030204" pitchFamily="18" charset="0"/>
                            </a:rPr>
                            <m:t>𝑝</m:t>
                          </m:r>
                        </m:e>
                        <m:sub>
                          <m:r>
                            <a:rPr lang="en-GB" sz="2500" i="1">
                              <a:latin typeface="Cambria Math" panose="02040503050406030204" pitchFamily="18" charset="0"/>
                            </a:rPr>
                            <m:t>𝑘</m:t>
                          </m:r>
                        </m:sub>
                      </m:sSub>
                      <m:r>
                        <a:rPr lang="en-GB" sz="2500" i="1">
                          <a:latin typeface="Cambria Math" panose="02040503050406030204" pitchFamily="18" charset="0"/>
                        </a:rPr>
                        <m:t>+</m:t>
                      </m:r>
                      <m:r>
                        <m:rPr>
                          <m:sty m:val="p"/>
                        </m:rPr>
                        <a:rPr lang="el-GR" sz="2500" i="1">
                          <a:latin typeface="Cambria Math" panose="02040503050406030204" pitchFamily="18" charset="0"/>
                          <a:ea typeface="Cambria Math" panose="02040503050406030204" pitchFamily="18" charset="0"/>
                        </a:rPr>
                        <m:t>Δ</m:t>
                      </m:r>
                      <m:r>
                        <a:rPr lang="en-GB" sz="2500" i="1">
                          <a:latin typeface="Cambria Math" panose="02040503050406030204" pitchFamily="18" charset="0"/>
                          <a:ea typeface="Cambria Math" panose="02040503050406030204" pitchFamily="18" charset="0"/>
                        </a:rPr>
                        <m:t>𝑡</m:t>
                      </m:r>
                      <m:sSub>
                        <m:sSubPr>
                          <m:ctrlPr>
                            <a:rPr lang="en-GB" sz="2500" i="1">
                              <a:latin typeface="Cambria Math" panose="02040503050406030204" pitchFamily="18" charset="0"/>
                              <a:ea typeface="Cambria Math" panose="02040503050406030204" pitchFamily="18" charset="0"/>
                            </a:rPr>
                          </m:ctrlPr>
                        </m:sSubPr>
                        <m:e>
                          <m:r>
                            <a:rPr lang="en-GB" sz="2500" i="1">
                              <a:latin typeface="Cambria Math" panose="02040503050406030204" pitchFamily="18" charset="0"/>
                              <a:ea typeface="Cambria Math" panose="02040503050406030204" pitchFamily="18" charset="0"/>
                            </a:rPr>
                            <m:t>∙</m:t>
                          </m:r>
                          <m:r>
                            <a:rPr lang="en-GB" sz="2500" i="1">
                              <a:latin typeface="Cambria Math" panose="02040503050406030204" pitchFamily="18" charset="0"/>
                              <a:ea typeface="Cambria Math" panose="02040503050406030204" pitchFamily="18" charset="0"/>
                            </a:rPr>
                            <m:t>𝑣</m:t>
                          </m:r>
                        </m:e>
                        <m:sub>
                          <m:r>
                            <a:rPr lang="en-GB" sz="2500" i="1">
                              <a:latin typeface="Cambria Math" panose="02040503050406030204" pitchFamily="18" charset="0"/>
                              <a:ea typeface="Cambria Math" panose="02040503050406030204" pitchFamily="18" charset="0"/>
                            </a:rPr>
                            <m:t>𝑘</m:t>
                          </m:r>
                        </m:sub>
                      </m:sSub>
                    </m:oMath>
                  </m:oMathPara>
                </a14:m>
                <a:endParaRPr lang="en-GB" sz="2500" dirty="0"/>
              </a:p>
              <a:p>
                <a:pPr/>
                <a14:m>
                  <m:oMathPara xmlns:m="http://schemas.openxmlformats.org/officeDocument/2006/math">
                    <m:oMathParaPr>
                      <m:jc m:val="centerGroup"/>
                    </m:oMathParaPr>
                    <m:oMath xmlns:m="http://schemas.openxmlformats.org/officeDocument/2006/math">
                      <m:sSub>
                        <m:sSubPr>
                          <m:ctrlPr>
                            <a:rPr lang="en-GB" sz="2500" i="1" dirty="0" smtClean="0">
                              <a:latin typeface="Cambria Math" panose="02040503050406030204" pitchFamily="18" charset="0"/>
                              <a:ea typeface="Cambria Math" panose="02040503050406030204" pitchFamily="18" charset="0"/>
                            </a:rPr>
                          </m:ctrlPr>
                        </m:sSubPr>
                        <m:e>
                          <m:r>
                            <a:rPr lang="en-GB" sz="2500" i="1" dirty="0">
                              <a:latin typeface="Cambria Math" panose="02040503050406030204" pitchFamily="18" charset="0"/>
                              <a:ea typeface="Cambria Math" panose="02040503050406030204" pitchFamily="18" charset="0"/>
                            </a:rPr>
                            <m:t>𝐶</m:t>
                          </m:r>
                        </m:e>
                        <m:sub>
                          <m:r>
                            <a:rPr lang="en-GB" sz="2500" i="1" dirty="0">
                              <a:latin typeface="Cambria Math" panose="02040503050406030204" pitchFamily="18" charset="0"/>
                              <a:ea typeface="Cambria Math" panose="02040503050406030204" pitchFamily="18" charset="0"/>
                            </a:rPr>
                            <m:t>𝑘</m:t>
                          </m:r>
                          <m:r>
                            <a:rPr lang="en-GB" sz="2500" i="1" dirty="0">
                              <a:latin typeface="Cambria Math" panose="02040503050406030204" pitchFamily="18" charset="0"/>
                              <a:ea typeface="Cambria Math" panose="02040503050406030204" pitchFamily="18" charset="0"/>
                            </a:rPr>
                            <m:t>+1</m:t>
                          </m:r>
                        </m:sub>
                      </m:sSub>
                      <m:r>
                        <a:rPr lang="en-GB" sz="2500" i="1">
                          <a:latin typeface="Cambria Math" panose="02040503050406030204" pitchFamily="18" charset="0"/>
                          <a:ea typeface="Cambria Math" panose="02040503050406030204" pitchFamily="18" charset="0"/>
                        </a:rPr>
                        <m:t>=</m:t>
                      </m:r>
                      <m:sSub>
                        <m:sSubPr>
                          <m:ctrlPr>
                            <a:rPr lang="en-GB" sz="2500" i="1" dirty="0">
                              <a:latin typeface="Cambria Math" panose="02040503050406030204" pitchFamily="18" charset="0"/>
                              <a:ea typeface="Cambria Math" panose="02040503050406030204" pitchFamily="18" charset="0"/>
                            </a:rPr>
                          </m:ctrlPr>
                        </m:sSubPr>
                        <m:e>
                          <m:r>
                            <a:rPr lang="en-GB" sz="2500" i="1" dirty="0">
                              <a:latin typeface="Cambria Math" panose="02040503050406030204" pitchFamily="18" charset="0"/>
                              <a:ea typeface="Cambria Math" panose="02040503050406030204" pitchFamily="18" charset="0"/>
                            </a:rPr>
                            <m:t>𝐶</m:t>
                          </m:r>
                        </m:e>
                        <m:sub>
                          <m:r>
                            <a:rPr lang="en-GB" sz="2500" i="1" dirty="0">
                              <a:latin typeface="Cambria Math" panose="02040503050406030204" pitchFamily="18" charset="0"/>
                              <a:ea typeface="Cambria Math" panose="02040503050406030204" pitchFamily="18" charset="0"/>
                            </a:rPr>
                            <m:t>𝑘</m:t>
                          </m:r>
                        </m:sub>
                      </m:sSub>
                      <m:r>
                        <a:rPr lang="en-GB" sz="2500" i="1">
                          <a:latin typeface="Cambria Math" panose="02040503050406030204" pitchFamily="18" charset="0"/>
                          <a:ea typeface="Cambria Math" panose="02040503050406030204" pitchFamily="18" charset="0"/>
                        </a:rPr>
                        <m:t>(</m:t>
                      </m:r>
                      <m:sSub>
                        <m:sSubPr>
                          <m:ctrlPr>
                            <a:rPr lang="en-GB" sz="2500" i="1">
                              <a:latin typeface="Cambria Math" panose="02040503050406030204" pitchFamily="18" charset="0"/>
                              <a:ea typeface="Cambria Math" panose="02040503050406030204" pitchFamily="18" charset="0"/>
                            </a:rPr>
                          </m:ctrlPr>
                        </m:sSubPr>
                        <m:e>
                          <m:r>
                            <a:rPr lang="en-GB" sz="2500" i="1">
                              <a:latin typeface="Cambria Math" panose="02040503050406030204" pitchFamily="18" charset="0"/>
                              <a:ea typeface="Cambria Math" panose="02040503050406030204" pitchFamily="18" charset="0"/>
                            </a:rPr>
                            <m:t>𝐼</m:t>
                          </m:r>
                        </m:e>
                        <m:sub>
                          <m:r>
                            <a:rPr lang="en-GB" sz="2500" i="1">
                              <a:latin typeface="Cambria Math" panose="02040503050406030204" pitchFamily="18" charset="0"/>
                              <a:ea typeface="Cambria Math" panose="02040503050406030204" pitchFamily="18" charset="0"/>
                            </a:rPr>
                            <m:t>3</m:t>
                          </m:r>
                        </m:sub>
                      </m:sSub>
                      <m:r>
                        <a:rPr lang="en-GB" sz="2500" i="1">
                          <a:latin typeface="Cambria Math" panose="02040503050406030204" pitchFamily="18" charset="0"/>
                          <a:ea typeface="Cambria Math" panose="02040503050406030204" pitchFamily="18" charset="0"/>
                        </a:rPr>
                        <m:t>+</m:t>
                      </m:r>
                      <m:r>
                        <m:rPr>
                          <m:sty m:val="p"/>
                        </m:rPr>
                        <a:rPr lang="el-GR" sz="2500" i="1">
                          <a:latin typeface="Cambria Math" panose="02040503050406030204" pitchFamily="18" charset="0"/>
                          <a:ea typeface="Cambria Math" panose="02040503050406030204" pitchFamily="18" charset="0"/>
                        </a:rPr>
                        <m:t>Δ</m:t>
                      </m:r>
                      <m:r>
                        <a:rPr lang="en-GB" sz="2500" i="1">
                          <a:latin typeface="Cambria Math" panose="02040503050406030204" pitchFamily="18" charset="0"/>
                          <a:ea typeface="Cambria Math" panose="02040503050406030204" pitchFamily="18" charset="0"/>
                        </a:rPr>
                        <m:t>𝑡</m:t>
                      </m:r>
                      <m:sSup>
                        <m:sSupPr>
                          <m:ctrlPr>
                            <a:rPr lang="en-GB" sz="2500" i="1">
                              <a:latin typeface="Cambria Math" panose="02040503050406030204" pitchFamily="18" charset="0"/>
                              <a:ea typeface="Cambria Math" panose="02040503050406030204" pitchFamily="18" charset="0"/>
                            </a:rPr>
                          </m:ctrlPr>
                        </m:sSupPr>
                        <m:e>
                          <m:r>
                            <a:rPr lang="en-GB" sz="2500" i="1">
                              <a:latin typeface="Cambria Math" panose="02040503050406030204" pitchFamily="18" charset="0"/>
                              <a:ea typeface="Cambria Math" panose="02040503050406030204" pitchFamily="18" charset="0"/>
                            </a:rPr>
                            <m:t>[</m:t>
                          </m:r>
                          <m:r>
                            <a:rPr lang="en-GB" sz="2500" i="1">
                              <a:latin typeface="Cambria Math" panose="02040503050406030204" pitchFamily="18" charset="0"/>
                              <a:ea typeface="Cambria Math" panose="02040503050406030204" pitchFamily="18" charset="0"/>
                            </a:rPr>
                            <m:t>𝜔</m:t>
                          </m:r>
                          <m:r>
                            <a:rPr lang="en-GB" sz="2500" i="1">
                              <a:latin typeface="Cambria Math" panose="02040503050406030204" pitchFamily="18" charset="0"/>
                              <a:ea typeface="Cambria Math" panose="02040503050406030204" pitchFamily="18" charset="0"/>
                            </a:rPr>
                            <m:t>]</m:t>
                          </m:r>
                        </m:e>
                        <m:sup>
                          <m:r>
                            <a:rPr lang="en-GB" sz="2500" i="1">
                              <a:latin typeface="Cambria Math" panose="02040503050406030204" pitchFamily="18" charset="0"/>
                              <a:ea typeface="Cambria Math" panose="02040503050406030204" pitchFamily="18" charset="0"/>
                            </a:rPr>
                            <m:t>×</m:t>
                          </m:r>
                        </m:sup>
                      </m:sSup>
                      <m:r>
                        <a:rPr lang="en-GB" sz="2500" i="1">
                          <a:latin typeface="Cambria Math" panose="02040503050406030204" pitchFamily="18" charset="0"/>
                          <a:ea typeface="Cambria Math" panose="02040503050406030204" pitchFamily="18" charset="0"/>
                        </a:rPr>
                        <m:t>)</m:t>
                      </m:r>
                    </m:oMath>
                  </m:oMathPara>
                </a14:m>
                <a:endParaRPr lang="en-GB" sz="2500" dirty="0"/>
              </a:p>
              <a:p>
                <a:pPr/>
                <a14:m>
                  <m:oMathPara xmlns:m="http://schemas.openxmlformats.org/officeDocument/2006/math">
                    <m:oMathParaPr>
                      <m:jc m:val="centerGroup"/>
                    </m:oMathParaPr>
                    <m:oMath xmlns:m="http://schemas.openxmlformats.org/officeDocument/2006/math">
                      <m:sSub>
                        <m:sSubPr>
                          <m:ctrlPr>
                            <a:rPr lang="en-GB" sz="2500" i="1">
                              <a:latin typeface="Cambria Math" panose="02040503050406030204" pitchFamily="18" charset="0"/>
                            </a:rPr>
                          </m:ctrlPr>
                        </m:sSubPr>
                        <m:e>
                          <m:r>
                            <a:rPr lang="en-GB" sz="2500" i="1">
                              <a:latin typeface="Cambria Math" panose="02040503050406030204" pitchFamily="18" charset="0"/>
                            </a:rPr>
                            <m:t>𝑣</m:t>
                          </m:r>
                        </m:e>
                        <m:sub>
                          <m:r>
                            <a:rPr lang="en-GB" sz="2500" i="1">
                              <a:latin typeface="Cambria Math" panose="02040503050406030204" pitchFamily="18" charset="0"/>
                            </a:rPr>
                            <m:t>𝑘</m:t>
                          </m:r>
                          <m:r>
                            <a:rPr lang="en-GB" sz="2500" i="1">
                              <a:latin typeface="Cambria Math" panose="02040503050406030204" pitchFamily="18" charset="0"/>
                            </a:rPr>
                            <m:t>+1</m:t>
                          </m:r>
                        </m:sub>
                      </m:sSub>
                      <m:r>
                        <a:rPr lang="en-GB" sz="2500" i="1">
                          <a:latin typeface="Cambria Math" panose="02040503050406030204" pitchFamily="18" charset="0"/>
                        </a:rPr>
                        <m:t>=</m:t>
                      </m:r>
                      <m:sSub>
                        <m:sSubPr>
                          <m:ctrlPr>
                            <a:rPr lang="en-GB" sz="2500" i="1">
                              <a:latin typeface="Cambria Math" panose="02040503050406030204" pitchFamily="18" charset="0"/>
                            </a:rPr>
                          </m:ctrlPr>
                        </m:sSubPr>
                        <m:e>
                          <m:r>
                            <a:rPr lang="en-GB" sz="2500" i="1">
                              <a:latin typeface="Cambria Math" panose="02040503050406030204" pitchFamily="18" charset="0"/>
                            </a:rPr>
                            <m:t>𝑣</m:t>
                          </m:r>
                        </m:e>
                        <m:sub>
                          <m:r>
                            <a:rPr lang="en-GB" sz="2500" i="1">
                              <a:latin typeface="Cambria Math" panose="02040503050406030204" pitchFamily="18" charset="0"/>
                            </a:rPr>
                            <m:t>𝑘</m:t>
                          </m:r>
                        </m:sub>
                      </m:sSub>
                      <m:r>
                        <a:rPr lang="en-GB" sz="2500" i="1">
                          <a:latin typeface="Cambria Math" panose="02040503050406030204" pitchFamily="18" charset="0"/>
                        </a:rPr>
                        <m:t>+</m:t>
                      </m:r>
                      <m:r>
                        <m:rPr>
                          <m:sty m:val="p"/>
                        </m:rPr>
                        <a:rPr lang="el-GR" sz="2500" i="1">
                          <a:latin typeface="Cambria Math" panose="02040503050406030204" pitchFamily="18" charset="0"/>
                          <a:ea typeface="Cambria Math" panose="02040503050406030204" pitchFamily="18" charset="0"/>
                        </a:rPr>
                        <m:t>Δ</m:t>
                      </m:r>
                      <m:r>
                        <a:rPr lang="en-GB" sz="2500" i="1">
                          <a:latin typeface="Cambria Math" panose="02040503050406030204" pitchFamily="18" charset="0"/>
                          <a:ea typeface="Cambria Math" panose="02040503050406030204" pitchFamily="18" charset="0"/>
                        </a:rPr>
                        <m:t>𝑡</m:t>
                      </m:r>
                      <m:d>
                        <m:dPr>
                          <m:ctrlPr>
                            <a:rPr lang="en-GB" sz="2500" i="1">
                              <a:latin typeface="Cambria Math" panose="02040503050406030204" pitchFamily="18" charset="0"/>
                              <a:ea typeface="Cambria Math" panose="02040503050406030204" pitchFamily="18" charset="0"/>
                            </a:rPr>
                          </m:ctrlPr>
                        </m:dPr>
                        <m:e>
                          <m:sSub>
                            <m:sSubPr>
                              <m:ctrlPr>
                                <a:rPr lang="en-US" sz="2500" i="1">
                                  <a:latin typeface="Cambria Math" panose="02040503050406030204" pitchFamily="18" charset="0"/>
                                  <a:ea typeface="Cambria Math" panose="02040503050406030204" pitchFamily="18" charset="0"/>
                                </a:rPr>
                              </m:ctrlPr>
                            </m:sSubPr>
                            <m:e>
                              <m:r>
                                <a:rPr lang="en-GB" sz="2500" i="1">
                                  <a:latin typeface="Cambria Math" panose="02040503050406030204" pitchFamily="18" charset="0"/>
                                  <a:ea typeface="Cambria Math" panose="02040503050406030204" pitchFamily="18" charset="0"/>
                                </a:rPr>
                                <m:t>𝐶</m:t>
                              </m:r>
                            </m:e>
                            <m:sub>
                              <m:r>
                                <a:rPr lang="en-US" sz="2500" i="1">
                                  <a:latin typeface="Cambria Math" panose="02040503050406030204" pitchFamily="18" charset="0"/>
                                  <a:ea typeface="Cambria Math" panose="02040503050406030204" pitchFamily="18" charset="0"/>
                                </a:rPr>
                                <m:t>𝑘</m:t>
                              </m:r>
                            </m:sub>
                          </m:sSub>
                          <m:r>
                            <a:rPr lang="en-GB" sz="2500" i="1">
                              <a:latin typeface="Cambria Math" panose="02040503050406030204" pitchFamily="18" charset="0"/>
                              <a:ea typeface="Cambria Math" panose="02040503050406030204" pitchFamily="18" charset="0"/>
                            </a:rPr>
                            <m:t>𝑠</m:t>
                          </m:r>
                          <m:r>
                            <a:rPr lang="en-GB" sz="2500" i="1">
                              <a:latin typeface="Cambria Math" panose="02040503050406030204" pitchFamily="18" charset="0"/>
                              <a:ea typeface="Cambria Math" panose="02040503050406030204" pitchFamily="18" charset="0"/>
                            </a:rPr>
                            <m:t>+</m:t>
                          </m:r>
                          <m:r>
                            <a:rPr lang="en-GB" sz="2500" i="1">
                              <a:latin typeface="Cambria Math" panose="02040503050406030204" pitchFamily="18" charset="0"/>
                              <a:ea typeface="Cambria Math" panose="02040503050406030204" pitchFamily="18" charset="0"/>
                            </a:rPr>
                            <m:t>𝑔</m:t>
                          </m:r>
                        </m:e>
                      </m:d>
                    </m:oMath>
                  </m:oMathPara>
                </a14:m>
                <a:endParaRPr lang="en-GB" sz="2500" dirty="0">
                  <a:ea typeface="Cambria Math" panose="02040503050406030204" pitchFamily="18" charset="0"/>
                </a:endParaRPr>
              </a:p>
              <a:p>
                <a:endParaRPr lang="en-GB" sz="2500" dirty="0">
                  <a:ea typeface="Cambria Math" panose="02040503050406030204" pitchFamily="18" charset="0"/>
                </a:endParaRPr>
              </a:p>
            </p:txBody>
          </p:sp>
        </mc:Choice>
        <mc:Fallback xmlns="">
          <p:sp>
            <p:nvSpPr>
              <p:cNvPr id="6" name="TextBox 5">
                <a:extLst>
                  <a:ext uri="{FF2B5EF4-FFF2-40B4-BE49-F238E27FC236}">
                    <a16:creationId xmlns:a16="http://schemas.microsoft.com/office/drawing/2014/main" id="{9B2F415D-6CDB-5140-ADB8-FC1A073B06E2}"/>
                  </a:ext>
                </a:extLst>
              </p:cNvPr>
              <p:cNvSpPr txBox="1">
                <a:spLocks noRot="1" noChangeAspect="1" noMove="1" noResize="1" noEditPoints="1" noAdjustHandles="1" noChangeArrowheads="1" noChangeShapeType="1" noTextEdit="1"/>
              </p:cNvSpPr>
              <p:nvPr/>
            </p:nvSpPr>
            <p:spPr>
              <a:xfrm>
                <a:off x="4056596" y="1502621"/>
                <a:ext cx="3596185" cy="1538883"/>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81BD55FF-773E-4345-8451-56C371BB060F}"/>
                  </a:ext>
                </a:extLst>
              </p:cNvPr>
              <p:cNvSpPr/>
              <p:nvPr/>
            </p:nvSpPr>
            <p:spPr>
              <a:xfrm>
                <a:off x="4267200" y="2917684"/>
                <a:ext cx="4318000" cy="2585323"/>
              </a:xfrm>
              <a:prstGeom prst="rect">
                <a:avLst/>
              </a:prstGeom>
            </p:spPr>
            <p:txBody>
              <a:bodyPr>
                <a:spAutoFit/>
              </a:bodyPr>
              <a:lstStyle/>
              <a:p>
                <a:pPr marL="285750" indent="-285750">
                  <a:buFont typeface="Arial" panose="020B0604020202020204" pitchFamily="34" charset="0"/>
                  <a:buChar char="•"/>
                </a:pPr>
                <a14:m>
                  <m:oMath xmlns:m="http://schemas.openxmlformats.org/officeDocument/2006/math">
                    <m:r>
                      <a:rPr lang="en-GB" i="1">
                        <a:latin typeface="Cambria Math" panose="02040503050406030204" pitchFamily="18" charset="0"/>
                      </a:rPr>
                      <m:t>𝑝</m:t>
                    </m:r>
                  </m:oMath>
                </a14:m>
                <a:r>
                  <a:rPr lang="en-GB" dirty="0">
                    <a:latin typeface="+mj-lt"/>
                    <a:cs typeface="Helvetica" panose="020B0604020202020204" pitchFamily="34" charset="0"/>
                  </a:rPr>
                  <a:t> : Position</a:t>
                </a:r>
              </a:p>
              <a:p>
                <a:pPr marL="285750" indent="-285750">
                  <a:buFont typeface="Arial" panose="020B0604020202020204" pitchFamily="34" charset="0"/>
                  <a:buChar char="•"/>
                </a:pPr>
                <a:r>
                  <a:rPr lang="en-GB" dirty="0">
                    <a:latin typeface="+mj-lt"/>
                    <a:cs typeface="Helvetica" panose="020B0604020202020204" pitchFamily="34" charset="0"/>
                  </a:rPr>
                  <a:t>v : Velocity</a:t>
                </a:r>
              </a:p>
              <a:p>
                <a:pPr marL="285750" indent="-285750">
                  <a:buFont typeface="Arial" panose="020B0604020202020204" pitchFamily="34" charset="0"/>
                  <a:buChar char="•"/>
                </a:pPr>
                <a:r>
                  <a:rPr lang="en-GB" dirty="0">
                    <a:latin typeface="+mj-lt"/>
                    <a:cs typeface="Helvetica" panose="020B0604020202020204" pitchFamily="34" charset="0"/>
                  </a:rPr>
                  <a:t>C : Orientation (matrix)</a:t>
                </a:r>
              </a:p>
              <a:p>
                <a:pPr marL="285750" indent="-285750">
                  <a:buFont typeface="Arial" panose="020B0604020202020204" pitchFamily="34" charset="0"/>
                  <a:buChar char="•"/>
                </a:pPr>
                <a14:m>
                  <m:oMath xmlns:m="http://schemas.openxmlformats.org/officeDocument/2006/math">
                    <m:r>
                      <m:rPr>
                        <m:sty m:val="p"/>
                      </m:rPr>
                      <a:rPr lang="el-GR" i="1">
                        <a:latin typeface="Cambria Math" panose="02040503050406030204" pitchFamily="18" charset="0"/>
                        <a:ea typeface="Cambria Math" panose="02040503050406030204" pitchFamily="18" charset="0"/>
                      </a:rPr>
                      <m:t>Δ</m:t>
                    </m:r>
                    <m:r>
                      <a:rPr lang="en-GB" i="1">
                        <a:latin typeface="Cambria Math" panose="02040503050406030204" pitchFamily="18" charset="0"/>
                        <a:ea typeface="Cambria Math" panose="02040503050406030204" pitchFamily="18" charset="0"/>
                      </a:rPr>
                      <m:t>𝑡</m:t>
                    </m:r>
                  </m:oMath>
                </a14:m>
                <a:r>
                  <a:rPr lang="en-GB" dirty="0">
                    <a:latin typeface="+mj-lt"/>
                    <a:cs typeface="Helvetica" panose="020B0604020202020204" pitchFamily="34" charset="0"/>
                  </a:rPr>
                  <a:t> : Sampling interval</a:t>
                </a:r>
              </a:p>
              <a:p>
                <a:pPr marL="285750" indent="-285750">
                  <a:buFont typeface="Arial" panose="020B0604020202020204" pitchFamily="34" charset="0"/>
                  <a:buChar char="•"/>
                </a:pPr>
                <a14:m>
                  <m:oMath xmlns:m="http://schemas.openxmlformats.org/officeDocument/2006/math">
                    <m:r>
                      <a:rPr lang="en-GB" i="1">
                        <a:latin typeface="Cambria Math" panose="02040503050406030204" pitchFamily="18" charset="0"/>
                        <a:ea typeface="Cambria Math" panose="02040503050406030204" pitchFamily="18" charset="0"/>
                      </a:rPr>
                      <m:t>𝑠</m:t>
                    </m:r>
                  </m:oMath>
                </a14:m>
                <a:r>
                  <a:rPr lang="en-GB" dirty="0">
                    <a:latin typeface="+mj-lt"/>
                    <a:cs typeface="Helvetica" panose="020B0604020202020204" pitchFamily="34" charset="0"/>
                  </a:rPr>
                  <a:t> : Accelerometer measurements</a:t>
                </a:r>
              </a:p>
              <a:p>
                <a:pPr marL="285750" indent="-285750">
                  <a:buFont typeface="Arial" panose="020B0604020202020204" pitchFamily="34" charset="0"/>
                  <a:buChar char="•"/>
                </a:pPr>
                <a14:m>
                  <m:oMath xmlns:m="http://schemas.openxmlformats.org/officeDocument/2006/math">
                    <m:r>
                      <a:rPr lang="en-GB" i="1">
                        <a:latin typeface="Cambria Math" panose="02040503050406030204" pitchFamily="18" charset="0"/>
                        <a:ea typeface="Cambria Math" panose="02040503050406030204" pitchFamily="18" charset="0"/>
                      </a:rPr>
                      <m:t>𝜔</m:t>
                    </m:r>
                  </m:oMath>
                </a14:m>
                <a:r>
                  <a:rPr lang="en-GB" dirty="0">
                    <a:latin typeface="+mj-lt"/>
                    <a:cs typeface="Helvetica" panose="020B0604020202020204" pitchFamily="34" charset="0"/>
                  </a:rPr>
                  <a:t> : Gyroscope measurements</a:t>
                </a:r>
              </a:p>
              <a:p>
                <a:pPr marL="285750" indent="-285750">
                  <a:buFont typeface="Arial" panose="020B0604020202020204" pitchFamily="34" charset="0"/>
                  <a:buChar char="•"/>
                </a:pPr>
                <a14:m>
                  <m:oMath xmlns:m="http://schemas.openxmlformats.org/officeDocument/2006/math">
                    <m:r>
                      <a:rPr lang="en-GB" i="1">
                        <a:latin typeface="Cambria Math" panose="02040503050406030204" pitchFamily="18" charset="0"/>
                      </a:rPr>
                      <m:t>𝑔</m:t>
                    </m:r>
                  </m:oMath>
                </a14:m>
                <a:r>
                  <a:rPr lang="en-GB" dirty="0">
                    <a:latin typeface="+mj-lt"/>
                    <a:cs typeface="Helvetica" panose="020B0604020202020204" pitchFamily="34" charset="0"/>
                  </a:rPr>
                  <a:t> : Gravity vector</a:t>
                </a:r>
              </a:p>
              <a:p>
                <a:pPr marL="285750" indent="-285750">
                  <a:buFont typeface="Arial" panose="020B0604020202020204" pitchFamily="34" charset="0"/>
                  <a:buChar char="•"/>
                </a:pPr>
                <a14:m>
                  <m:oMath xmlns:m="http://schemas.openxmlformats.org/officeDocument/2006/math">
                    <m:sSub>
                      <m:sSubPr>
                        <m:ctrlPr>
                          <a:rPr lang="en-GB" i="1">
                            <a:latin typeface="Cambria Math" panose="02040503050406030204" pitchFamily="18" charset="0"/>
                            <a:ea typeface="Cambria Math" panose="02040503050406030204" pitchFamily="18" charset="0"/>
                          </a:rPr>
                        </m:ctrlPr>
                      </m:sSubPr>
                      <m:e>
                        <m:r>
                          <a:rPr lang="en-GB" i="1">
                            <a:latin typeface="Cambria Math" panose="02040503050406030204" pitchFamily="18" charset="0"/>
                            <a:ea typeface="Cambria Math" panose="02040503050406030204" pitchFamily="18" charset="0"/>
                          </a:rPr>
                          <m:t>𝐼</m:t>
                        </m:r>
                      </m:e>
                      <m:sub>
                        <m:r>
                          <a:rPr lang="en-GB" i="1">
                            <a:latin typeface="Cambria Math" panose="02040503050406030204" pitchFamily="18" charset="0"/>
                            <a:ea typeface="Cambria Math" panose="02040503050406030204" pitchFamily="18" charset="0"/>
                          </a:rPr>
                          <m:t>3</m:t>
                        </m:r>
                      </m:sub>
                    </m:sSub>
                  </m:oMath>
                </a14:m>
                <a:r>
                  <a:rPr lang="en-GB" dirty="0">
                    <a:latin typeface="+mj-lt"/>
                    <a:cs typeface="Helvetica" panose="020B0604020202020204" pitchFamily="34" charset="0"/>
                  </a:rPr>
                  <a:t> : </a:t>
                </a:r>
                <a14:m>
                  <m:oMath xmlns:m="http://schemas.openxmlformats.org/officeDocument/2006/math">
                    <m:r>
                      <a:rPr lang="en-GB" i="1">
                        <a:latin typeface="Cambria Math" panose="02040503050406030204" pitchFamily="18" charset="0"/>
                      </a:rPr>
                      <m:t>3</m:t>
                    </m:r>
                    <m:r>
                      <a:rPr lang="en-GB" i="1">
                        <a:latin typeface="Cambria Math" panose="02040503050406030204" pitchFamily="18" charset="0"/>
                        <a:ea typeface="Cambria Math" panose="02040503050406030204" pitchFamily="18" charset="0"/>
                      </a:rPr>
                      <m:t>×3</m:t>
                    </m:r>
                  </m:oMath>
                </a14:m>
                <a:r>
                  <a:rPr lang="en-GB" dirty="0">
                    <a:latin typeface="+mj-lt"/>
                    <a:cs typeface="Helvetica" panose="020B0604020202020204" pitchFamily="34" charset="0"/>
                  </a:rPr>
                  <a:t> Identity matrix</a:t>
                </a:r>
              </a:p>
              <a:p>
                <a:pPr marL="285750" indent="-285750">
                  <a:buFont typeface="Arial" panose="020B0604020202020204" pitchFamily="34" charset="0"/>
                  <a:buChar char="•"/>
                </a:pPr>
                <a14:m>
                  <m:oMath xmlns:m="http://schemas.openxmlformats.org/officeDocument/2006/math">
                    <m:sSup>
                      <m:sSupPr>
                        <m:ctrlPr>
                          <a:rPr lang="en-GB" i="1">
                            <a:latin typeface="Cambria Math" panose="02040503050406030204" pitchFamily="18" charset="0"/>
                            <a:ea typeface="Cambria Math" panose="02040503050406030204" pitchFamily="18" charset="0"/>
                          </a:rPr>
                        </m:ctrlPr>
                      </m:sSupPr>
                      <m:e>
                        <m:r>
                          <a:rPr lang="en-GB" i="1">
                            <a:latin typeface="Cambria Math" panose="02040503050406030204" pitchFamily="18" charset="0"/>
                            <a:ea typeface="Cambria Math" panose="02040503050406030204" pitchFamily="18" charset="0"/>
                          </a:rPr>
                          <m:t>[ ]</m:t>
                        </m:r>
                      </m:e>
                      <m:sup>
                        <m:r>
                          <a:rPr lang="en-GB" i="1">
                            <a:latin typeface="Cambria Math" panose="02040503050406030204" pitchFamily="18" charset="0"/>
                            <a:ea typeface="Cambria Math" panose="02040503050406030204" pitchFamily="18" charset="0"/>
                          </a:rPr>
                          <m:t>×</m:t>
                        </m:r>
                      </m:sup>
                    </m:sSup>
                  </m:oMath>
                </a14:m>
                <a:r>
                  <a:rPr lang="en-GB" dirty="0">
                    <a:latin typeface="+mj-lt"/>
                    <a:ea typeface="Cambria Math" panose="02040503050406030204" pitchFamily="18" charset="0"/>
                    <a:cs typeface="Helvetica" panose="020B0604020202020204" pitchFamily="34" charset="0"/>
                  </a:rPr>
                  <a:t> : Skew symmetric matrix</a:t>
                </a:r>
              </a:p>
            </p:txBody>
          </p:sp>
        </mc:Choice>
        <mc:Fallback xmlns="">
          <p:sp>
            <p:nvSpPr>
              <p:cNvPr id="7" name="Rectangle 6">
                <a:extLst>
                  <a:ext uri="{FF2B5EF4-FFF2-40B4-BE49-F238E27FC236}">
                    <a16:creationId xmlns:a16="http://schemas.microsoft.com/office/drawing/2014/main" id="{81BD55FF-773E-4345-8451-56C371BB060F}"/>
                  </a:ext>
                </a:extLst>
              </p:cNvPr>
              <p:cNvSpPr>
                <a:spLocks noRot="1" noChangeAspect="1" noMove="1" noResize="1" noEditPoints="1" noAdjustHandles="1" noChangeArrowheads="1" noChangeShapeType="1" noTextEdit="1"/>
              </p:cNvSpPr>
              <p:nvPr/>
            </p:nvSpPr>
            <p:spPr>
              <a:xfrm>
                <a:off x="4267200" y="2917684"/>
                <a:ext cx="4318000" cy="2585323"/>
              </a:xfrm>
              <a:prstGeom prst="rect">
                <a:avLst/>
              </a:prstGeom>
              <a:blipFill>
                <a:blip r:embed="rId4"/>
                <a:stretch>
                  <a:fillRect l="-882" t="-976" b="-2927"/>
                </a:stretch>
              </a:blipFill>
            </p:spPr>
            <p:txBody>
              <a:bodyPr/>
              <a:lstStyle/>
              <a:p>
                <a:r>
                  <a:rPr lang="en-US">
                    <a:noFill/>
                  </a:rPr>
                  <a:t> </a:t>
                </a:r>
              </a:p>
            </p:txBody>
          </p:sp>
        </mc:Fallback>
      </mc:AlternateContent>
    </p:spTree>
    <p:extLst>
      <p:ext uri="{BB962C8B-B14F-4D97-AF65-F5344CB8AC3E}">
        <p14:creationId xmlns:p14="http://schemas.microsoft.com/office/powerpoint/2010/main" val="24835310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2638A20-BE6A-4F14-DFC2-E21AC5B2707F}"/>
              </a:ext>
            </a:extLst>
          </p:cNvPr>
          <p:cNvSpPr>
            <a:spLocks noGrp="1"/>
          </p:cNvSpPr>
          <p:nvPr>
            <p:ph type="title"/>
          </p:nvPr>
        </p:nvSpPr>
        <p:spPr>
          <a:xfrm>
            <a:off x="838200" y="125066"/>
            <a:ext cx="10515600" cy="1015525"/>
          </a:xfrm>
        </p:spPr>
        <p:txBody>
          <a:bodyPr>
            <a:normAutofit/>
          </a:bodyPr>
          <a:lstStyle/>
          <a:p>
            <a:r>
              <a:rPr lang="en-US" sz="2800" dirty="0">
                <a:cs typeface="Helvetica" panose="020B0604020202020204" pitchFamily="34" charset="0"/>
              </a:rPr>
              <a:t>Zero-velocity-aided </a:t>
            </a:r>
            <a:br>
              <a:rPr lang="en-US" sz="2800" dirty="0">
                <a:cs typeface="Helvetica" panose="020B0604020202020204" pitchFamily="34" charset="0"/>
              </a:rPr>
            </a:br>
            <a:r>
              <a:rPr lang="en-US" sz="2800" dirty="0">
                <a:cs typeface="Helvetica" panose="020B0604020202020204" pitchFamily="34" charset="0"/>
              </a:rPr>
              <a:t>Inertial Navigation</a:t>
            </a:r>
            <a:endParaRPr lang="en-US" dirty="0"/>
          </a:p>
        </p:txBody>
      </p:sp>
      <p:sp>
        <p:nvSpPr>
          <p:cNvPr id="6" name="TextBox 5">
            <a:extLst>
              <a:ext uri="{FF2B5EF4-FFF2-40B4-BE49-F238E27FC236}">
                <a16:creationId xmlns:a16="http://schemas.microsoft.com/office/drawing/2014/main" id="{631558E5-F543-E84D-B4AA-95A223CDDF71}"/>
              </a:ext>
            </a:extLst>
          </p:cNvPr>
          <p:cNvSpPr txBox="1"/>
          <p:nvPr/>
        </p:nvSpPr>
        <p:spPr>
          <a:xfrm>
            <a:off x="2156303" y="1293221"/>
            <a:ext cx="7691890" cy="307777"/>
          </a:xfrm>
          <a:prstGeom prst="rect">
            <a:avLst/>
          </a:prstGeom>
          <a:noFill/>
        </p:spPr>
        <p:txBody>
          <a:bodyPr wrap="square" rtlCol="0">
            <a:spAutoFit/>
          </a:bodyPr>
          <a:lstStyle/>
          <a:p>
            <a:endParaRPr lang="en-US" sz="1400">
              <a:solidFill>
                <a:schemeClr val="bg1"/>
              </a:solidFill>
              <a:latin typeface="FoundrySterling-Book"/>
            </a:endParaRPr>
          </a:p>
        </p:txBody>
      </p:sp>
      <p:grpSp>
        <p:nvGrpSpPr>
          <p:cNvPr id="26" name="Group 25">
            <a:extLst>
              <a:ext uri="{FF2B5EF4-FFF2-40B4-BE49-F238E27FC236}">
                <a16:creationId xmlns:a16="http://schemas.microsoft.com/office/drawing/2014/main" id="{1202BA04-173C-564E-A88C-387A48B9FEB9}"/>
              </a:ext>
            </a:extLst>
          </p:cNvPr>
          <p:cNvGrpSpPr/>
          <p:nvPr/>
        </p:nvGrpSpPr>
        <p:grpSpPr>
          <a:xfrm>
            <a:off x="1422507" y="2319722"/>
            <a:ext cx="9126730" cy="2504777"/>
            <a:chOff x="-101493" y="2319721"/>
            <a:chExt cx="9126730" cy="2504777"/>
          </a:xfrm>
        </p:grpSpPr>
        <p:sp>
          <p:nvSpPr>
            <p:cNvPr id="9" name="TextBox 8">
              <a:extLst>
                <a:ext uri="{FF2B5EF4-FFF2-40B4-BE49-F238E27FC236}">
                  <a16:creationId xmlns:a16="http://schemas.microsoft.com/office/drawing/2014/main" id="{1643B9C4-448F-B943-81EA-E351ABE61E78}"/>
                </a:ext>
              </a:extLst>
            </p:cNvPr>
            <p:cNvSpPr txBox="1"/>
            <p:nvPr/>
          </p:nvSpPr>
          <p:spPr>
            <a:xfrm>
              <a:off x="2551758" y="3804484"/>
              <a:ext cx="1426579" cy="780681"/>
            </a:xfrm>
            <a:prstGeom prst="rect">
              <a:avLst/>
            </a:prstGeom>
            <a:noFill/>
            <a:ln w="76200">
              <a:solidFill>
                <a:schemeClr val="tx2">
                  <a:lumMod val="75000"/>
                </a:schemeClr>
              </a:solidFill>
            </a:ln>
          </p:spPr>
          <p:txBody>
            <a:bodyPr wrap="square" rtlCol="0">
              <a:spAutoFit/>
            </a:bodyPr>
            <a:lstStyle/>
            <a:p>
              <a:endParaRPr lang="en-GB" dirty="0"/>
            </a:p>
          </p:txBody>
        </p:sp>
        <p:sp>
          <p:nvSpPr>
            <p:cNvPr id="10" name="TextBox 9">
              <a:extLst>
                <a:ext uri="{FF2B5EF4-FFF2-40B4-BE49-F238E27FC236}">
                  <a16:creationId xmlns:a16="http://schemas.microsoft.com/office/drawing/2014/main" id="{C2701F13-5488-8A4E-BB64-C8959370B023}"/>
                </a:ext>
              </a:extLst>
            </p:cNvPr>
            <p:cNvSpPr txBox="1"/>
            <p:nvPr/>
          </p:nvSpPr>
          <p:spPr>
            <a:xfrm>
              <a:off x="2592985" y="3864896"/>
              <a:ext cx="1272029" cy="584775"/>
            </a:xfrm>
            <a:prstGeom prst="rect">
              <a:avLst/>
            </a:prstGeom>
            <a:noFill/>
          </p:spPr>
          <p:txBody>
            <a:bodyPr wrap="square" rtlCol="0">
              <a:spAutoFit/>
            </a:bodyPr>
            <a:lstStyle/>
            <a:p>
              <a:pPr algn="ctr"/>
              <a:r>
                <a:rPr lang="en-US" sz="1600" dirty="0">
                  <a:latin typeface="Helvetica" panose="020B0604020202020204" pitchFamily="34" charset="0"/>
                  <a:cs typeface="Helvetica" panose="020B0604020202020204" pitchFamily="34" charset="0"/>
                </a:rPr>
                <a:t>Navigation equations</a:t>
              </a:r>
            </a:p>
          </p:txBody>
        </p:sp>
        <p:sp>
          <p:nvSpPr>
            <p:cNvPr id="11" name="TextBox 10">
              <a:extLst>
                <a:ext uri="{FF2B5EF4-FFF2-40B4-BE49-F238E27FC236}">
                  <a16:creationId xmlns:a16="http://schemas.microsoft.com/office/drawing/2014/main" id="{9D3D146A-42D0-3A41-885F-1DB5C7ABA425}"/>
                </a:ext>
              </a:extLst>
            </p:cNvPr>
            <p:cNvSpPr txBox="1"/>
            <p:nvPr/>
          </p:nvSpPr>
          <p:spPr>
            <a:xfrm>
              <a:off x="3958101" y="4239723"/>
              <a:ext cx="2237658" cy="584775"/>
            </a:xfrm>
            <a:prstGeom prst="rect">
              <a:avLst/>
            </a:prstGeom>
            <a:noFill/>
          </p:spPr>
          <p:txBody>
            <a:bodyPr wrap="square" rtlCol="0">
              <a:spAutoFit/>
            </a:bodyPr>
            <a:lstStyle/>
            <a:p>
              <a:pPr algn="ctr"/>
              <a:r>
                <a:rPr lang="en-US" sz="1600" dirty="0">
                  <a:latin typeface="Helvetica" panose="020B0604020202020204" pitchFamily="34" charset="0"/>
                  <a:cs typeface="Helvetica" panose="020B0604020202020204" pitchFamily="34" charset="0"/>
                </a:rPr>
                <a:t>Navigation estimate</a:t>
              </a:r>
            </a:p>
            <a:p>
              <a:pPr algn="ctr"/>
              <a:r>
                <a:rPr lang="en-US" sz="1600" dirty="0">
                  <a:latin typeface="Helvetica" panose="020B0604020202020204" pitchFamily="34" charset="0"/>
                  <a:cs typeface="Helvetica" panose="020B0604020202020204" pitchFamily="34" charset="0"/>
                </a:rPr>
                <a:t>at time k + 1</a:t>
              </a:r>
            </a:p>
          </p:txBody>
        </p:sp>
        <p:sp>
          <p:nvSpPr>
            <p:cNvPr id="12" name="TextBox 11">
              <a:extLst>
                <a:ext uri="{FF2B5EF4-FFF2-40B4-BE49-F238E27FC236}">
                  <a16:creationId xmlns:a16="http://schemas.microsoft.com/office/drawing/2014/main" id="{B9CB19F8-0A80-3A43-AF81-0E4EC2D0EFAC}"/>
                </a:ext>
              </a:extLst>
            </p:cNvPr>
            <p:cNvSpPr txBox="1"/>
            <p:nvPr/>
          </p:nvSpPr>
          <p:spPr>
            <a:xfrm>
              <a:off x="-73747" y="3127173"/>
              <a:ext cx="1809110" cy="584775"/>
            </a:xfrm>
            <a:prstGeom prst="rect">
              <a:avLst/>
            </a:prstGeom>
            <a:noFill/>
            <a:effectLst/>
          </p:spPr>
          <p:txBody>
            <a:bodyPr wrap="square" rtlCol="0">
              <a:spAutoFit/>
            </a:bodyPr>
            <a:lstStyle/>
            <a:p>
              <a:pPr algn="ctr"/>
              <a:r>
                <a:rPr lang="en-US" sz="1600" dirty="0">
                  <a:latin typeface="Helvetica" panose="020B0604020202020204" pitchFamily="34" charset="0"/>
                  <a:cs typeface="Helvetica" panose="020B0604020202020204" pitchFamily="34" charset="0"/>
                </a:rPr>
                <a:t>Inertial measurements</a:t>
              </a:r>
            </a:p>
          </p:txBody>
        </p:sp>
        <p:sp>
          <p:nvSpPr>
            <p:cNvPr id="13" name="TextBox 12">
              <a:extLst>
                <a:ext uri="{FF2B5EF4-FFF2-40B4-BE49-F238E27FC236}">
                  <a16:creationId xmlns:a16="http://schemas.microsoft.com/office/drawing/2014/main" id="{0ED87ADB-AC48-D24E-AA41-E5EB3580F034}"/>
                </a:ext>
              </a:extLst>
            </p:cNvPr>
            <p:cNvSpPr txBox="1"/>
            <p:nvPr/>
          </p:nvSpPr>
          <p:spPr>
            <a:xfrm>
              <a:off x="-101493" y="3976697"/>
              <a:ext cx="2085624" cy="584775"/>
            </a:xfrm>
            <a:prstGeom prst="rect">
              <a:avLst/>
            </a:prstGeom>
            <a:noFill/>
          </p:spPr>
          <p:txBody>
            <a:bodyPr wrap="square" rtlCol="0">
              <a:spAutoFit/>
            </a:bodyPr>
            <a:lstStyle/>
            <a:p>
              <a:pPr algn="ctr"/>
              <a:r>
                <a:rPr lang="en-US" sz="1600" dirty="0">
                  <a:latin typeface="Helvetica" panose="020B0604020202020204" pitchFamily="34" charset="0"/>
                  <a:cs typeface="Helvetica" panose="020B0604020202020204" pitchFamily="34" charset="0"/>
                </a:rPr>
                <a:t>Navigation estimate</a:t>
              </a:r>
            </a:p>
            <a:p>
              <a:pPr algn="ctr"/>
              <a:r>
                <a:rPr lang="en-US" sz="1600" dirty="0">
                  <a:latin typeface="Helvetica" panose="020B0604020202020204" pitchFamily="34" charset="0"/>
                  <a:cs typeface="Helvetica" panose="020B0604020202020204" pitchFamily="34" charset="0"/>
                </a:rPr>
                <a:t>at time k</a:t>
              </a:r>
            </a:p>
          </p:txBody>
        </p:sp>
        <p:sp>
          <p:nvSpPr>
            <p:cNvPr id="14" name="Right Arrow 13">
              <a:extLst>
                <a:ext uri="{FF2B5EF4-FFF2-40B4-BE49-F238E27FC236}">
                  <a16:creationId xmlns:a16="http://schemas.microsoft.com/office/drawing/2014/main" id="{AE57B3F9-879A-4246-94F6-1DAD421C4EAD}"/>
                </a:ext>
              </a:extLst>
            </p:cNvPr>
            <p:cNvSpPr/>
            <p:nvPr/>
          </p:nvSpPr>
          <p:spPr>
            <a:xfrm>
              <a:off x="1517876" y="3622803"/>
              <a:ext cx="940050" cy="456553"/>
            </a:xfrm>
            <a:prstGeom prst="rightArrow">
              <a:avLst/>
            </a:prstGeom>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tx1"/>
                </a:solidFill>
              </a:endParaRPr>
            </a:p>
          </p:txBody>
        </p:sp>
        <p:sp>
          <p:nvSpPr>
            <p:cNvPr id="15" name="TextBox 14">
              <a:extLst>
                <a:ext uri="{FF2B5EF4-FFF2-40B4-BE49-F238E27FC236}">
                  <a16:creationId xmlns:a16="http://schemas.microsoft.com/office/drawing/2014/main" id="{A1A2B02C-AC2D-CD4D-8BD7-A90818609F45}"/>
                </a:ext>
              </a:extLst>
            </p:cNvPr>
            <p:cNvSpPr txBox="1"/>
            <p:nvPr/>
          </p:nvSpPr>
          <p:spPr>
            <a:xfrm>
              <a:off x="2541620" y="2804081"/>
              <a:ext cx="1388389" cy="745312"/>
            </a:xfrm>
            <a:prstGeom prst="rect">
              <a:avLst/>
            </a:prstGeom>
            <a:noFill/>
            <a:ln w="76200">
              <a:solidFill>
                <a:schemeClr val="tx2">
                  <a:lumMod val="75000"/>
                </a:schemeClr>
              </a:solidFill>
            </a:ln>
          </p:spPr>
          <p:txBody>
            <a:bodyPr wrap="square" rtlCol="0">
              <a:spAutoFit/>
            </a:bodyPr>
            <a:lstStyle/>
            <a:p>
              <a:endParaRPr lang="en-GB" dirty="0"/>
            </a:p>
          </p:txBody>
        </p:sp>
        <p:sp>
          <p:nvSpPr>
            <p:cNvPr id="16" name="TextBox 15">
              <a:extLst>
                <a:ext uri="{FF2B5EF4-FFF2-40B4-BE49-F238E27FC236}">
                  <a16:creationId xmlns:a16="http://schemas.microsoft.com/office/drawing/2014/main" id="{83E8B1B9-44C0-CE43-8AEA-FB086B20437F}"/>
                </a:ext>
              </a:extLst>
            </p:cNvPr>
            <p:cNvSpPr txBox="1"/>
            <p:nvPr/>
          </p:nvSpPr>
          <p:spPr>
            <a:xfrm>
              <a:off x="2528927" y="2911774"/>
              <a:ext cx="1429174" cy="584775"/>
            </a:xfrm>
            <a:prstGeom prst="rect">
              <a:avLst/>
            </a:prstGeom>
            <a:noFill/>
          </p:spPr>
          <p:txBody>
            <a:bodyPr wrap="square" rtlCol="0">
              <a:spAutoFit/>
            </a:bodyPr>
            <a:lstStyle/>
            <a:p>
              <a:pPr algn="ctr"/>
              <a:r>
                <a:rPr lang="en-US" sz="1600" dirty="0">
                  <a:latin typeface="Helvetica" panose="020B0604020202020204" pitchFamily="34" charset="0"/>
                  <a:cs typeface="Helvetica" panose="020B0604020202020204" pitchFamily="34" charset="0"/>
                </a:rPr>
                <a:t>Zero-velocity detector</a:t>
              </a:r>
            </a:p>
          </p:txBody>
        </p:sp>
        <p:sp>
          <p:nvSpPr>
            <p:cNvPr id="17" name="TextBox 16">
              <a:extLst>
                <a:ext uri="{FF2B5EF4-FFF2-40B4-BE49-F238E27FC236}">
                  <a16:creationId xmlns:a16="http://schemas.microsoft.com/office/drawing/2014/main" id="{E95F27C2-35FF-694B-A804-07E840250129}"/>
                </a:ext>
              </a:extLst>
            </p:cNvPr>
            <p:cNvSpPr txBox="1"/>
            <p:nvPr/>
          </p:nvSpPr>
          <p:spPr>
            <a:xfrm>
              <a:off x="5116477" y="3247589"/>
              <a:ext cx="1290604" cy="729107"/>
            </a:xfrm>
            <a:prstGeom prst="rect">
              <a:avLst/>
            </a:prstGeom>
            <a:noFill/>
            <a:ln w="76200">
              <a:solidFill>
                <a:schemeClr val="tx2">
                  <a:lumMod val="75000"/>
                </a:schemeClr>
              </a:solidFill>
            </a:ln>
          </p:spPr>
          <p:txBody>
            <a:bodyPr wrap="square" rtlCol="0">
              <a:spAutoFit/>
            </a:bodyPr>
            <a:lstStyle/>
            <a:p>
              <a:endParaRPr lang="en-GB" dirty="0"/>
            </a:p>
          </p:txBody>
        </p:sp>
        <p:sp>
          <p:nvSpPr>
            <p:cNvPr id="18" name="TextBox 17">
              <a:extLst>
                <a:ext uri="{FF2B5EF4-FFF2-40B4-BE49-F238E27FC236}">
                  <a16:creationId xmlns:a16="http://schemas.microsoft.com/office/drawing/2014/main" id="{360ED43B-1748-7443-A8F6-606B7BAAF540}"/>
                </a:ext>
              </a:extLst>
            </p:cNvPr>
            <p:cNvSpPr txBox="1"/>
            <p:nvPr/>
          </p:nvSpPr>
          <p:spPr>
            <a:xfrm>
              <a:off x="5103784" y="3355283"/>
              <a:ext cx="1290605" cy="584775"/>
            </a:xfrm>
            <a:prstGeom prst="rect">
              <a:avLst/>
            </a:prstGeom>
            <a:noFill/>
          </p:spPr>
          <p:txBody>
            <a:bodyPr wrap="square" rtlCol="0">
              <a:spAutoFit/>
            </a:bodyPr>
            <a:lstStyle/>
            <a:p>
              <a:pPr algn="ctr"/>
              <a:r>
                <a:rPr lang="en-US" sz="1600" dirty="0">
                  <a:latin typeface="Helvetica" panose="020B0604020202020204" pitchFamily="34" charset="0"/>
                  <a:cs typeface="Helvetica" panose="020B0604020202020204" pitchFamily="34" charset="0"/>
                </a:rPr>
                <a:t>Information</a:t>
              </a:r>
            </a:p>
            <a:p>
              <a:pPr algn="ctr"/>
              <a:r>
                <a:rPr lang="en-US" sz="1600" dirty="0">
                  <a:latin typeface="Helvetica" panose="020B0604020202020204" pitchFamily="34" charset="0"/>
                  <a:cs typeface="Helvetica" panose="020B0604020202020204" pitchFamily="34" charset="0"/>
                </a:rPr>
                <a:t>fusion</a:t>
              </a:r>
            </a:p>
          </p:txBody>
        </p:sp>
        <p:sp>
          <p:nvSpPr>
            <p:cNvPr id="19" name="Right Arrow 18">
              <a:extLst>
                <a:ext uri="{FF2B5EF4-FFF2-40B4-BE49-F238E27FC236}">
                  <a16:creationId xmlns:a16="http://schemas.microsoft.com/office/drawing/2014/main" id="{E1BF1CD9-EAA7-A345-8959-BE4D800E3497}"/>
                </a:ext>
              </a:extLst>
            </p:cNvPr>
            <p:cNvSpPr/>
            <p:nvPr/>
          </p:nvSpPr>
          <p:spPr>
            <a:xfrm>
              <a:off x="1518070" y="4128612"/>
              <a:ext cx="940050" cy="456553"/>
            </a:xfrm>
            <a:prstGeom prst="rightArrow">
              <a:avLst/>
            </a:prstGeom>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20" name="Right Arrow 19">
              <a:extLst>
                <a:ext uri="{FF2B5EF4-FFF2-40B4-BE49-F238E27FC236}">
                  <a16:creationId xmlns:a16="http://schemas.microsoft.com/office/drawing/2014/main" id="{A38D1D01-C76A-9C47-B383-E974EF4602A2}"/>
                </a:ext>
              </a:extLst>
            </p:cNvPr>
            <p:cNvSpPr/>
            <p:nvPr/>
          </p:nvSpPr>
          <p:spPr>
            <a:xfrm>
              <a:off x="4047514" y="3051540"/>
              <a:ext cx="940050" cy="456553"/>
            </a:xfrm>
            <a:prstGeom prst="rightArrow">
              <a:avLst/>
            </a:prstGeom>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tx1"/>
                </a:solidFill>
              </a:endParaRPr>
            </a:p>
          </p:txBody>
        </p:sp>
        <p:sp>
          <p:nvSpPr>
            <p:cNvPr id="21" name="Right Arrow 20">
              <a:extLst>
                <a:ext uri="{FF2B5EF4-FFF2-40B4-BE49-F238E27FC236}">
                  <a16:creationId xmlns:a16="http://schemas.microsoft.com/office/drawing/2014/main" id="{5DADFB95-32CA-8747-BD17-CDE00F4B88C8}"/>
                </a:ext>
              </a:extLst>
            </p:cNvPr>
            <p:cNvSpPr/>
            <p:nvPr/>
          </p:nvSpPr>
          <p:spPr>
            <a:xfrm>
              <a:off x="4071036" y="3700731"/>
              <a:ext cx="940050" cy="456553"/>
            </a:xfrm>
            <a:prstGeom prst="rightArrow">
              <a:avLst/>
            </a:prstGeom>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tx1"/>
                </a:solidFill>
              </a:endParaRPr>
            </a:p>
          </p:txBody>
        </p:sp>
        <p:sp>
          <p:nvSpPr>
            <p:cNvPr id="22" name="Right Arrow 21">
              <a:extLst>
                <a:ext uri="{FF2B5EF4-FFF2-40B4-BE49-F238E27FC236}">
                  <a16:creationId xmlns:a16="http://schemas.microsoft.com/office/drawing/2014/main" id="{CBFE53DD-8B8F-1740-BC5B-127FE1715F0D}"/>
                </a:ext>
              </a:extLst>
            </p:cNvPr>
            <p:cNvSpPr/>
            <p:nvPr/>
          </p:nvSpPr>
          <p:spPr>
            <a:xfrm>
              <a:off x="6493564" y="3398603"/>
              <a:ext cx="940050" cy="456553"/>
            </a:xfrm>
            <a:prstGeom prst="rightArrow">
              <a:avLst/>
            </a:prstGeom>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tx1"/>
                </a:solidFill>
              </a:endParaRPr>
            </a:p>
          </p:txBody>
        </p:sp>
        <p:sp>
          <p:nvSpPr>
            <p:cNvPr id="23" name="Right Arrow 22">
              <a:extLst>
                <a:ext uri="{FF2B5EF4-FFF2-40B4-BE49-F238E27FC236}">
                  <a16:creationId xmlns:a16="http://schemas.microsoft.com/office/drawing/2014/main" id="{21DEA6A1-9EFA-444B-81EC-F4D4B2090566}"/>
                </a:ext>
              </a:extLst>
            </p:cNvPr>
            <p:cNvSpPr/>
            <p:nvPr/>
          </p:nvSpPr>
          <p:spPr>
            <a:xfrm>
              <a:off x="1522226" y="2834670"/>
              <a:ext cx="940050" cy="456553"/>
            </a:xfrm>
            <a:prstGeom prst="rightArrow">
              <a:avLst/>
            </a:prstGeom>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tx1"/>
                </a:solidFill>
              </a:endParaRPr>
            </a:p>
          </p:txBody>
        </p:sp>
        <p:sp>
          <p:nvSpPr>
            <p:cNvPr id="24" name="TextBox 23">
              <a:extLst>
                <a:ext uri="{FF2B5EF4-FFF2-40B4-BE49-F238E27FC236}">
                  <a16:creationId xmlns:a16="http://schemas.microsoft.com/office/drawing/2014/main" id="{F2685748-B781-7E4C-965A-1700561D8A37}"/>
                </a:ext>
              </a:extLst>
            </p:cNvPr>
            <p:cNvSpPr txBox="1"/>
            <p:nvPr/>
          </p:nvSpPr>
          <p:spPr>
            <a:xfrm>
              <a:off x="6791376" y="2998835"/>
              <a:ext cx="2233861" cy="584775"/>
            </a:xfrm>
            <a:prstGeom prst="rect">
              <a:avLst/>
            </a:prstGeom>
            <a:noFill/>
          </p:spPr>
          <p:txBody>
            <a:bodyPr wrap="square" rtlCol="0">
              <a:spAutoFit/>
            </a:bodyPr>
            <a:lstStyle/>
            <a:p>
              <a:pPr algn="ctr"/>
              <a:r>
                <a:rPr lang="en-US" sz="1600" dirty="0">
                  <a:latin typeface="Helvetica" panose="020B0604020202020204" pitchFamily="34" charset="0"/>
                  <a:cs typeface="Helvetica" panose="020B0604020202020204" pitchFamily="34" charset="0"/>
                </a:rPr>
                <a:t>Navigation estimate</a:t>
              </a:r>
            </a:p>
            <a:p>
              <a:pPr algn="ctr"/>
              <a:r>
                <a:rPr lang="en-US" sz="1600" dirty="0">
                  <a:latin typeface="Helvetica" panose="020B0604020202020204" pitchFamily="34" charset="0"/>
                  <a:cs typeface="Helvetica" panose="020B0604020202020204" pitchFamily="34" charset="0"/>
                </a:rPr>
                <a:t>at time k + 1</a:t>
              </a:r>
            </a:p>
          </p:txBody>
        </p:sp>
        <p:sp>
          <p:nvSpPr>
            <p:cNvPr id="25" name="TextBox 24">
              <a:extLst>
                <a:ext uri="{FF2B5EF4-FFF2-40B4-BE49-F238E27FC236}">
                  <a16:creationId xmlns:a16="http://schemas.microsoft.com/office/drawing/2014/main" id="{3A8E2885-BC99-E140-ACE0-4B6054D5C22A}"/>
                </a:ext>
              </a:extLst>
            </p:cNvPr>
            <p:cNvSpPr txBox="1"/>
            <p:nvPr/>
          </p:nvSpPr>
          <p:spPr>
            <a:xfrm>
              <a:off x="3666233" y="2319721"/>
              <a:ext cx="1624029" cy="584775"/>
            </a:xfrm>
            <a:prstGeom prst="rect">
              <a:avLst/>
            </a:prstGeom>
            <a:noFill/>
            <a:effectLst/>
          </p:spPr>
          <p:txBody>
            <a:bodyPr wrap="square" rtlCol="0">
              <a:spAutoFit/>
            </a:bodyPr>
            <a:lstStyle/>
            <a:p>
              <a:pPr algn="ctr"/>
              <a:r>
                <a:rPr lang="en-US" sz="1600" dirty="0">
                  <a:latin typeface="Helvetica" panose="020B0604020202020204" pitchFamily="34" charset="0"/>
                  <a:cs typeface="Helvetica" panose="020B0604020202020204" pitchFamily="34" charset="0"/>
                </a:rPr>
                <a:t>Zero-velocity </a:t>
              </a:r>
            </a:p>
            <a:p>
              <a:pPr algn="ctr"/>
              <a:r>
                <a:rPr lang="en-US" sz="1600" dirty="0">
                  <a:latin typeface="Helvetica" panose="020B0604020202020204" pitchFamily="34" charset="0"/>
                  <a:cs typeface="Helvetica" panose="020B0604020202020204" pitchFamily="34" charset="0"/>
                </a:rPr>
                <a:t>instances</a:t>
              </a:r>
            </a:p>
          </p:txBody>
        </p:sp>
      </p:grpSp>
    </p:spTree>
    <p:extLst>
      <p:ext uri="{BB962C8B-B14F-4D97-AF65-F5344CB8AC3E}">
        <p14:creationId xmlns:p14="http://schemas.microsoft.com/office/powerpoint/2010/main" val="16840884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F229847-5E0E-056A-F440-130A29A7744F}"/>
              </a:ext>
            </a:extLst>
          </p:cNvPr>
          <p:cNvSpPr>
            <a:spLocks noGrp="1"/>
          </p:cNvSpPr>
          <p:nvPr>
            <p:ph type="title"/>
          </p:nvPr>
        </p:nvSpPr>
        <p:spPr/>
        <p:txBody>
          <a:bodyPr>
            <a:normAutofit/>
          </a:bodyPr>
          <a:lstStyle/>
          <a:p>
            <a:r>
              <a:rPr lang="en-US" sz="2800" dirty="0">
                <a:cs typeface="Helvetica" panose="020B0604020202020204" pitchFamily="34" charset="0"/>
              </a:rPr>
              <a:t>Zero-velocity Detection</a:t>
            </a:r>
            <a:endParaRPr lang="en-US" dirty="0"/>
          </a:p>
        </p:txBody>
      </p:sp>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73A39C02-C0EE-8646-85D2-501F322178ED}"/>
                  </a:ext>
                </a:extLst>
              </p:cNvPr>
              <p:cNvSpPr/>
              <p:nvPr/>
            </p:nvSpPr>
            <p:spPr>
              <a:xfrm>
                <a:off x="1058507" y="1785754"/>
                <a:ext cx="5208017" cy="631648"/>
              </a:xfrm>
              <a:prstGeom prst="rect">
                <a:avLst/>
              </a:prstGeom>
            </p:spPr>
            <p:txBody>
              <a:bodyPr wrap="square">
                <a:spAutoFit/>
              </a:bodyPr>
              <a:lstStyle/>
              <a:p>
                <a:pPr algn="ctr"/>
                <a:r>
                  <a:rPr lang="en-US" sz="2000" dirty="0">
                    <a:latin typeface="Helvetica" pitchFamily="2" charset="0"/>
                  </a:rPr>
                  <a:t>Compute likelihood ratio:</a:t>
                </a:r>
                <a14:m>
                  <m:oMath xmlns:m="http://schemas.openxmlformats.org/officeDocument/2006/math">
                    <m:r>
                      <a:rPr lang="en-GB" sz="2200">
                        <a:latin typeface="Cambria Math" panose="02040503050406030204" pitchFamily="18" charset="0"/>
                        <a:ea typeface="Cambria Math" panose="02040503050406030204" pitchFamily="18" charset="0"/>
                      </a:rPr>
                      <m:t> </m:t>
                    </m:r>
                    <m:r>
                      <a:rPr lang="en-GB" sz="2200" i="1">
                        <a:latin typeface="Cambria Math" panose="02040503050406030204" pitchFamily="18" charset="0"/>
                        <a:ea typeface="Cambria Math" panose="02040503050406030204" pitchFamily="18" charset="0"/>
                      </a:rPr>
                      <m:t>𝐿</m:t>
                    </m:r>
                    <m:d>
                      <m:dPr>
                        <m:ctrlPr>
                          <a:rPr lang="en-GB" sz="2200" i="1">
                            <a:latin typeface="Cambria Math" panose="02040503050406030204" pitchFamily="18" charset="0"/>
                            <a:ea typeface="Cambria Math" panose="02040503050406030204" pitchFamily="18" charset="0"/>
                          </a:rPr>
                        </m:ctrlPr>
                      </m:dPr>
                      <m:e>
                        <m:sSub>
                          <m:sSubPr>
                            <m:ctrlPr>
                              <a:rPr lang="en-GB" sz="2200" i="1">
                                <a:latin typeface="Cambria Math" panose="02040503050406030204" pitchFamily="18" charset="0"/>
                                <a:ea typeface="Cambria Math" panose="02040503050406030204" pitchFamily="18" charset="0"/>
                              </a:rPr>
                            </m:ctrlPr>
                          </m:sSubPr>
                          <m:e>
                            <m:r>
                              <a:rPr lang="en-GB" sz="2200" b="1">
                                <a:latin typeface="Cambria Math" panose="02040503050406030204" pitchFamily="18" charset="0"/>
                                <a:ea typeface="Cambria Math" panose="02040503050406030204" pitchFamily="18" charset="0"/>
                              </a:rPr>
                              <m:t>𝐳</m:t>
                            </m:r>
                          </m:e>
                          <m:sub>
                            <m:r>
                              <a:rPr lang="en-GB" sz="2200" i="1">
                                <a:latin typeface="Cambria Math" panose="02040503050406030204" pitchFamily="18" charset="0"/>
                                <a:ea typeface="Cambria Math" panose="02040503050406030204" pitchFamily="18" charset="0"/>
                              </a:rPr>
                              <m:t>𝑛</m:t>
                            </m:r>
                          </m:sub>
                        </m:sSub>
                      </m:e>
                    </m:d>
                    <m:r>
                      <a:rPr lang="en-GB" sz="2200">
                        <a:latin typeface="Cambria Math" panose="02040503050406030204" pitchFamily="18" charset="0"/>
                        <a:ea typeface="Cambria Math" panose="02040503050406030204" pitchFamily="18" charset="0"/>
                      </a:rPr>
                      <m:t>=</m:t>
                    </m:r>
                    <m:f>
                      <m:fPr>
                        <m:ctrlPr>
                          <a:rPr lang="en-GB" sz="2200" i="1">
                            <a:latin typeface="Cambria Math" panose="02040503050406030204" pitchFamily="18" charset="0"/>
                            <a:ea typeface="Cambria Math" panose="02040503050406030204" pitchFamily="18" charset="0"/>
                          </a:rPr>
                        </m:ctrlPr>
                      </m:fPr>
                      <m:num>
                        <m:r>
                          <a:rPr lang="en-GB" sz="2200" i="1">
                            <a:latin typeface="Cambria Math" panose="02040503050406030204" pitchFamily="18" charset="0"/>
                            <a:ea typeface="Cambria Math" panose="02040503050406030204" pitchFamily="18" charset="0"/>
                          </a:rPr>
                          <m:t>𝑝</m:t>
                        </m:r>
                        <m:r>
                          <a:rPr lang="en-GB" sz="2200" i="1">
                            <a:latin typeface="Cambria Math" panose="02040503050406030204" pitchFamily="18" charset="0"/>
                            <a:ea typeface="Cambria Math" panose="02040503050406030204" pitchFamily="18" charset="0"/>
                          </a:rPr>
                          <m:t>(</m:t>
                        </m:r>
                        <m:sSub>
                          <m:sSubPr>
                            <m:ctrlPr>
                              <a:rPr lang="en-GB" sz="2200" i="1">
                                <a:latin typeface="Cambria Math" panose="02040503050406030204" pitchFamily="18" charset="0"/>
                                <a:ea typeface="Cambria Math" panose="02040503050406030204" pitchFamily="18" charset="0"/>
                              </a:rPr>
                            </m:ctrlPr>
                          </m:sSubPr>
                          <m:e>
                            <m:r>
                              <a:rPr lang="en-GB" sz="2200" b="1" i="1">
                                <a:latin typeface="Cambria Math" panose="02040503050406030204" pitchFamily="18" charset="0"/>
                                <a:ea typeface="Cambria Math" panose="02040503050406030204" pitchFamily="18" charset="0"/>
                              </a:rPr>
                              <m:t>𝒛</m:t>
                            </m:r>
                          </m:e>
                          <m:sub>
                            <m:r>
                              <a:rPr lang="en-GB" sz="2200" i="1">
                                <a:latin typeface="Cambria Math" panose="02040503050406030204" pitchFamily="18" charset="0"/>
                                <a:ea typeface="Cambria Math" panose="02040503050406030204" pitchFamily="18" charset="0"/>
                              </a:rPr>
                              <m:t>𝑛</m:t>
                            </m:r>
                          </m:sub>
                        </m:sSub>
                        <m:r>
                          <a:rPr lang="en-GB" sz="2200" i="1">
                            <a:latin typeface="Cambria Math" panose="02040503050406030204" pitchFamily="18" charset="0"/>
                            <a:ea typeface="Cambria Math" panose="02040503050406030204" pitchFamily="18" charset="0"/>
                          </a:rPr>
                          <m:t>|</m:t>
                        </m:r>
                        <m:sSub>
                          <m:sSubPr>
                            <m:ctrlPr>
                              <a:rPr lang="en-GB" sz="2200" i="1">
                                <a:latin typeface="Cambria Math" panose="02040503050406030204" pitchFamily="18" charset="0"/>
                                <a:ea typeface="Cambria Math" panose="02040503050406030204" pitchFamily="18" charset="0"/>
                              </a:rPr>
                            </m:ctrlPr>
                          </m:sSubPr>
                          <m:e>
                            <m:r>
                              <a:rPr lang="en-GB" sz="2200" i="1">
                                <a:latin typeface="Cambria Math" panose="02040503050406030204" pitchFamily="18" charset="0"/>
                                <a:ea typeface="Cambria Math" panose="02040503050406030204" pitchFamily="18" charset="0"/>
                              </a:rPr>
                              <m:t>𝐻</m:t>
                            </m:r>
                          </m:e>
                          <m:sub>
                            <m:r>
                              <a:rPr lang="en-GB" sz="2200" i="1">
                                <a:latin typeface="Cambria Math" panose="02040503050406030204" pitchFamily="18" charset="0"/>
                                <a:ea typeface="Cambria Math" panose="02040503050406030204" pitchFamily="18" charset="0"/>
                              </a:rPr>
                              <m:t>1</m:t>
                            </m:r>
                          </m:sub>
                        </m:sSub>
                        <m:r>
                          <a:rPr lang="en-GB" sz="2200" i="1">
                            <a:latin typeface="Cambria Math" panose="02040503050406030204" pitchFamily="18" charset="0"/>
                            <a:ea typeface="Cambria Math" panose="02040503050406030204" pitchFamily="18" charset="0"/>
                          </a:rPr>
                          <m:t>)</m:t>
                        </m:r>
                      </m:num>
                      <m:den>
                        <m:r>
                          <a:rPr lang="en-GB" sz="2200" i="1">
                            <a:latin typeface="Cambria Math" panose="02040503050406030204" pitchFamily="18" charset="0"/>
                            <a:ea typeface="Cambria Math" panose="02040503050406030204" pitchFamily="18" charset="0"/>
                          </a:rPr>
                          <m:t>𝑝</m:t>
                        </m:r>
                        <m:r>
                          <a:rPr lang="en-GB" sz="2200" i="1">
                            <a:latin typeface="Cambria Math" panose="02040503050406030204" pitchFamily="18" charset="0"/>
                            <a:ea typeface="Cambria Math" panose="02040503050406030204" pitchFamily="18" charset="0"/>
                          </a:rPr>
                          <m:t>(</m:t>
                        </m:r>
                        <m:sSub>
                          <m:sSubPr>
                            <m:ctrlPr>
                              <a:rPr lang="en-GB" sz="2200" i="1">
                                <a:latin typeface="Cambria Math" panose="02040503050406030204" pitchFamily="18" charset="0"/>
                                <a:ea typeface="Cambria Math" panose="02040503050406030204" pitchFamily="18" charset="0"/>
                              </a:rPr>
                            </m:ctrlPr>
                          </m:sSubPr>
                          <m:e>
                            <m:r>
                              <a:rPr lang="en-GB" sz="2200" b="1" i="1">
                                <a:latin typeface="Cambria Math" panose="02040503050406030204" pitchFamily="18" charset="0"/>
                                <a:ea typeface="Cambria Math" panose="02040503050406030204" pitchFamily="18" charset="0"/>
                              </a:rPr>
                              <m:t>𝒛</m:t>
                            </m:r>
                          </m:e>
                          <m:sub>
                            <m:r>
                              <a:rPr lang="en-GB" sz="2200" i="1">
                                <a:latin typeface="Cambria Math" panose="02040503050406030204" pitchFamily="18" charset="0"/>
                                <a:ea typeface="Cambria Math" panose="02040503050406030204" pitchFamily="18" charset="0"/>
                              </a:rPr>
                              <m:t>𝑛</m:t>
                            </m:r>
                          </m:sub>
                        </m:sSub>
                        <m:r>
                          <a:rPr lang="en-GB" sz="2200" i="1">
                            <a:latin typeface="Cambria Math" panose="02040503050406030204" pitchFamily="18" charset="0"/>
                            <a:ea typeface="Cambria Math" panose="02040503050406030204" pitchFamily="18" charset="0"/>
                          </a:rPr>
                          <m:t>|</m:t>
                        </m:r>
                        <m:sSub>
                          <m:sSubPr>
                            <m:ctrlPr>
                              <a:rPr lang="en-GB" sz="2200" i="1">
                                <a:latin typeface="Cambria Math" panose="02040503050406030204" pitchFamily="18" charset="0"/>
                                <a:ea typeface="Cambria Math" panose="02040503050406030204" pitchFamily="18" charset="0"/>
                              </a:rPr>
                            </m:ctrlPr>
                          </m:sSubPr>
                          <m:e>
                            <m:r>
                              <a:rPr lang="en-GB" sz="2200" i="1">
                                <a:latin typeface="Cambria Math" panose="02040503050406030204" pitchFamily="18" charset="0"/>
                                <a:ea typeface="Cambria Math" panose="02040503050406030204" pitchFamily="18" charset="0"/>
                              </a:rPr>
                              <m:t>𝐻</m:t>
                            </m:r>
                          </m:e>
                          <m:sub>
                            <m:r>
                              <a:rPr lang="en-GB" sz="2200" i="1">
                                <a:latin typeface="Cambria Math" panose="02040503050406030204" pitchFamily="18" charset="0"/>
                                <a:ea typeface="Cambria Math" panose="02040503050406030204" pitchFamily="18" charset="0"/>
                              </a:rPr>
                              <m:t>0</m:t>
                            </m:r>
                          </m:sub>
                        </m:sSub>
                        <m:r>
                          <a:rPr lang="en-GB" sz="2200" i="1">
                            <a:latin typeface="Cambria Math" panose="02040503050406030204" pitchFamily="18" charset="0"/>
                            <a:ea typeface="Cambria Math" panose="02040503050406030204" pitchFamily="18" charset="0"/>
                          </a:rPr>
                          <m:t>)</m:t>
                        </m:r>
                      </m:den>
                    </m:f>
                  </m:oMath>
                </a14:m>
                <a:endParaRPr lang="en-US" sz="2200" dirty="0">
                  <a:latin typeface="Helvetica" pitchFamily="2" charset="0"/>
                </a:endParaRPr>
              </a:p>
            </p:txBody>
          </p:sp>
        </mc:Choice>
        <mc:Fallback xmlns="">
          <p:sp>
            <p:nvSpPr>
              <p:cNvPr id="8" name="Rectangle 7">
                <a:extLst>
                  <a:ext uri="{FF2B5EF4-FFF2-40B4-BE49-F238E27FC236}">
                    <a16:creationId xmlns:a16="http://schemas.microsoft.com/office/drawing/2014/main" id="{73A39C02-C0EE-8646-85D2-501F322178ED}"/>
                  </a:ext>
                </a:extLst>
              </p:cNvPr>
              <p:cNvSpPr>
                <a:spLocks noRot="1" noChangeAspect="1" noMove="1" noResize="1" noEditPoints="1" noAdjustHandles="1" noChangeArrowheads="1" noChangeShapeType="1" noTextEdit="1"/>
              </p:cNvSpPr>
              <p:nvPr/>
            </p:nvSpPr>
            <p:spPr>
              <a:xfrm>
                <a:off x="1058507" y="1785754"/>
                <a:ext cx="5208017" cy="631648"/>
              </a:xfrm>
              <a:prstGeom prst="rect">
                <a:avLst/>
              </a:prstGeom>
              <a:blipFill>
                <a:blip r:embed="rId3"/>
                <a:stretch>
                  <a:fillRect b="-3922"/>
                </a:stretch>
              </a:blipFill>
            </p:spPr>
            <p:txBody>
              <a:bodyPr/>
              <a:lstStyle/>
              <a:p>
                <a:r>
                  <a:rPr lang="en-US">
                    <a:noFill/>
                  </a:rPr>
                  <a:t> </a:t>
                </a:r>
              </a:p>
            </p:txBody>
          </p:sp>
        </mc:Fallback>
      </mc:AlternateContent>
      <p:sp>
        <p:nvSpPr>
          <p:cNvPr id="9" name="Rectangle 8">
            <a:extLst>
              <a:ext uri="{FF2B5EF4-FFF2-40B4-BE49-F238E27FC236}">
                <a16:creationId xmlns:a16="http://schemas.microsoft.com/office/drawing/2014/main" id="{5C819CCD-21CD-D740-A2E7-45F6E4D45C0B}"/>
              </a:ext>
            </a:extLst>
          </p:cNvPr>
          <p:cNvSpPr/>
          <p:nvPr/>
        </p:nvSpPr>
        <p:spPr>
          <a:xfrm>
            <a:off x="4472051" y="2890667"/>
            <a:ext cx="2389923" cy="400110"/>
          </a:xfrm>
          <a:prstGeom prst="rect">
            <a:avLst/>
          </a:prstGeom>
        </p:spPr>
        <p:txBody>
          <a:bodyPr wrap="square">
            <a:spAutoFit/>
          </a:bodyPr>
          <a:lstStyle/>
          <a:p>
            <a:pPr algn="ctr"/>
            <a:r>
              <a:rPr lang="en-US" sz="2000" dirty="0"/>
              <a:t>The foot is stationary</a:t>
            </a:r>
          </a:p>
        </p:txBody>
      </p:sp>
      <p:sp>
        <p:nvSpPr>
          <p:cNvPr id="10" name="Rectangle 9">
            <a:extLst>
              <a:ext uri="{FF2B5EF4-FFF2-40B4-BE49-F238E27FC236}">
                <a16:creationId xmlns:a16="http://schemas.microsoft.com/office/drawing/2014/main" id="{A640D983-65FE-5E4A-A8C0-F12AD4FEF679}"/>
              </a:ext>
            </a:extLst>
          </p:cNvPr>
          <p:cNvSpPr/>
          <p:nvPr/>
        </p:nvSpPr>
        <p:spPr>
          <a:xfrm>
            <a:off x="809893" y="2886246"/>
            <a:ext cx="2177913" cy="400110"/>
          </a:xfrm>
          <a:prstGeom prst="rect">
            <a:avLst/>
          </a:prstGeom>
        </p:spPr>
        <p:txBody>
          <a:bodyPr wrap="square">
            <a:spAutoFit/>
          </a:bodyPr>
          <a:lstStyle/>
          <a:p>
            <a:pPr algn="ctr"/>
            <a:r>
              <a:rPr lang="en-US" sz="2000" dirty="0"/>
              <a:t>The foot is moving</a:t>
            </a:r>
          </a:p>
        </p:txBody>
      </p:sp>
      <p:cxnSp>
        <p:nvCxnSpPr>
          <p:cNvPr id="11" name="Straight Arrow Connector 10">
            <a:extLst>
              <a:ext uri="{FF2B5EF4-FFF2-40B4-BE49-F238E27FC236}">
                <a16:creationId xmlns:a16="http://schemas.microsoft.com/office/drawing/2014/main" id="{E961E004-1C03-E949-A7A2-FCC5FF89E1C4}"/>
              </a:ext>
            </a:extLst>
          </p:cNvPr>
          <p:cNvCxnSpPr>
            <a:cxnSpLocks/>
          </p:cNvCxnSpPr>
          <p:nvPr/>
        </p:nvCxnSpPr>
        <p:spPr>
          <a:xfrm flipV="1">
            <a:off x="93265" y="3342088"/>
            <a:ext cx="6860428" cy="22019"/>
          </a:xfrm>
          <a:prstGeom prst="straightConnector1">
            <a:avLst/>
          </a:prstGeom>
          <a:ln w="635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E9E89C89-DAA8-0E46-923B-04BB88050522}"/>
              </a:ext>
            </a:extLst>
          </p:cNvPr>
          <p:cNvCxnSpPr/>
          <p:nvPr/>
        </p:nvCxnSpPr>
        <p:spPr>
          <a:xfrm>
            <a:off x="3662516" y="3049525"/>
            <a:ext cx="0" cy="568704"/>
          </a:xfrm>
          <a:prstGeom prst="line">
            <a:avLst/>
          </a:prstGeom>
          <a:ln w="63500">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pic>
        <p:nvPicPr>
          <p:cNvPr id="13" name="Picture 12">
            <a:extLst>
              <a:ext uri="{FF2B5EF4-FFF2-40B4-BE49-F238E27FC236}">
                <a16:creationId xmlns:a16="http://schemas.microsoft.com/office/drawing/2014/main" id="{7065E734-1E9E-7D43-9D8A-1B8943287FDD}"/>
              </a:ext>
            </a:extLst>
          </p:cNvPr>
          <p:cNvPicPr>
            <a:picLocks noChangeAspect="1"/>
          </p:cNvPicPr>
          <p:nvPr/>
        </p:nvPicPr>
        <p:blipFill>
          <a:blip r:embed="rId4"/>
          <a:stretch>
            <a:fillRect/>
          </a:stretch>
        </p:blipFill>
        <p:spPr>
          <a:xfrm>
            <a:off x="4854315" y="3489420"/>
            <a:ext cx="1546722" cy="1242368"/>
          </a:xfrm>
          <a:prstGeom prst="rect">
            <a:avLst/>
          </a:prstGeom>
        </p:spPr>
      </p:pic>
      <p:pic>
        <p:nvPicPr>
          <p:cNvPr id="14" name="Picture 13">
            <a:extLst>
              <a:ext uri="{FF2B5EF4-FFF2-40B4-BE49-F238E27FC236}">
                <a16:creationId xmlns:a16="http://schemas.microsoft.com/office/drawing/2014/main" id="{2B82C40E-56FE-CE46-B52F-ED6E98459AC2}"/>
              </a:ext>
            </a:extLst>
          </p:cNvPr>
          <p:cNvPicPr>
            <a:picLocks noChangeAspect="1"/>
          </p:cNvPicPr>
          <p:nvPr/>
        </p:nvPicPr>
        <p:blipFill>
          <a:blip r:embed="rId5"/>
          <a:stretch>
            <a:fillRect/>
          </a:stretch>
        </p:blipFill>
        <p:spPr>
          <a:xfrm>
            <a:off x="1104180" y="3476683"/>
            <a:ext cx="1466300" cy="1257880"/>
          </a:xfrm>
          <a:prstGeom prst="rect">
            <a:avLst/>
          </a:prstGeom>
        </p:spPr>
      </p:pic>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4D528CB2-C3E6-4045-B494-354C35B6D8AD}"/>
                  </a:ext>
                </a:extLst>
              </p:cNvPr>
              <p:cNvSpPr txBox="1"/>
              <p:nvPr/>
            </p:nvSpPr>
            <p:spPr>
              <a:xfrm>
                <a:off x="1217084" y="2491960"/>
                <a:ext cx="1275173" cy="33855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GB" sz="2200" i="1">
                          <a:latin typeface="Cambria Math" panose="02040503050406030204" pitchFamily="18" charset="0"/>
                          <a:ea typeface="Cambria Math" panose="02040503050406030204" pitchFamily="18" charset="0"/>
                        </a:rPr>
                        <m:t>𝐿</m:t>
                      </m:r>
                      <m:d>
                        <m:dPr>
                          <m:ctrlPr>
                            <a:rPr lang="en-GB" sz="2200" i="1">
                              <a:latin typeface="Cambria Math" panose="02040503050406030204" pitchFamily="18" charset="0"/>
                              <a:ea typeface="Cambria Math" panose="02040503050406030204" pitchFamily="18" charset="0"/>
                            </a:rPr>
                          </m:ctrlPr>
                        </m:dPr>
                        <m:e>
                          <m:sSub>
                            <m:sSubPr>
                              <m:ctrlPr>
                                <a:rPr lang="en-GB" sz="2200" i="1">
                                  <a:latin typeface="Cambria Math" panose="02040503050406030204" pitchFamily="18" charset="0"/>
                                  <a:ea typeface="Cambria Math" panose="02040503050406030204" pitchFamily="18" charset="0"/>
                                </a:rPr>
                              </m:ctrlPr>
                            </m:sSubPr>
                            <m:e>
                              <m:r>
                                <a:rPr lang="en-GB" sz="2200" b="1">
                                  <a:latin typeface="Cambria Math" panose="02040503050406030204" pitchFamily="18" charset="0"/>
                                  <a:ea typeface="Cambria Math" panose="02040503050406030204" pitchFamily="18" charset="0"/>
                                </a:rPr>
                                <m:t>𝐳</m:t>
                              </m:r>
                            </m:e>
                            <m:sub>
                              <m:r>
                                <a:rPr lang="en-GB" sz="2200" i="1">
                                  <a:latin typeface="Cambria Math" panose="02040503050406030204" pitchFamily="18" charset="0"/>
                                  <a:ea typeface="Cambria Math" panose="02040503050406030204" pitchFamily="18" charset="0"/>
                                </a:rPr>
                                <m:t>𝑛</m:t>
                              </m:r>
                            </m:sub>
                          </m:sSub>
                        </m:e>
                      </m:d>
                      <m:r>
                        <a:rPr lang="en-GB" sz="2200" i="1">
                          <a:latin typeface="Cambria Math" panose="02040503050406030204" pitchFamily="18" charset="0"/>
                          <a:ea typeface="Cambria Math" panose="02040503050406030204" pitchFamily="18" charset="0"/>
                        </a:rPr>
                        <m:t>&lt;</m:t>
                      </m:r>
                      <m:r>
                        <a:rPr lang="en-GB" sz="2200" i="1">
                          <a:latin typeface="Cambria Math" panose="02040503050406030204" pitchFamily="18" charset="0"/>
                          <a:ea typeface="Cambria Math" panose="02040503050406030204" pitchFamily="18" charset="0"/>
                        </a:rPr>
                        <m:t>𝛾</m:t>
                      </m:r>
                    </m:oMath>
                  </m:oMathPara>
                </a14:m>
                <a:endParaRPr lang="en-GB" sz="2200" dirty="0"/>
              </a:p>
            </p:txBody>
          </p:sp>
        </mc:Choice>
        <mc:Fallback xmlns="">
          <p:sp>
            <p:nvSpPr>
              <p:cNvPr id="15" name="TextBox 14">
                <a:extLst>
                  <a:ext uri="{FF2B5EF4-FFF2-40B4-BE49-F238E27FC236}">
                    <a16:creationId xmlns:a16="http://schemas.microsoft.com/office/drawing/2014/main" id="{4D528CB2-C3E6-4045-B494-354C35B6D8AD}"/>
                  </a:ext>
                </a:extLst>
              </p:cNvPr>
              <p:cNvSpPr txBox="1">
                <a:spLocks noRot="1" noChangeAspect="1" noMove="1" noResize="1" noEditPoints="1" noAdjustHandles="1" noChangeArrowheads="1" noChangeShapeType="1" noTextEdit="1"/>
              </p:cNvSpPr>
              <p:nvPr/>
            </p:nvSpPr>
            <p:spPr>
              <a:xfrm>
                <a:off x="1217084" y="2491960"/>
                <a:ext cx="1275173" cy="338554"/>
              </a:xfrm>
              <a:prstGeom prst="rect">
                <a:avLst/>
              </a:prstGeom>
              <a:blipFill>
                <a:blip r:embed="rId6"/>
                <a:stretch>
                  <a:fillRect l="-4950" r="-2970" b="-222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EB48FA75-20EE-B747-98C7-36FE8078DDA9}"/>
                  </a:ext>
                </a:extLst>
              </p:cNvPr>
              <p:cNvSpPr/>
              <p:nvPr/>
            </p:nvSpPr>
            <p:spPr>
              <a:xfrm>
                <a:off x="3525602" y="2491067"/>
                <a:ext cx="284347" cy="43088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GB" sz="2200" i="1">
                          <a:latin typeface="Cambria Math" panose="02040503050406030204" pitchFamily="18" charset="0"/>
                          <a:ea typeface="Cambria Math" panose="02040503050406030204" pitchFamily="18" charset="0"/>
                        </a:rPr>
                        <m:t>𝛾</m:t>
                      </m:r>
                    </m:oMath>
                  </m:oMathPara>
                </a14:m>
                <a:endParaRPr lang="en-GB" sz="2200" dirty="0"/>
              </a:p>
            </p:txBody>
          </p:sp>
        </mc:Choice>
        <mc:Fallback xmlns="">
          <p:sp>
            <p:nvSpPr>
              <p:cNvPr id="16" name="Rectangle 15">
                <a:extLst>
                  <a:ext uri="{FF2B5EF4-FFF2-40B4-BE49-F238E27FC236}">
                    <a16:creationId xmlns:a16="http://schemas.microsoft.com/office/drawing/2014/main" id="{EB48FA75-20EE-B747-98C7-36FE8078DDA9}"/>
                  </a:ext>
                </a:extLst>
              </p:cNvPr>
              <p:cNvSpPr>
                <a:spLocks noRot="1" noChangeAspect="1" noMove="1" noResize="1" noEditPoints="1" noAdjustHandles="1" noChangeArrowheads="1" noChangeShapeType="1" noTextEdit="1"/>
              </p:cNvSpPr>
              <p:nvPr/>
            </p:nvSpPr>
            <p:spPr>
              <a:xfrm>
                <a:off x="3525602" y="2491067"/>
                <a:ext cx="284347" cy="430887"/>
              </a:xfrm>
              <a:prstGeom prst="rect">
                <a:avLst/>
              </a:prstGeom>
              <a:blipFill>
                <a:blip r:embed="rId7"/>
                <a:stretch>
                  <a:fillRect r="-17391" b="-58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E43ED546-9F4C-9848-BF9F-A62DC883E98A}"/>
                  </a:ext>
                </a:extLst>
              </p:cNvPr>
              <p:cNvSpPr/>
              <p:nvPr/>
            </p:nvSpPr>
            <p:spPr>
              <a:xfrm>
                <a:off x="4890748" y="2491067"/>
                <a:ext cx="1456937" cy="43088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GB" sz="2200" i="1">
                          <a:latin typeface="Cambria Math" panose="02040503050406030204" pitchFamily="18" charset="0"/>
                          <a:ea typeface="Cambria Math" panose="02040503050406030204" pitchFamily="18" charset="0"/>
                        </a:rPr>
                        <m:t>𝐿</m:t>
                      </m:r>
                      <m:d>
                        <m:dPr>
                          <m:ctrlPr>
                            <a:rPr lang="en-GB" sz="2200" i="1">
                              <a:latin typeface="Cambria Math" panose="02040503050406030204" pitchFamily="18" charset="0"/>
                              <a:ea typeface="Cambria Math" panose="02040503050406030204" pitchFamily="18" charset="0"/>
                            </a:rPr>
                          </m:ctrlPr>
                        </m:dPr>
                        <m:e>
                          <m:sSub>
                            <m:sSubPr>
                              <m:ctrlPr>
                                <a:rPr lang="en-GB" sz="2200" i="1">
                                  <a:latin typeface="Cambria Math" panose="02040503050406030204" pitchFamily="18" charset="0"/>
                                  <a:ea typeface="Cambria Math" panose="02040503050406030204" pitchFamily="18" charset="0"/>
                                </a:rPr>
                              </m:ctrlPr>
                            </m:sSubPr>
                            <m:e>
                              <m:r>
                                <a:rPr lang="en-GB" sz="2200" b="1">
                                  <a:latin typeface="Cambria Math" panose="02040503050406030204" pitchFamily="18" charset="0"/>
                                  <a:ea typeface="Cambria Math" panose="02040503050406030204" pitchFamily="18" charset="0"/>
                                </a:rPr>
                                <m:t>𝐳</m:t>
                              </m:r>
                            </m:e>
                            <m:sub>
                              <m:r>
                                <a:rPr lang="en-GB" sz="2200" i="1">
                                  <a:latin typeface="Cambria Math" panose="02040503050406030204" pitchFamily="18" charset="0"/>
                                  <a:ea typeface="Cambria Math" panose="02040503050406030204" pitchFamily="18" charset="0"/>
                                </a:rPr>
                                <m:t>𝑛</m:t>
                              </m:r>
                            </m:sub>
                          </m:sSub>
                        </m:e>
                      </m:d>
                      <m:r>
                        <a:rPr lang="en-GB" sz="2200" i="1">
                          <a:latin typeface="Cambria Math" panose="02040503050406030204" pitchFamily="18" charset="0"/>
                          <a:ea typeface="Cambria Math" panose="02040503050406030204" pitchFamily="18" charset="0"/>
                        </a:rPr>
                        <m:t>≥</m:t>
                      </m:r>
                      <m:r>
                        <a:rPr lang="en-GB" sz="2200" i="1">
                          <a:latin typeface="Cambria Math" panose="02040503050406030204" pitchFamily="18" charset="0"/>
                          <a:ea typeface="Cambria Math" panose="02040503050406030204" pitchFamily="18" charset="0"/>
                        </a:rPr>
                        <m:t>𝛾</m:t>
                      </m:r>
                    </m:oMath>
                  </m:oMathPara>
                </a14:m>
                <a:endParaRPr lang="en-GB" sz="2200" dirty="0"/>
              </a:p>
            </p:txBody>
          </p:sp>
        </mc:Choice>
        <mc:Fallback xmlns="">
          <p:sp>
            <p:nvSpPr>
              <p:cNvPr id="17" name="Rectangle 16">
                <a:extLst>
                  <a:ext uri="{FF2B5EF4-FFF2-40B4-BE49-F238E27FC236}">
                    <a16:creationId xmlns:a16="http://schemas.microsoft.com/office/drawing/2014/main" id="{E43ED546-9F4C-9848-BF9F-A62DC883E98A}"/>
                  </a:ext>
                </a:extLst>
              </p:cNvPr>
              <p:cNvSpPr>
                <a:spLocks noRot="1" noChangeAspect="1" noMove="1" noResize="1" noEditPoints="1" noAdjustHandles="1" noChangeArrowheads="1" noChangeShapeType="1" noTextEdit="1"/>
              </p:cNvSpPr>
              <p:nvPr/>
            </p:nvSpPr>
            <p:spPr>
              <a:xfrm>
                <a:off x="4890748" y="2491067"/>
                <a:ext cx="1456937" cy="430887"/>
              </a:xfrm>
              <a:prstGeom prst="rect">
                <a:avLst/>
              </a:prstGeom>
              <a:blipFill>
                <a:blip r:embed="rId8"/>
                <a:stretch>
                  <a:fillRect b="-5882"/>
                </a:stretch>
              </a:blipFill>
            </p:spPr>
            <p:txBody>
              <a:bodyPr/>
              <a:lstStyle/>
              <a:p>
                <a:r>
                  <a:rPr lang="en-US">
                    <a:noFill/>
                  </a:rPr>
                  <a:t> </a:t>
                </a:r>
              </a:p>
            </p:txBody>
          </p:sp>
        </mc:Fallback>
      </mc:AlternateContent>
      <p:pic>
        <p:nvPicPr>
          <p:cNvPr id="4" name="Picture 3" descr="Diagram, text, schematic&#10;&#10;Description automatically generated">
            <a:extLst>
              <a:ext uri="{FF2B5EF4-FFF2-40B4-BE49-F238E27FC236}">
                <a16:creationId xmlns:a16="http://schemas.microsoft.com/office/drawing/2014/main" id="{A6822D82-8125-27F6-186D-AD93E6756FD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875527" y="1448027"/>
            <a:ext cx="3398309" cy="1136063"/>
          </a:xfrm>
          <a:prstGeom prst="rect">
            <a:avLst/>
          </a:prstGeom>
        </p:spPr>
      </p:pic>
      <p:sp>
        <p:nvSpPr>
          <p:cNvPr id="5" name="TextBox 4">
            <a:extLst>
              <a:ext uri="{FF2B5EF4-FFF2-40B4-BE49-F238E27FC236}">
                <a16:creationId xmlns:a16="http://schemas.microsoft.com/office/drawing/2014/main" id="{0B9BA2E8-042D-98B0-4F32-F31F558C6151}"/>
              </a:ext>
            </a:extLst>
          </p:cNvPr>
          <p:cNvSpPr txBox="1"/>
          <p:nvPr/>
        </p:nvSpPr>
        <p:spPr>
          <a:xfrm>
            <a:off x="7198261" y="1078695"/>
            <a:ext cx="4993739" cy="369332"/>
          </a:xfrm>
          <a:prstGeom prst="rect">
            <a:avLst/>
          </a:prstGeom>
          <a:noFill/>
        </p:spPr>
        <p:txBody>
          <a:bodyPr wrap="none" rtlCol="0">
            <a:spAutoFit/>
          </a:bodyPr>
          <a:lstStyle/>
          <a:p>
            <a:r>
              <a:rPr lang="en-GB" b="1" dirty="0">
                <a:effectLst/>
                <a:latin typeface="Arial" panose="020B0604020202020204" pitchFamily="34" charset="0"/>
              </a:rPr>
              <a:t>E.g., </a:t>
            </a:r>
            <a:r>
              <a:rPr lang="en-GB" dirty="0">
                <a:effectLst/>
                <a:latin typeface="Arial" panose="020B0604020202020204" pitchFamily="34" charset="0"/>
              </a:rPr>
              <a:t>(1) Angular Rate Energy Detector (ARED)</a:t>
            </a:r>
            <a:endParaRPr lang="en-US" dirty="0"/>
          </a:p>
        </p:txBody>
      </p:sp>
      <p:sp>
        <p:nvSpPr>
          <p:cNvPr id="7" name="TextBox 6">
            <a:extLst>
              <a:ext uri="{FF2B5EF4-FFF2-40B4-BE49-F238E27FC236}">
                <a16:creationId xmlns:a16="http://schemas.microsoft.com/office/drawing/2014/main" id="{F812A32B-E32C-A2BB-C8D7-54F5F138D3F3}"/>
              </a:ext>
            </a:extLst>
          </p:cNvPr>
          <p:cNvSpPr txBox="1"/>
          <p:nvPr/>
        </p:nvSpPr>
        <p:spPr>
          <a:xfrm>
            <a:off x="7265590" y="2661237"/>
            <a:ext cx="4859079" cy="646331"/>
          </a:xfrm>
          <a:prstGeom prst="rect">
            <a:avLst/>
          </a:prstGeom>
          <a:noFill/>
        </p:spPr>
        <p:txBody>
          <a:bodyPr wrap="square" rtlCol="0">
            <a:spAutoFit/>
          </a:bodyPr>
          <a:lstStyle/>
          <a:p>
            <a:r>
              <a:rPr lang="en-GB" dirty="0">
                <a:effectLst/>
                <a:latin typeface="Arial" panose="020B0604020202020204" pitchFamily="34" charset="0"/>
              </a:rPr>
              <a:t>(2) Stance Hypothesis Optimal Estimation (SHOE) Detector</a:t>
            </a:r>
            <a:endParaRPr lang="en-US" dirty="0"/>
          </a:p>
        </p:txBody>
      </p:sp>
      <p:pic>
        <p:nvPicPr>
          <p:cNvPr id="20" name="Picture 19" descr="Diagram&#10;&#10;Description automatically generated">
            <a:extLst>
              <a:ext uri="{FF2B5EF4-FFF2-40B4-BE49-F238E27FC236}">
                <a16:creationId xmlns:a16="http://schemas.microsoft.com/office/drawing/2014/main" id="{85A065AA-2BA1-3F07-870A-9C8E44645132}"/>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019596" y="3583344"/>
            <a:ext cx="5172404" cy="1257880"/>
          </a:xfrm>
          <a:prstGeom prst="rect">
            <a:avLst/>
          </a:prstGeom>
        </p:spPr>
      </p:pic>
      <p:sp>
        <p:nvSpPr>
          <p:cNvPr id="21" name="TextBox 20">
            <a:extLst>
              <a:ext uri="{FF2B5EF4-FFF2-40B4-BE49-F238E27FC236}">
                <a16:creationId xmlns:a16="http://schemas.microsoft.com/office/drawing/2014/main" id="{A3EB8E89-7BC9-B2DB-5934-122385849BBE}"/>
              </a:ext>
            </a:extLst>
          </p:cNvPr>
          <p:cNvSpPr txBox="1"/>
          <p:nvPr/>
        </p:nvSpPr>
        <p:spPr>
          <a:xfrm>
            <a:off x="0" y="6596390"/>
            <a:ext cx="10931198" cy="261610"/>
          </a:xfrm>
          <a:prstGeom prst="rect">
            <a:avLst/>
          </a:prstGeom>
          <a:noFill/>
        </p:spPr>
        <p:txBody>
          <a:bodyPr wrap="none" rtlCol="0">
            <a:spAutoFit/>
          </a:bodyPr>
          <a:lstStyle/>
          <a:p>
            <a:r>
              <a:rPr lang="en-GB" sz="1100" dirty="0">
                <a:solidFill>
                  <a:schemeClr val="bg1"/>
                </a:solidFill>
              </a:rPr>
              <a:t>Wagstaff, Brandon, Valentin </a:t>
            </a:r>
            <a:r>
              <a:rPr lang="en-GB" sz="1100" dirty="0" err="1">
                <a:solidFill>
                  <a:schemeClr val="bg1"/>
                </a:solidFill>
              </a:rPr>
              <a:t>Peretroukhin</a:t>
            </a:r>
            <a:r>
              <a:rPr lang="en-GB" sz="1100" dirty="0">
                <a:solidFill>
                  <a:schemeClr val="bg1"/>
                </a:solidFill>
              </a:rPr>
              <a:t>, and Jonathan Kelly. "Robust data-driven zero-velocity detection for foot-mounted inertial navigation." </a:t>
            </a:r>
            <a:r>
              <a:rPr lang="en-GB" sz="1100" i="1" dirty="0">
                <a:solidFill>
                  <a:schemeClr val="bg1"/>
                </a:solidFill>
              </a:rPr>
              <a:t>IEEE Sensors Journal</a:t>
            </a:r>
            <a:r>
              <a:rPr lang="en-GB" sz="1100" dirty="0">
                <a:solidFill>
                  <a:schemeClr val="bg1"/>
                </a:solidFill>
              </a:rPr>
              <a:t> 20.2 (2019): 957-967.</a:t>
            </a:r>
            <a:endParaRPr lang="en-US" sz="1100" dirty="0">
              <a:solidFill>
                <a:schemeClr val="bg1"/>
              </a:solidFill>
            </a:endParaRPr>
          </a:p>
        </p:txBody>
      </p:sp>
    </p:spTree>
    <p:extLst>
      <p:ext uri="{BB962C8B-B14F-4D97-AF65-F5344CB8AC3E}">
        <p14:creationId xmlns:p14="http://schemas.microsoft.com/office/powerpoint/2010/main" val="18133180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66FA208-CBEA-6613-880F-9ABE63F8A67E}"/>
              </a:ext>
            </a:extLst>
          </p:cNvPr>
          <p:cNvSpPr>
            <a:spLocks noGrp="1"/>
          </p:cNvSpPr>
          <p:nvPr>
            <p:ph type="title"/>
          </p:nvPr>
        </p:nvSpPr>
        <p:spPr/>
        <p:txBody>
          <a:bodyPr>
            <a:normAutofit/>
          </a:bodyPr>
          <a:lstStyle/>
          <a:p>
            <a:r>
              <a:rPr lang="en-US" sz="2800" dirty="0"/>
              <a:t>Adaptive Thresholding</a:t>
            </a:r>
            <a:endParaRPr lang="en-US" dirty="0"/>
          </a:p>
        </p:txBody>
      </p:sp>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18D81E42-C839-8447-AE04-C0179DE4A93D}"/>
                  </a:ext>
                </a:extLst>
              </p:cNvPr>
              <p:cNvSpPr/>
              <p:nvPr/>
            </p:nvSpPr>
            <p:spPr>
              <a:xfrm>
                <a:off x="1721776" y="1711642"/>
                <a:ext cx="3509423" cy="631648"/>
              </a:xfrm>
              <a:prstGeom prst="rect">
                <a:avLst/>
              </a:prstGeom>
            </p:spPr>
            <p:txBody>
              <a:bodyPr wrap="none">
                <a:spAutoFit/>
              </a:bodyPr>
              <a:lstStyle/>
              <a:p>
                <a:pPr algn="ctr"/>
                <a:r>
                  <a:rPr lang="en-US" sz="2000" dirty="0">
                    <a:latin typeface="Helvetica" pitchFamily="2" charset="0"/>
                  </a:rPr>
                  <a:t>We show that </a:t>
                </a:r>
                <a14:m>
                  <m:oMath xmlns:m="http://schemas.openxmlformats.org/officeDocument/2006/math">
                    <m:r>
                      <a:rPr lang="en-US" sz="2200" i="1">
                        <a:latin typeface="Cambria Math" panose="02040503050406030204" pitchFamily="18" charset="0"/>
                        <a:ea typeface="Cambria Math" panose="02040503050406030204" pitchFamily="18" charset="0"/>
                      </a:rPr>
                      <m:t>𝛾</m:t>
                    </m:r>
                    <m:r>
                      <a:rPr lang="en-GB" sz="2200" i="1">
                        <a:latin typeface="Cambria Math" panose="02040503050406030204" pitchFamily="18" charset="0"/>
                        <a:ea typeface="Cambria Math" panose="02040503050406030204" pitchFamily="18" charset="0"/>
                      </a:rPr>
                      <m:t>=</m:t>
                    </m:r>
                    <m:f>
                      <m:fPr>
                        <m:ctrlPr>
                          <a:rPr lang="en-GB" sz="2200" i="1">
                            <a:latin typeface="Cambria Math" panose="02040503050406030204" pitchFamily="18" charset="0"/>
                            <a:ea typeface="Cambria Math" panose="02040503050406030204" pitchFamily="18" charset="0"/>
                          </a:rPr>
                        </m:ctrlPr>
                      </m:fPr>
                      <m:num>
                        <m:r>
                          <a:rPr lang="en-GB" sz="2200" i="1">
                            <a:latin typeface="Cambria Math" panose="02040503050406030204" pitchFamily="18" charset="0"/>
                            <a:ea typeface="Cambria Math" panose="02040503050406030204" pitchFamily="18" charset="0"/>
                          </a:rPr>
                          <m:t>1−</m:t>
                        </m:r>
                        <m:r>
                          <a:rPr lang="en-GB" sz="2200" i="1">
                            <a:latin typeface="Cambria Math" panose="02040503050406030204" pitchFamily="18" charset="0"/>
                            <a:ea typeface="Cambria Math" panose="02040503050406030204" pitchFamily="18" charset="0"/>
                          </a:rPr>
                          <m:t>𝑝</m:t>
                        </m:r>
                        <m:r>
                          <a:rPr lang="en-GB" sz="2200" i="1">
                            <a:latin typeface="Cambria Math" panose="02040503050406030204" pitchFamily="18" charset="0"/>
                            <a:ea typeface="Cambria Math" panose="02040503050406030204" pitchFamily="18" charset="0"/>
                          </a:rPr>
                          <m:t>(</m:t>
                        </m:r>
                        <m:sSub>
                          <m:sSubPr>
                            <m:ctrlPr>
                              <a:rPr lang="en-GB" sz="2200" i="1">
                                <a:latin typeface="Cambria Math" panose="02040503050406030204" pitchFamily="18" charset="0"/>
                                <a:ea typeface="Cambria Math" panose="02040503050406030204" pitchFamily="18" charset="0"/>
                              </a:rPr>
                            </m:ctrlPr>
                          </m:sSubPr>
                          <m:e>
                            <m:r>
                              <a:rPr lang="en-GB" sz="2200" i="1">
                                <a:latin typeface="Cambria Math" panose="02040503050406030204" pitchFamily="18" charset="0"/>
                                <a:ea typeface="Cambria Math" panose="02040503050406030204" pitchFamily="18" charset="0"/>
                              </a:rPr>
                              <m:t>𝐻</m:t>
                            </m:r>
                          </m:e>
                          <m:sub>
                            <m:r>
                              <a:rPr lang="en-GB" sz="2200" i="1">
                                <a:latin typeface="Cambria Math" panose="02040503050406030204" pitchFamily="18" charset="0"/>
                                <a:ea typeface="Cambria Math" panose="02040503050406030204" pitchFamily="18" charset="0"/>
                              </a:rPr>
                              <m:t>1</m:t>
                            </m:r>
                          </m:sub>
                        </m:sSub>
                        <m:r>
                          <a:rPr lang="en-GB" sz="2200" i="1">
                            <a:latin typeface="Cambria Math" panose="02040503050406030204" pitchFamily="18" charset="0"/>
                            <a:ea typeface="Cambria Math" panose="02040503050406030204" pitchFamily="18" charset="0"/>
                          </a:rPr>
                          <m:t>)</m:t>
                        </m:r>
                      </m:num>
                      <m:den>
                        <m:r>
                          <a:rPr lang="en-GB" sz="2200" i="1">
                            <a:latin typeface="Cambria Math" panose="02040503050406030204" pitchFamily="18" charset="0"/>
                            <a:ea typeface="Cambria Math" panose="02040503050406030204" pitchFamily="18" charset="0"/>
                          </a:rPr>
                          <m:t>𝑝</m:t>
                        </m:r>
                        <m:r>
                          <a:rPr lang="en-GB" sz="2200" i="1">
                            <a:latin typeface="Cambria Math" panose="02040503050406030204" pitchFamily="18" charset="0"/>
                            <a:ea typeface="Cambria Math" panose="02040503050406030204" pitchFamily="18" charset="0"/>
                          </a:rPr>
                          <m:t>(</m:t>
                        </m:r>
                        <m:sSub>
                          <m:sSubPr>
                            <m:ctrlPr>
                              <a:rPr lang="en-GB" sz="2200" i="1">
                                <a:latin typeface="Cambria Math" panose="02040503050406030204" pitchFamily="18" charset="0"/>
                                <a:ea typeface="Cambria Math" panose="02040503050406030204" pitchFamily="18" charset="0"/>
                              </a:rPr>
                            </m:ctrlPr>
                          </m:sSubPr>
                          <m:e>
                            <m:r>
                              <a:rPr lang="en-GB" sz="2200" i="1">
                                <a:latin typeface="Cambria Math" panose="02040503050406030204" pitchFamily="18" charset="0"/>
                                <a:ea typeface="Cambria Math" panose="02040503050406030204" pitchFamily="18" charset="0"/>
                              </a:rPr>
                              <m:t>𝐻</m:t>
                            </m:r>
                          </m:e>
                          <m:sub>
                            <m:r>
                              <a:rPr lang="en-GB" sz="2200" i="1">
                                <a:latin typeface="Cambria Math" panose="02040503050406030204" pitchFamily="18" charset="0"/>
                                <a:ea typeface="Cambria Math" panose="02040503050406030204" pitchFamily="18" charset="0"/>
                              </a:rPr>
                              <m:t>1</m:t>
                            </m:r>
                          </m:sub>
                        </m:sSub>
                        <m:r>
                          <a:rPr lang="en-GB" sz="2200" i="1">
                            <a:latin typeface="Cambria Math" panose="02040503050406030204" pitchFamily="18" charset="0"/>
                            <a:ea typeface="Cambria Math" panose="02040503050406030204" pitchFamily="18" charset="0"/>
                          </a:rPr>
                          <m:t>)</m:t>
                        </m:r>
                      </m:den>
                    </m:f>
                    <m:r>
                      <a:rPr lang="en-GB" sz="2200" i="1">
                        <a:latin typeface="Cambria Math" panose="02040503050406030204" pitchFamily="18" charset="0"/>
                        <a:ea typeface="Cambria Math" panose="02040503050406030204" pitchFamily="18" charset="0"/>
                      </a:rPr>
                      <m:t>∙</m:t>
                    </m:r>
                    <m:r>
                      <a:rPr lang="en-GB" sz="2200" i="1">
                        <a:latin typeface="Cambria Math" panose="02040503050406030204" pitchFamily="18" charset="0"/>
                        <a:ea typeface="Cambria Math" panose="02040503050406030204" pitchFamily="18" charset="0"/>
                      </a:rPr>
                      <m:t>𝜂</m:t>
                    </m:r>
                  </m:oMath>
                </a14:m>
                <a:endParaRPr lang="en-US" sz="2200" dirty="0">
                  <a:latin typeface="Helvetica" pitchFamily="2" charset="0"/>
                </a:endParaRPr>
              </a:p>
            </p:txBody>
          </p:sp>
        </mc:Choice>
        <mc:Fallback xmlns="">
          <p:sp>
            <p:nvSpPr>
              <p:cNvPr id="7" name="Rectangle 6">
                <a:extLst>
                  <a:ext uri="{FF2B5EF4-FFF2-40B4-BE49-F238E27FC236}">
                    <a16:creationId xmlns:a16="http://schemas.microsoft.com/office/drawing/2014/main" id="{18D81E42-C839-8447-AE04-C0179DE4A93D}"/>
                  </a:ext>
                </a:extLst>
              </p:cNvPr>
              <p:cNvSpPr>
                <a:spLocks noRot="1" noChangeAspect="1" noMove="1" noResize="1" noEditPoints="1" noAdjustHandles="1" noChangeArrowheads="1" noChangeShapeType="1" noTextEdit="1"/>
              </p:cNvSpPr>
              <p:nvPr/>
            </p:nvSpPr>
            <p:spPr>
              <a:xfrm>
                <a:off x="1721776" y="1711642"/>
                <a:ext cx="3509423" cy="631648"/>
              </a:xfrm>
              <a:prstGeom prst="rect">
                <a:avLst/>
              </a:prstGeom>
              <a:blipFill>
                <a:blip r:embed="rId3"/>
                <a:stretch>
                  <a:fillRect l="-1083" b="-3922"/>
                </a:stretch>
              </a:blipFill>
            </p:spPr>
            <p:txBody>
              <a:bodyPr/>
              <a:lstStyle/>
              <a:p>
                <a:r>
                  <a:rPr lang="en-US">
                    <a:noFill/>
                  </a:rPr>
                  <a:t> </a:t>
                </a:r>
              </a:p>
            </p:txBody>
          </p:sp>
        </mc:Fallback>
      </mc:AlternateContent>
      <p:sp>
        <p:nvSpPr>
          <p:cNvPr id="8" name="Rectangle 7">
            <a:extLst>
              <a:ext uri="{FF2B5EF4-FFF2-40B4-BE49-F238E27FC236}">
                <a16:creationId xmlns:a16="http://schemas.microsoft.com/office/drawing/2014/main" id="{A5026A72-7E79-624A-882C-7B81E7B4A66F}"/>
              </a:ext>
            </a:extLst>
          </p:cNvPr>
          <p:cNvSpPr/>
          <p:nvPr/>
        </p:nvSpPr>
        <p:spPr>
          <a:xfrm>
            <a:off x="838200" y="2293083"/>
            <a:ext cx="883576" cy="400110"/>
          </a:xfrm>
          <a:prstGeom prst="rect">
            <a:avLst/>
          </a:prstGeom>
        </p:spPr>
        <p:txBody>
          <a:bodyPr wrap="none">
            <a:spAutoFit/>
          </a:bodyPr>
          <a:lstStyle/>
          <a:p>
            <a:pPr algn="ctr"/>
            <a:r>
              <a:rPr lang="en-US" sz="2000" dirty="0">
                <a:latin typeface="Helvetica" pitchFamily="2" charset="0"/>
              </a:rPr>
              <a:t>where	</a:t>
            </a:r>
          </a:p>
        </p:txBody>
      </p:sp>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2FF11E2D-9B6C-1A49-9DEB-BD217835B3E2}"/>
                  </a:ext>
                </a:extLst>
              </p:cNvPr>
              <p:cNvSpPr/>
              <p:nvPr/>
            </p:nvSpPr>
            <p:spPr>
              <a:xfrm>
                <a:off x="1284587" y="2736502"/>
                <a:ext cx="6553525" cy="1384995"/>
              </a:xfrm>
              <a:prstGeom prst="rect">
                <a:avLst/>
              </a:prstGeom>
            </p:spPr>
            <p:txBody>
              <a:bodyPr wrap="none">
                <a:spAutoFit/>
              </a:bodyPr>
              <a:lstStyle/>
              <a:p>
                <a:pPr marL="285750" indent="-285750">
                  <a:buFont typeface="Arial" panose="020B0604020202020204" pitchFamily="34" charset="0"/>
                  <a:buChar char="•"/>
                </a:pPr>
                <a14:m>
                  <m:oMath xmlns:m="http://schemas.openxmlformats.org/officeDocument/2006/math">
                    <m:r>
                      <a:rPr lang="en-GB" sz="2200" i="1">
                        <a:latin typeface="Cambria Math" panose="02040503050406030204" pitchFamily="18" charset="0"/>
                      </a:rPr>
                      <m:t>𝑝</m:t>
                    </m:r>
                    <m:r>
                      <a:rPr lang="en-GB" sz="2200" i="1">
                        <a:latin typeface="Cambria Math" panose="02040503050406030204" pitchFamily="18" charset="0"/>
                      </a:rPr>
                      <m:t>(</m:t>
                    </m:r>
                    <m:sSub>
                      <m:sSubPr>
                        <m:ctrlPr>
                          <a:rPr lang="en-GB" sz="2200" i="1">
                            <a:latin typeface="Cambria Math" panose="02040503050406030204" pitchFamily="18" charset="0"/>
                          </a:rPr>
                        </m:ctrlPr>
                      </m:sSubPr>
                      <m:e>
                        <m:r>
                          <a:rPr lang="en-GB" sz="2200" i="1">
                            <a:latin typeface="Cambria Math" panose="02040503050406030204" pitchFamily="18" charset="0"/>
                          </a:rPr>
                          <m:t>𝐻</m:t>
                        </m:r>
                      </m:e>
                      <m:sub>
                        <m:r>
                          <a:rPr lang="en-GB" sz="2200" i="1">
                            <a:latin typeface="Cambria Math" panose="02040503050406030204" pitchFamily="18" charset="0"/>
                          </a:rPr>
                          <m:t>1</m:t>
                        </m:r>
                      </m:sub>
                    </m:sSub>
                    <m:r>
                      <a:rPr lang="en-GB" sz="2200" i="1">
                        <a:latin typeface="Cambria Math" panose="02040503050406030204" pitchFamily="18" charset="0"/>
                      </a:rPr>
                      <m:t>)</m:t>
                    </m:r>
                  </m:oMath>
                </a14:m>
                <a:r>
                  <a:rPr lang="en-US" sz="2200" dirty="0">
                    <a:latin typeface="Helvetica" pitchFamily="2" charset="0"/>
                  </a:rPr>
                  <a:t> </a:t>
                </a:r>
                <a:r>
                  <a:rPr lang="en-US" sz="2000" dirty="0">
                    <a:latin typeface="Helvetica" pitchFamily="2" charset="0"/>
                  </a:rPr>
                  <a:t>is the </a:t>
                </a:r>
                <a:r>
                  <a:rPr lang="en-US" sz="2000" dirty="0">
                    <a:solidFill>
                      <a:srgbClr val="FF0000"/>
                    </a:solidFill>
                    <a:latin typeface="Helvetica" pitchFamily="2" charset="0"/>
                  </a:rPr>
                  <a:t>prior probability that the foot is stationary</a:t>
                </a:r>
              </a:p>
              <a:p>
                <a:pPr marL="285750" indent="-285750">
                  <a:buFont typeface="Arial" panose="020B0604020202020204" pitchFamily="34" charset="0"/>
                  <a:buChar char="•"/>
                </a:pPr>
                <a14:m>
                  <m:oMath xmlns:m="http://schemas.openxmlformats.org/officeDocument/2006/math">
                    <m:r>
                      <a:rPr lang="en-US" sz="2200" i="1">
                        <a:latin typeface="Cambria Math" panose="02040503050406030204" pitchFamily="18" charset="0"/>
                        <a:ea typeface="Cambria Math" panose="02040503050406030204" pitchFamily="18" charset="0"/>
                      </a:rPr>
                      <m:t>𝜂</m:t>
                    </m:r>
                  </m:oMath>
                </a14:m>
                <a:r>
                  <a:rPr lang="en-US" sz="2200" dirty="0">
                    <a:latin typeface="Helvetica" pitchFamily="2" charset="0"/>
                  </a:rPr>
                  <a:t> </a:t>
                </a:r>
                <a:r>
                  <a:rPr lang="en-US" sz="2000" dirty="0">
                    <a:latin typeface="Helvetica" pitchFamily="2" charset="0"/>
                  </a:rPr>
                  <a:t>is a </a:t>
                </a:r>
                <a:r>
                  <a:rPr lang="en-US" sz="2000" dirty="0">
                    <a:solidFill>
                      <a:srgbClr val="FF0000"/>
                    </a:solidFill>
                    <a:latin typeface="Helvetica" pitchFamily="2" charset="0"/>
                  </a:rPr>
                  <a:t>loss factor</a:t>
                </a:r>
                <a:r>
                  <a:rPr lang="en-US" sz="2000" dirty="0">
                    <a:latin typeface="Helvetica" pitchFamily="2" charset="0"/>
                  </a:rPr>
                  <a:t>, dependent on the risk of a missed </a:t>
                </a:r>
              </a:p>
              <a:p>
                <a:r>
                  <a:rPr lang="en-US" sz="2000" dirty="0">
                    <a:latin typeface="Helvetica" pitchFamily="2" charset="0"/>
                  </a:rPr>
                  <a:t>detection and a false alarm</a:t>
                </a:r>
              </a:p>
              <a:p>
                <a:pPr marL="285750" indent="-285750">
                  <a:buFont typeface="Arial" panose="020B0604020202020204" pitchFamily="34" charset="0"/>
                  <a:buChar char="•"/>
                </a:pPr>
                <a:endParaRPr lang="en-US" sz="2000" dirty="0"/>
              </a:p>
            </p:txBody>
          </p:sp>
        </mc:Choice>
        <mc:Fallback xmlns="">
          <p:sp>
            <p:nvSpPr>
              <p:cNvPr id="9" name="Rectangle 8">
                <a:extLst>
                  <a:ext uri="{FF2B5EF4-FFF2-40B4-BE49-F238E27FC236}">
                    <a16:creationId xmlns:a16="http://schemas.microsoft.com/office/drawing/2014/main" id="{2FF11E2D-9B6C-1A49-9DEB-BD217835B3E2}"/>
                  </a:ext>
                </a:extLst>
              </p:cNvPr>
              <p:cNvSpPr>
                <a:spLocks noRot="1" noChangeAspect="1" noMove="1" noResize="1" noEditPoints="1" noAdjustHandles="1" noChangeArrowheads="1" noChangeShapeType="1" noTextEdit="1"/>
              </p:cNvSpPr>
              <p:nvPr/>
            </p:nvSpPr>
            <p:spPr>
              <a:xfrm>
                <a:off x="1284587" y="2736502"/>
                <a:ext cx="6553525" cy="1384995"/>
              </a:xfrm>
              <a:prstGeom prst="rect">
                <a:avLst/>
              </a:prstGeom>
              <a:blipFill>
                <a:blip r:embed="rId4"/>
                <a:stretch>
                  <a:fillRect l="-1161" t="-272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5B8DCFE4-155A-2C42-992E-177C10F6FD0D}"/>
                  </a:ext>
                </a:extLst>
              </p:cNvPr>
              <p:cNvSpPr/>
              <p:nvPr/>
            </p:nvSpPr>
            <p:spPr>
              <a:xfrm>
                <a:off x="1952600" y="4338220"/>
                <a:ext cx="4441047" cy="430887"/>
              </a:xfrm>
              <a:prstGeom prst="rect">
                <a:avLst/>
              </a:prstGeom>
            </p:spPr>
            <p:txBody>
              <a:bodyPr wrap="square">
                <a:spAutoFit/>
              </a:bodyPr>
              <a:lstStyle/>
              <a:p>
                <a14:m>
                  <m:oMath xmlns:m="http://schemas.openxmlformats.org/officeDocument/2006/math">
                    <m:r>
                      <a:rPr lang="en-US" sz="2000" i="1">
                        <a:latin typeface="Cambria Math" panose="02040503050406030204" pitchFamily="18" charset="0"/>
                        <a:ea typeface="Cambria Math" panose="02040503050406030204" pitchFamily="18" charset="0"/>
                      </a:rPr>
                      <m:t>⟹</m:t>
                    </m:r>
                  </m:oMath>
                </a14:m>
                <a:r>
                  <a:rPr lang="en-US" sz="2000" dirty="0">
                    <a:latin typeface="Helvetica" pitchFamily="2" charset="0"/>
                  </a:rPr>
                  <a:t>  Set </a:t>
                </a:r>
                <a14:m>
                  <m:oMath xmlns:m="http://schemas.openxmlformats.org/officeDocument/2006/math">
                    <m:r>
                      <a:rPr lang="en-US" sz="2200" i="1">
                        <a:latin typeface="Cambria Math" panose="02040503050406030204" pitchFamily="18" charset="0"/>
                        <a:ea typeface="Cambria Math" panose="02040503050406030204" pitchFamily="18" charset="0"/>
                      </a:rPr>
                      <m:t>𝛾</m:t>
                    </m:r>
                  </m:oMath>
                </a14:m>
                <a:r>
                  <a:rPr lang="en-US" sz="2000" dirty="0">
                    <a:latin typeface="Helvetica" pitchFamily="2" charset="0"/>
                  </a:rPr>
                  <a:t> by modeling </a:t>
                </a:r>
                <a14:m>
                  <m:oMath xmlns:m="http://schemas.openxmlformats.org/officeDocument/2006/math">
                    <m:r>
                      <a:rPr lang="en-GB" sz="2200" i="1">
                        <a:latin typeface="Cambria Math" panose="02040503050406030204" pitchFamily="18" charset="0"/>
                      </a:rPr>
                      <m:t>𝑝</m:t>
                    </m:r>
                    <m:r>
                      <a:rPr lang="en-GB" sz="2200" i="1">
                        <a:latin typeface="Cambria Math" panose="02040503050406030204" pitchFamily="18" charset="0"/>
                      </a:rPr>
                      <m:t>(</m:t>
                    </m:r>
                    <m:sSub>
                      <m:sSubPr>
                        <m:ctrlPr>
                          <a:rPr lang="en-GB" sz="2200" i="1">
                            <a:latin typeface="Cambria Math" panose="02040503050406030204" pitchFamily="18" charset="0"/>
                          </a:rPr>
                        </m:ctrlPr>
                      </m:sSubPr>
                      <m:e>
                        <m:r>
                          <a:rPr lang="en-GB" sz="2200" i="1">
                            <a:latin typeface="Cambria Math" panose="02040503050406030204" pitchFamily="18" charset="0"/>
                          </a:rPr>
                          <m:t>𝐻</m:t>
                        </m:r>
                      </m:e>
                      <m:sub>
                        <m:r>
                          <a:rPr lang="en-GB" sz="2200" i="1">
                            <a:latin typeface="Cambria Math" panose="02040503050406030204" pitchFamily="18" charset="0"/>
                          </a:rPr>
                          <m:t>1</m:t>
                        </m:r>
                      </m:sub>
                    </m:sSub>
                    <m:r>
                      <a:rPr lang="en-GB" sz="2200" i="1">
                        <a:latin typeface="Cambria Math" panose="02040503050406030204" pitchFamily="18" charset="0"/>
                      </a:rPr>
                      <m:t>)</m:t>
                    </m:r>
                  </m:oMath>
                </a14:m>
                <a:r>
                  <a:rPr lang="en-US" sz="2200" dirty="0">
                    <a:latin typeface="Helvetica" pitchFamily="2" charset="0"/>
                  </a:rPr>
                  <a:t> </a:t>
                </a:r>
                <a:r>
                  <a:rPr lang="en-US" sz="2000" dirty="0">
                    <a:latin typeface="Helvetica" pitchFamily="2" charset="0"/>
                  </a:rPr>
                  <a:t>and </a:t>
                </a:r>
                <a14:m>
                  <m:oMath xmlns:m="http://schemas.openxmlformats.org/officeDocument/2006/math">
                    <m:r>
                      <a:rPr lang="en-US" sz="2200" i="1">
                        <a:latin typeface="Cambria Math" panose="02040503050406030204" pitchFamily="18" charset="0"/>
                        <a:ea typeface="Cambria Math" panose="02040503050406030204" pitchFamily="18" charset="0"/>
                      </a:rPr>
                      <m:t>𝜂</m:t>
                    </m:r>
                  </m:oMath>
                </a14:m>
                <a:r>
                  <a:rPr lang="en-US" sz="2000" dirty="0">
                    <a:latin typeface="Helvetica" pitchFamily="2" charset="0"/>
                  </a:rPr>
                  <a:t>. </a:t>
                </a:r>
              </a:p>
            </p:txBody>
          </p:sp>
        </mc:Choice>
        <mc:Fallback xmlns="">
          <p:sp>
            <p:nvSpPr>
              <p:cNvPr id="10" name="Rectangle 9">
                <a:extLst>
                  <a:ext uri="{FF2B5EF4-FFF2-40B4-BE49-F238E27FC236}">
                    <a16:creationId xmlns:a16="http://schemas.microsoft.com/office/drawing/2014/main" id="{5B8DCFE4-155A-2C42-992E-177C10F6FD0D}"/>
                  </a:ext>
                </a:extLst>
              </p:cNvPr>
              <p:cNvSpPr>
                <a:spLocks noRot="1" noChangeAspect="1" noMove="1" noResize="1" noEditPoints="1" noAdjustHandles="1" noChangeArrowheads="1" noChangeShapeType="1" noTextEdit="1"/>
              </p:cNvSpPr>
              <p:nvPr/>
            </p:nvSpPr>
            <p:spPr>
              <a:xfrm>
                <a:off x="1952600" y="4338220"/>
                <a:ext cx="4441047" cy="430887"/>
              </a:xfrm>
              <a:prstGeom prst="rect">
                <a:avLst/>
              </a:prstGeom>
              <a:blipFill>
                <a:blip r:embed="rId5"/>
                <a:stretch>
                  <a:fillRect t="-2857" b="-22857"/>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9D500FD7-A448-7E4A-CF40-0D6DE0F4BE3C}"/>
              </a:ext>
            </a:extLst>
          </p:cNvPr>
          <p:cNvSpPr txBox="1"/>
          <p:nvPr/>
        </p:nvSpPr>
        <p:spPr>
          <a:xfrm>
            <a:off x="104456" y="6602129"/>
            <a:ext cx="7898316" cy="261610"/>
          </a:xfrm>
          <a:prstGeom prst="rect">
            <a:avLst/>
          </a:prstGeom>
          <a:noFill/>
        </p:spPr>
        <p:txBody>
          <a:bodyPr wrap="none" rtlCol="0">
            <a:spAutoFit/>
          </a:bodyPr>
          <a:lstStyle/>
          <a:p>
            <a:r>
              <a:rPr lang="en-GB" sz="1100" dirty="0" err="1">
                <a:solidFill>
                  <a:schemeClr val="bg1"/>
                </a:solidFill>
              </a:rPr>
              <a:t>Wahlström</a:t>
            </a:r>
            <a:r>
              <a:rPr lang="en-GB" sz="1100" dirty="0">
                <a:solidFill>
                  <a:schemeClr val="bg1"/>
                </a:solidFill>
              </a:rPr>
              <a:t>, Johan, et al. "Zero-velocity detection—A Bayesian approach to adaptive thresholding." </a:t>
            </a:r>
            <a:r>
              <a:rPr lang="en-GB" sz="1100" i="1" dirty="0">
                <a:solidFill>
                  <a:schemeClr val="bg1"/>
                </a:solidFill>
              </a:rPr>
              <a:t>IEEE Sensors Letters</a:t>
            </a:r>
            <a:r>
              <a:rPr lang="en-GB" sz="1100" dirty="0">
                <a:solidFill>
                  <a:schemeClr val="bg1"/>
                </a:solidFill>
              </a:rPr>
              <a:t> 3.6 (2019): 1-4.</a:t>
            </a:r>
            <a:endParaRPr lang="en-US" sz="1100" dirty="0">
              <a:solidFill>
                <a:schemeClr val="bg1"/>
              </a:solidFill>
            </a:endParaRPr>
          </a:p>
        </p:txBody>
      </p:sp>
      <p:pic>
        <p:nvPicPr>
          <p:cNvPr id="6" name="Picture 5" descr="Diagram&#10;&#10;Description automatically generated">
            <a:extLst>
              <a:ext uri="{FF2B5EF4-FFF2-40B4-BE49-F238E27FC236}">
                <a16:creationId xmlns:a16="http://schemas.microsoft.com/office/drawing/2014/main" id="{BCB83A20-7F3E-6D30-AF53-8EA0C347709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692585" y="1480791"/>
            <a:ext cx="2459077" cy="698895"/>
          </a:xfrm>
          <a:prstGeom prst="rect">
            <a:avLst/>
          </a:prstGeom>
        </p:spPr>
      </p:pic>
      <p:sp>
        <p:nvSpPr>
          <p:cNvPr id="11" name="TextBox 10">
            <a:extLst>
              <a:ext uri="{FF2B5EF4-FFF2-40B4-BE49-F238E27FC236}">
                <a16:creationId xmlns:a16="http://schemas.microsoft.com/office/drawing/2014/main" id="{40348F2A-2453-27B0-5CE8-370C2867FB32}"/>
              </a:ext>
            </a:extLst>
          </p:cNvPr>
          <p:cNvSpPr txBox="1"/>
          <p:nvPr/>
        </p:nvSpPr>
        <p:spPr>
          <a:xfrm>
            <a:off x="8455404" y="992548"/>
            <a:ext cx="2710999" cy="369332"/>
          </a:xfrm>
          <a:prstGeom prst="rect">
            <a:avLst/>
          </a:prstGeom>
          <a:noFill/>
        </p:spPr>
        <p:txBody>
          <a:bodyPr wrap="none" rtlCol="0">
            <a:spAutoFit/>
          </a:bodyPr>
          <a:lstStyle/>
          <a:p>
            <a:r>
              <a:rPr lang="en-US" dirty="0">
                <a:latin typeface="Helvetica" pitchFamily="2" charset="0"/>
              </a:rPr>
              <a:t>E.g., (1) </a:t>
            </a:r>
            <a:r>
              <a:rPr lang="en-US" sz="1800" dirty="0">
                <a:latin typeface="Helvetica" pitchFamily="2" charset="0"/>
              </a:rPr>
              <a:t>prior probability</a:t>
            </a:r>
            <a:r>
              <a:rPr lang="en-US" dirty="0">
                <a:latin typeface="Helvetica" pitchFamily="2" charset="0"/>
              </a:rPr>
              <a:t> </a:t>
            </a:r>
          </a:p>
        </p:txBody>
      </p:sp>
      <p:pic>
        <p:nvPicPr>
          <p:cNvPr id="13" name="Picture 12">
            <a:extLst>
              <a:ext uri="{FF2B5EF4-FFF2-40B4-BE49-F238E27FC236}">
                <a16:creationId xmlns:a16="http://schemas.microsoft.com/office/drawing/2014/main" id="{13D30BF8-A4AB-369A-41B8-ACB380DABBA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996642" y="4217194"/>
            <a:ext cx="1850962" cy="677181"/>
          </a:xfrm>
          <a:prstGeom prst="rect">
            <a:avLst/>
          </a:prstGeom>
        </p:spPr>
      </p:pic>
      <p:sp>
        <p:nvSpPr>
          <p:cNvPr id="14" name="TextBox 13">
            <a:extLst>
              <a:ext uri="{FF2B5EF4-FFF2-40B4-BE49-F238E27FC236}">
                <a16:creationId xmlns:a16="http://schemas.microsoft.com/office/drawing/2014/main" id="{1B5FD9BA-0225-9D35-D7CA-ACB0148EFCB0}"/>
              </a:ext>
            </a:extLst>
          </p:cNvPr>
          <p:cNvSpPr txBox="1"/>
          <p:nvPr/>
        </p:nvSpPr>
        <p:spPr>
          <a:xfrm>
            <a:off x="8923383" y="3821621"/>
            <a:ext cx="1775038" cy="369332"/>
          </a:xfrm>
          <a:prstGeom prst="rect">
            <a:avLst/>
          </a:prstGeom>
          <a:noFill/>
        </p:spPr>
        <p:txBody>
          <a:bodyPr wrap="none" rtlCol="0">
            <a:spAutoFit/>
          </a:bodyPr>
          <a:lstStyle/>
          <a:p>
            <a:r>
              <a:rPr lang="en-US" sz="1800" dirty="0">
                <a:latin typeface="Helvetica" pitchFamily="2" charset="0"/>
              </a:rPr>
              <a:t>(2) Loss factor, </a:t>
            </a:r>
            <a:endParaRPr lang="en-US" dirty="0"/>
          </a:p>
        </p:txBody>
      </p:sp>
      <p:sp>
        <p:nvSpPr>
          <p:cNvPr id="5" name="TextBox 4">
            <a:extLst>
              <a:ext uri="{FF2B5EF4-FFF2-40B4-BE49-F238E27FC236}">
                <a16:creationId xmlns:a16="http://schemas.microsoft.com/office/drawing/2014/main" id="{F691D344-EDE1-D633-FB75-B0B770A11353}"/>
              </a:ext>
            </a:extLst>
          </p:cNvPr>
          <p:cNvSpPr txBox="1"/>
          <p:nvPr/>
        </p:nvSpPr>
        <p:spPr>
          <a:xfrm>
            <a:off x="8016390" y="4882634"/>
            <a:ext cx="4189228" cy="923330"/>
          </a:xfrm>
          <a:prstGeom prst="rect">
            <a:avLst/>
          </a:prstGeom>
          <a:noFill/>
        </p:spPr>
        <p:txBody>
          <a:bodyPr wrap="square" rtlCol="0">
            <a:spAutoFit/>
          </a:bodyPr>
          <a:lstStyle/>
          <a:p>
            <a:r>
              <a:rPr lang="en-GB" dirty="0">
                <a:effectLst/>
                <a:latin typeface="Helvetica" panose="020B0604020202020204" pitchFamily="34" charset="0"/>
                <a:cs typeface="Helvetica" panose="020B0604020202020204" pitchFamily="34" charset="0"/>
              </a:rPr>
              <a:t>α and θ are design parameters, and </a:t>
            </a:r>
            <a:r>
              <a:rPr lang="en-GB" dirty="0" err="1">
                <a:effectLst/>
                <a:latin typeface="Helvetica" panose="020B0604020202020204" pitchFamily="34" charset="0"/>
                <a:cs typeface="Helvetica" panose="020B0604020202020204" pitchFamily="34" charset="0"/>
              </a:rPr>
              <a:t>tk</a:t>
            </a:r>
            <a:r>
              <a:rPr lang="en-GB" dirty="0">
                <a:effectLst/>
                <a:latin typeface="Helvetica" panose="020B0604020202020204" pitchFamily="34" charset="0"/>
                <a:cs typeface="Helvetica" panose="020B0604020202020204" pitchFamily="34" charset="0"/>
              </a:rPr>
              <a:t> is the time since the last zero-velocity instance</a:t>
            </a:r>
            <a:r>
              <a:rPr lang="en-US" dirty="0">
                <a:effectLst/>
                <a:latin typeface="Helvetica" panose="020B0604020202020204" pitchFamily="34" charset="0"/>
                <a:cs typeface="Helvetica" panose="020B0604020202020204" pitchFamily="34" charset="0"/>
              </a:rPr>
              <a:t>.</a:t>
            </a:r>
            <a:endParaRPr lang="en-US" dirty="0">
              <a:latin typeface="Helvetica" panose="020B0604020202020204" pitchFamily="34" charset="0"/>
              <a:cs typeface="Helvetica" panose="020B0604020202020204" pitchFamily="34" charset="0"/>
            </a:endParaRPr>
          </a:p>
        </p:txBody>
      </p:sp>
      <p:sp>
        <p:nvSpPr>
          <p:cNvPr id="12" name="TextBox 11">
            <a:extLst>
              <a:ext uri="{FF2B5EF4-FFF2-40B4-BE49-F238E27FC236}">
                <a16:creationId xmlns:a16="http://schemas.microsoft.com/office/drawing/2014/main" id="{8425819E-785A-B2CF-84AA-704492C6864D}"/>
              </a:ext>
            </a:extLst>
          </p:cNvPr>
          <p:cNvSpPr txBox="1"/>
          <p:nvPr/>
        </p:nvSpPr>
        <p:spPr>
          <a:xfrm>
            <a:off x="7958528" y="2309545"/>
            <a:ext cx="4189228" cy="1200329"/>
          </a:xfrm>
          <a:prstGeom prst="rect">
            <a:avLst/>
          </a:prstGeom>
          <a:noFill/>
        </p:spPr>
        <p:txBody>
          <a:bodyPr wrap="square" rtlCol="0">
            <a:spAutoFit/>
          </a:bodyPr>
          <a:lstStyle/>
          <a:p>
            <a:r>
              <a:rPr lang="en-GB" dirty="0">
                <a:effectLst/>
                <a:latin typeface="Helvetica" panose="020B0604020202020204" pitchFamily="34" charset="0"/>
                <a:cs typeface="Helvetica" panose="020B0604020202020204" pitchFamily="34" charset="0"/>
              </a:rPr>
              <a:t>where β1 and β2 are design parameters. For </a:t>
            </a:r>
            <a:r>
              <a:rPr lang="en-GB" dirty="0" err="1">
                <a:effectLst/>
                <a:latin typeface="Helvetica" panose="020B0604020202020204" pitchFamily="34" charset="0"/>
                <a:cs typeface="Helvetica" panose="020B0604020202020204" pitchFamily="34" charset="0"/>
              </a:rPr>
              <a:t>ξk</a:t>
            </a:r>
            <a:r>
              <a:rPr lang="en-GB" dirty="0">
                <a:effectLst/>
                <a:latin typeface="Helvetica" panose="020B0604020202020204" pitchFamily="34" charset="0"/>
                <a:cs typeface="Helvetica" panose="020B0604020202020204" pitchFamily="34" charset="0"/>
              </a:rPr>
              <a:t> to be a reliable measure of how close the system is to have zero velocity.</a:t>
            </a:r>
            <a:endParaRPr lang="en-US"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11495056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25BA17D-7CE1-AF2F-E734-394032D57ADB}"/>
              </a:ext>
            </a:extLst>
          </p:cNvPr>
          <p:cNvSpPr>
            <a:spLocks noGrp="1"/>
          </p:cNvSpPr>
          <p:nvPr>
            <p:ph type="title"/>
          </p:nvPr>
        </p:nvSpPr>
        <p:spPr/>
        <p:txBody>
          <a:bodyPr>
            <a:normAutofit/>
          </a:bodyPr>
          <a:lstStyle/>
          <a:p>
            <a:r>
              <a:rPr lang="en-US" sz="2800" dirty="0"/>
              <a:t>Performance Evaluation</a:t>
            </a:r>
            <a:endParaRPr lang="en-US" dirty="0"/>
          </a:p>
        </p:txBody>
      </p:sp>
      <p:sp>
        <p:nvSpPr>
          <p:cNvPr id="6" name="TextBox 5">
            <a:extLst>
              <a:ext uri="{FF2B5EF4-FFF2-40B4-BE49-F238E27FC236}">
                <a16:creationId xmlns:a16="http://schemas.microsoft.com/office/drawing/2014/main" id="{C968EF0C-FD7D-F64C-B67D-A13BB16524D8}"/>
              </a:ext>
            </a:extLst>
          </p:cNvPr>
          <p:cNvSpPr txBox="1"/>
          <p:nvPr/>
        </p:nvSpPr>
        <p:spPr>
          <a:xfrm>
            <a:off x="2156303" y="1293221"/>
            <a:ext cx="7691890" cy="307777"/>
          </a:xfrm>
          <a:prstGeom prst="rect">
            <a:avLst/>
          </a:prstGeom>
          <a:noFill/>
        </p:spPr>
        <p:txBody>
          <a:bodyPr wrap="square" rtlCol="0">
            <a:spAutoFit/>
          </a:bodyPr>
          <a:lstStyle/>
          <a:p>
            <a:endParaRPr lang="en-US" sz="1400">
              <a:solidFill>
                <a:schemeClr val="bg1"/>
              </a:solidFill>
              <a:latin typeface="FoundrySterling-Book"/>
            </a:endParaRPr>
          </a:p>
        </p:txBody>
      </p:sp>
      <p:pic>
        <p:nvPicPr>
          <p:cNvPr id="8" name="Picture 7">
            <a:extLst>
              <a:ext uri="{FF2B5EF4-FFF2-40B4-BE49-F238E27FC236}">
                <a16:creationId xmlns:a16="http://schemas.microsoft.com/office/drawing/2014/main" id="{29B1F433-5EF8-B945-B908-1FB21DFA7EBB}"/>
              </a:ext>
            </a:extLst>
          </p:cNvPr>
          <p:cNvPicPr>
            <a:picLocks noChangeAspect="1"/>
          </p:cNvPicPr>
          <p:nvPr/>
        </p:nvPicPr>
        <p:blipFill>
          <a:blip r:embed="rId3"/>
          <a:stretch>
            <a:fillRect/>
          </a:stretch>
        </p:blipFill>
        <p:spPr>
          <a:xfrm>
            <a:off x="2121537" y="2841809"/>
            <a:ext cx="7427526" cy="3290504"/>
          </a:xfrm>
          <a:prstGeom prst="rect">
            <a:avLst/>
          </a:prstGeom>
        </p:spPr>
      </p:pic>
      <p:sp>
        <p:nvSpPr>
          <p:cNvPr id="9" name="Rectangle 8">
            <a:extLst>
              <a:ext uri="{FF2B5EF4-FFF2-40B4-BE49-F238E27FC236}">
                <a16:creationId xmlns:a16="http://schemas.microsoft.com/office/drawing/2014/main" id="{7EE56FA5-EB2A-C146-B0CB-AD13C295B9BF}"/>
              </a:ext>
            </a:extLst>
          </p:cNvPr>
          <p:cNvSpPr/>
          <p:nvPr/>
        </p:nvSpPr>
        <p:spPr>
          <a:xfrm>
            <a:off x="3653660" y="2026570"/>
            <a:ext cx="5322661" cy="707886"/>
          </a:xfrm>
          <a:prstGeom prst="rect">
            <a:avLst/>
          </a:prstGeom>
        </p:spPr>
        <p:txBody>
          <a:bodyPr wrap="square">
            <a:spAutoFit/>
          </a:bodyPr>
          <a:lstStyle/>
          <a:p>
            <a:pPr algn="ctr"/>
            <a:r>
              <a:rPr lang="en-GB" sz="2000" dirty="0">
                <a:latin typeface="Helvetica" pitchFamily="2" charset="0"/>
              </a:rPr>
              <a:t>After walking along a closed-loop trajectory with an approximate length of 84 meter:</a:t>
            </a:r>
          </a:p>
        </p:txBody>
      </p:sp>
    </p:spTree>
    <p:extLst>
      <p:ext uri="{BB962C8B-B14F-4D97-AF65-F5344CB8AC3E}">
        <p14:creationId xmlns:p14="http://schemas.microsoft.com/office/powerpoint/2010/main" val="30981112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DE5518E-0F45-984F-AD5E-56FCB381889B}"/>
              </a:ext>
            </a:extLst>
          </p:cNvPr>
          <p:cNvSpPr>
            <a:spLocks noGrp="1"/>
          </p:cNvSpPr>
          <p:nvPr>
            <p:ph type="title"/>
          </p:nvPr>
        </p:nvSpPr>
        <p:spPr>
          <a:xfrm>
            <a:off x="838200" y="136526"/>
            <a:ext cx="10515600" cy="365126"/>
          </a:xfrm>
        </p:spPr>
        <p:txBody>
          <a:bodyPr>
            <a:noAutofit/>
          </a:bodyPr>
          <a:lstStyle/>
          <a:p>
            <a:r>
              <a:rPr lang="en-GB" sz="2400" dirty="0"/>
              <a:t>What is ROS?</a:t>
            </a:r>
          </a:p>
        </p:txBody>
      </p:sp>
      <p:pic>
        <p:nvPicPr>
          <p:cNvPr id="4" name="Online Media 3" descr="What is ROS? Why it's Important for making Robots!">
            <a:hlinkClick r:id="" action="ppaction://media"/>
            <a:extLst>
              <a:ext uri="{FF2B5EF4-FFF2-40B4-BE49-F238E27FC236}">
                <a16:creationId xmlns:a16="http://schemas.microsoft.com/office/drawing/2014/main" id="{2AB34EB4-588F-1851-387C-5AAA14A1690A}"/>
              </a:ext>
            </a:extLst>
          </p:cNvPr>
          <p:cNvPicPr>
            <a:picLocks noRot="1" noChangeAspect="1"/>
          </p:cNvPicPr>
          <p:nvPr>
            <a:videoFile r:link="rId1"/>
          </p:nvPr>
        </p:nvPicPr>
        <p:blipFill>
          <a:blip r:embed="rId4"/>
          <a:stretch>
            <a:fillRect/>
          </a:stretch>
        </p:blipFill>
        <p:spPr>
          <a:xfrm>
            <a:off x="734375" y="501652"/>
            <a:ext cx="10723249" cy="6058636"/>
          </a:xfrm>
          <a:prstGeom prst="rect">
            <a:avLst/>
          </a:prstGeom>
        </p:spPr>
      </p:pic>
    </p:spTree>
    <p:extLst>
      <p:ext uri="{BB962C8B-B14F-4D97-AF65-F5344CB8AC3E}">
        <p14:creationId xmlns:p14="http://schemas.microsoft.com/office/powerpoint/2010/main" val="2840787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BF3B10-3EF3-794F-1BA1-72D3676C9D22}"/>
              </a:ext>
            </a:extLst>
          </p:cNvPr>
          <p:cNvSpPr>
            <a:spLocks noGrp="1"/>
          </p:cNvSpPr>
          <p:nvPr>
            <p:ph type="title"/>
          </p:nvPr>
        </p:nvSpPr>
        <p:spPr/>
        <p:txBody>
          <a:bodyPr>
            <a:normAutofit/>
          </a:bodyPr>
          <a:lstStyle/>
          <a:p>
            <a:r>
              <a:rPr lang="en-US" sz="2800" dirty="0">
                <a:latin typeface="Palatino Linotype" panose="02040502050505030304" pitchFamily="18" charset="0"/>
                <a:cs typeface="Helvetica" panose="020B0604020202020204" pitchFamily="34" charset="0"/>
              </a:rPr>
              <a:t>Zero-velocity-aided Inertial Navigation</a:t>
            </a:r>
            <a:endParaRPr lang="en-US" dirty="0"/>
          </a:p>
        </p:txBody>
      </p:sp>
      <p:pic>
        <p:nvPicPr>
          <p:cNvPr id="8" name="odometry">
            <a:hlinkClick r:id="" action="ppaction://media"/>
            <a:extLst>
              <a:ext uri="{FF2B5EF4-FFF2-40B4-BE49-F238E27FC236}">
                <a16:creationId xmlns:a16="http://schemas.microsoft.com/office/drawing/2014/main" id="{1FB56028-837A-EF4E-84B8-C309A4618B1E}"/>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1828898" y="2712120"/>
            <a:ext cx="3882098" cy="2911574"/>
          </a:xfrm>
          <a:prstGeom prst="rect">
            <a:avLst/>
          </a:prstGeom>
        </p:spPr>
      </p:pic>
      <p:sp>
        <p:nvSpPr>
          <p:cNvPr id="9" name="Rectangle 8">
            <a:extLst>
              <a:ext uri="{FF2B5EF4-FFF2-40B4-BE49-F238E27FC236}">
                <a16:creationId xmlns:a16="http://schemas.microsoft.com/office/drawing/2014/main" id="{4CB6E2BC-29D6-7C49-8E62-8C0C0B74A13C}"/>
              </a:ext>
            </a:extLst>
          </p:cNvPr>
          <p:cNvSpPr/>
          <p:nvPr/>
        </p:nvSpPr>
        <p:spPr>
          <a:xfrm>
            <a:off x="2408917" y="2188277"/>
            <a:ext cx="2890536" cy="369332"/>
          </a:xfrm>
          <a:prstGeom prst="rect">
            <a:avLst/>
          </a:prstGeom>
        </p:spPr>
        <p:txBody>
          <a:bodyPr wrap="none">
            <a:spAutoFit/>
          </a:bodyPr>
          <a:lstStyle/>
          <a:p>
            <a:pPr algn="ctr"/>
            <a:r>
              <a:rPr lang="en-US" u="sng" dirty="0">
                <a:latin typeface="Helvetica" panose="020B0604020202020204" pitchFamily="34" charset="0"/>
                <a:cs typeface="Helvetica" panose="020B0604020202020204" pitchFamily="34" charset="0"/>
              </a:rPr>
              <a:t>With</a:t>
            </a:r>
            <a:r>
              <a:rPr lang="en-US" dirty="0">
                <a:latin typeface="Helvetica" panose="020B0604020202020204" pitchFamily="34" charset="0"/>
                <a:cs typeface="Helvetica" panose="020B0604020202020204" pitchFamily="34" charset="0"/>
              </a:rPr>
              <a:t> zero-velocity updates</a:t>
            </a:r>
          </a:p>
        </p:txBody>
      </p:sp>
      <p:sp>
        <p:nvSpPr>
          <p:cNvPr id="10" name="Rectangle 9">
            <a:extLst>
              <a:ext uri="{FF2B5EF4-FFF2-40B4-BE49-F238E27FC236}">
                <a16:creationId xmlns:a16="http://schemas.microsoft.com/office/drawing/2014/main" id="{37AA503B-B370-274D-90E8-C4409892376F}"/>
              </a:ext>
            </a:extLst>
          </p:cNvPr>
          <p:cNvSpPr/>
          <p:nvPr/>
        </p:nvSpPr>
        <p:spPr>
          <a:xfrm>
            <a:off x="6352435" y="2188277"/>
            <a:ext cx="3211136" cy="369332"/>
          </a:xfrm>
          <a:prstGeom prst="rect">
            <a:avLst/>
          </a:prstGeom>
        </p:spPr>
        <p:txBody>
          <a:bodyPr wrap="none">
            <a:spAutoFit/>
          </a:bodyPr>
          <a:lstStyle/>
          <a:p>
            <a:pPr algn="ctr"/>
            <a:r>
              <a:rPr lang="en-US" u="sng" dirty="0">
                <a:latin typeface="Helvetica" panose="020B0604020202020204" pitchFamily="34" charset="0"/>
                <a:cs typeface="Helvetica" panose="020B0604020202020204" pitchFamily="34" charset="0"/>
              </a:rPr>
              <a:t>Without</a:t>
            </a:r>
            <a:r>
              <a:rPr lang="en-US" dirty="0">
                <a:latin typeface="Helvetica" panose="020B0604020202020204" pitchFamily="34" charset="0"/>
                <a:cs typeface="Helvetica" panose="020B0604020202020204" pitchFamily="34" charset="0"/>
              </a:rPr>
              <a:t> zero-velocity updates</a:t>
            </a:r>
          </a:p>
        </p:txBody>
      </p:sp>
      <p:pic>
        <p:nvPicPr>
          <p:cNvPr id="11" name="odometrywithoutZUPTs">
            <a:hlinkClick r:id="" action="ppaction://media"/>
            <a:extLst>
              <a:ext uri="{FF2B5EF4-FFF2-40B4-BE49-F238E27FC236}">
                <a16:creationId xmlns:a16="http://schemas.microsoft.com/office/drawing/2014/main" id="{2D69ED4A-EA8E-7B4A-900E-5E54430759DD}"/>
              </a:ext>
            </a:extLst>
          </p:cNvPr>
          <p:cNvPicPr>
            <a:picLocks noChangeAspect="1"/>
          </p:cNvPicPr>
          <p:nvPr>
            <a:videoFile r:link="rId4"/>
            <p:extLst>
              <p:ext uri="{DAA4B4D4-6D71-4841-9C94-3DE7FCFB9230}">
                <p14:media xmlns:p14="http://schemas.microsoft.com/office/powerpoint/2010/main" r:embed="rId3"/>
              </p:ext>
            </p:extLst>
          </p:nvPr>
        </p:nvPicPr>
        <p:blipFill>
          <a:blip r:embed="rId7"/>
          <a:stretch>
            <a:fillRect/>
          </a:stretch>
        </p:blipFill>
        <p:spPr>
          <a:xfrm>
            <a:off x="5975031" y="2715471"/>
            <a:ext cx="3873162" cy="2904872"/>
          </a:xfrm>
          <a:prstGeom prst="rect">
            <a:avLst/>
          </a:prstGeom>
        </p:spPr>
      </p:pic>
    </p:spTree>
    <p:extLst>
      <p:ext uri="{BB962C8B-B14F-4D97-AF65-F5344CB8AC3E}">
        <p14:creationId xmlns:p14="http://schemas.microsoft.com/office/powerpoint/2010/main" val="1194121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5200" fill="hold"/>
                                        <p:tgtEl>
                                          <p:spTgt spid="11"/>
                                        </p:tgtEl>
                                      </p:cBhvr>
                                    </p:cmd>
                                  </p:childTnLst>
                                </p:cTn>
                              </p:par>
                              <p:par>
                                <p:cTn id="7" presetID="1" presetClass="mediacall" presetSubtype="0" fill="hold" nodeType="withEffect">
                                  <p:stCondLst>
                                    <p:cond delay="0"/>
                                  </p:stCondLst>
                                  <p:childTnLst>
                                    <p:cmd type="call" cmd="playFrom(0.0)">
                                      <p:cBhvr>
                                        <p:cTn id="8" dur="292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9" restart="whenNotActive" fill="hold" evtFilter="cancelBubble" nodeType="interactiveSeq">
                <p:stCondLst>
                  <p:cond evt="onClick" delay="0">
                    <p:tgtEl>
                      <p:spTgt spid="11"/>
                    </p:tgtEl>
                  </p:cond>
                </p:stCondLst>
                <p:endSync evt="end" delay="0">
                  <p:rtn val="all"/>
                </p:endSync>
                <p:childTnLst>
                  <p:par>
                    <p:cTn id="10" fill="hold">
                      <p:stCondLst>
                        <p:cond delay="0"/>
                      </p:stCondLst>
                      <p:childTnLst>
                        <p:par>
                          <p:cTn id="11" fill="hold">
                            <p:stCondLst>
                              <p:cond delay="0"/>
                            </p:stCondLst>
                            <p:childTnLst>
                              <p:par>
                                <p:cTn id="12" presetID="2" presetClass="mediacall" presetSubtype="0" fill="hold" nodeType="withEffect">
                                  <p:stCondLst>
                                    <p:cond delay="0"/>
                                  </p:stCondLst>
                                  <p:childTnLst>
                                    <p:cmd type="call" cmd="togglePause">
                                      <p:cBhvr>
                                        <p:cTn id="13" dur="1" fill="hold"/>
                                        <p:tgtEl>
                                          <p:spTgt spid="11"/>
                                        </p:tgtEl>
                                      </p:cBhvr>
                                    </p:cmd>
                                  </p:childTnLst>
                                </p:cTn>
                              </p:par>
                            </p:childTnLst>
                          </p:cTn>
                        </p:par>
                      </p:childTnLst>
                    </p:cTn>
                  </p:par>
                </p:childTnLst>
              </p:cTn>
              <p:nextCondLst>
                <p:cond evt="onClick" delay="0">
                  <p:tgtEl>
                    <p:spTgt spid="11"/>
                  </p:tgtEl>
                </p:cond>
              </p:nextCondLst>
            </p:seq>
            <p:seq concurrent="1" nextAc="seek">
              <p:cTn id="14" restart="whenNotActive" fill="hold" evtFilter="cancelBubble" nodeType="interactiveSeq">
                <p:stCondLst>
                  <p:cond evt="onClick" delay="0">
                    <p:tgtEl>
                      <p:spTgt spid="8"/>
                    </p:tgtEl>
                  </p:cond>
                </p:stCondLst>
                <p:endSync evt="end" delay="0">
                  <p:rtn val="all"/>
                </p:endSync>
                <p:childTnLst>
                  <p:par>
                    <p:cTn id="15" fill="hold">
                      <p:stCondLst>
                        <p:cond delay="0"/>
                      </p:stCondLst>
                      <p:childTnLst>
                        <p:par>
                          <p:cTn id="16" fill="hold">
                            <p:stCondLst>
                              <p:cond delay="0"/>
                            </p:stCondLst>
                            <p:childTnLst>
                              <p:par>
                                <p:cTn id="17" presetID="2" presetClass="mediacall" presetSubtype="0" fill="hold" nodeType="withEffect">
                                  <p:stCondLst>
                                    <p:cond delay="0"/>
                                  </p:stCondLst>
                                  <p:childTnLst>
                                    <p:cmd type="call" cmd="togglePause">
                                      <p:cBhvr>
                                        <p:cTn id="18" dur="1" fill="hold"/>
                                        <p:tgtEl>
                                          <p:spTgt spid="8"/>
                                        </p:tgtEl>
                                      </p:cBhvr>
                                    </p:cmd>
                                  </p:childTnLst>
                                </p:cTn>
                              </p:par>
                            </p:childTnLst>
                          </p:cTn>
                        </p:par>
                      </p:childTnLst>
                    </p:cTn>
                  </p:par>
                </p:childTnLst>
              </p:cTn>
              <p:nextCondLst>
                <p:cond evt="onClick" delay="0">
                  <p:tgtEl>
                    <p:spTgt spid="8"/>
                  </p:tgtEl>
                </p:cond>
              </p:nextCondLst>
            </p:seq>
            <p:video>
              <p:cMediaNode vol="80000">
                <p:cTn id="19" fill="hold" display="0">
                  <p:stCondLst>
                    <p:cond delay="indefinite"/>
                  </p:stCondLst>
                </p:cTn>
                <p:tgtEl>
                  <p:spTgt spid="11"/>
                </p:tgtEl>
              </p:cMediaNode>
            </p:video>
            <p:video>
              <p:cMediaNode vol="80000">
                <p:cTn id="20" fill="hold" display="0">
                  <p:stCondLst>
                    <p:cond delay="indefinite"/>
                  </p:stCondLst>
                </p:cTn>
                <p:tgtEl>
                  <p:spTgt spid="8"/>
                </p:tgtEl>
              </p:cMediaNode>
            </p:vide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B182759-C27E-D57F-9888-6D7900A514E4}"/>
              </a:ext>
            </a:extLst>
          </p:cNvPr>
          <p:cNvSpPr>
            <a:spLocks noGrp="1"/>
          </p:cNvSpPr>
          <p:nvPr>
            <p:ph type="title"/>
          </p:nvPr>
        </p:nvSpPr>
        <p:spPr/>
        <p:txBody>
          <a:bodyPr>
            <a:normAutofit/>
          </a:bodyPr>
          <a:lstStyle/>
          <a:p>
            <a:r>
              <a:rPr lang="en-US" sz="2800" dirty="0">
                <a:ea typeface="Palatino" pitchFamily="2" charset="77"/>
                <a:cs typeface="Helvetica" panose="020B0604020202020204" pitchFamily="34" charset="0"/>
              </a:rPr>
              <a:t>Position Error Growth</a:t>
            </a:r>
            <a:endParaRPr lang="en-US" dirty="0"/>
          </a:p>
        </p:txBody>
      </p:sp>
      <p:cxnSp>
        <p:nvCxnSpPr>
          <p:cNvPr id="7" name="Straight Arrow Connector 6">
            <a:extLst>
              <a:ext uri="{FF2B5EF4-FFF2-40B4-BE49-F238E27FC236}">
                <a16:creationId xmlns:a16="http://schemas.microsoft.com/office/drawing/2014/main" id="{CF4C1624-8E7E-4A4C-97C5-CA2AC2484104}"/>
              </a:ext>
            </a:extLst>
          </p:cNvPr>
          <p:cNvCxnSpPr/>
          <p:nvPr/>
        </p:nvCxnSpPr>
        <p:spPr>
          <a:xfrm flipV="1">
            <a:off x="6638421" y="2299895"/>
            <a:ext cx="0" cy="1845733"/>
          </a:xfrm>
          <a:prstGeom prst="straightConnector1">
            <a:avLst/>
          </a:prstGeom>
          <a:ln w="635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8" name="Straight Arrow Connector 7">
            <a:extLst>
              <a:ext uri="{FF2B5EF4-FFF2-40B4-BE49-F238E27FC236}">
                <a16:creationId xmlns:a16="http://schemas.microsoft.com/office/drawing/2014/main" id="{2F4C9AC6-B3A1-DA44-ABF4-DD45D99B7168}"/>
              </a:ext>
            </a:extLst>
          </p:cNvPr>
          <p:cNvCxnSpPr/>
          <p:nvPr/>
        </p:nvCxnSpPr>
        <p:spPr>
          <a:xfrm flipV="1">
            <a:off x="6604556" y="4111760"/>
            <a:ext cx="2036705" cy="16934"/>
          </a:xfrm>
          <a:prstGeom prst="straightConnector1">
            <a:avLst/>
          </a:prstGeom>
          <a:ln w="635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8A04E78E-636F-0747-B8F3-7B859250C599}"/>
              </a:ext>
            </a:extLst>
          </p:cNvPr>
          <p:cNvSpPr txBox="1"/>
          <p:nvPr/>
        </p:nvSpPr>
        <p:spPr>
          <a:xfrm>
            <a:off x="6957639" y="4243328"/>
            <a:ext cx="1168466" cy="369332"/>
          </a:xfrm>
          <a:prstGeom prst="rect">
            <a:avLst/>
          </a:prstGeom>
          <a:noFill/>
        </p:spPr>
        <p:txBody>
          <a:bodyPr wrap="square" rtlCol="0">
            <a:spAutoFit/>
          </a:bodyPr>
          <a:lstStyle/>
          <a:p>
            <a:pPr algn="ctr"/>
            <a:r>
              <a:rPr lang="en-US" dirty="0">
                <a:latin typeface="Helvetica" panose="020B0604020202020204" pitchFamily="34" charset="0"/>
                <a:cs typeface="Helvetica" panose="020B0604020202020204" pitchFamily="34" charset="0"/>
              </a:rPr>
              <a:t>time</a:t>
            </a:r>
          </a:p>
        </p:txBody>
      </p:sp>
      <p:sp>
        <p:nvSpPr>
          <p:cNvPr id="10" name="TextBox 9">
            <a:extLst>
              <a:ext uri="{FF2B5EF4-FFF2-40B4-BE49-F238E27FC236}">
                <a16:creationId xmlns:a16="http://schemas.microsoft.com/office/drawing/2014/main" id="{E2642407-C203-B342-9D24-471FC8704E56}"/>
              </a:ext>
            </a:extLst>
          </p:cNvPr>
          <p:cNvSpPr txBox="1"/>
          <p:nvPr/>
        </p:nvSpPr>
        <p:spPr>
          <a:xfrm rot="16200000">
            <a:off x="5425895" y="3014988"/>
            <a:ext cx="1664637" cy="369332"/>
          </a:xfrm>
          <a:prstGeom prst="rect">
            <a:avLst/>
          </a:prstGeom>
          <a:noFill/>
        </p:spPr>
        <p:txBody>
          <a:bodyPr wrap="square" rtlCol="0">
            <a:spAutoFit/>
          </a:bodyPr>
          <a:lstStyle/>
          <a:p>
            <a:pPr algn="ctr"/>
            <a:r>
              <a:rPr lang="en-US" dirty="0">
                <a:latin typeface="Helvetica" panose="020B0604020202020204" pitchFamily="34" charset="0"/>
                <a:cs typeface="Helvetica" panose="020B0604020202020204" pitchFamily="34" charset="0"/>
              </a:rPr>
              <a:t>Position error</a:t>
            </a:r>
          </a:p>
        </p:txBody>
      </p:sp>
      <p:sp>
        <p:nvSpPr>
          <p:cNvPr id="11" name="Arc 10">
            <a:extLst>
              <a:ext uri="{FF2B5EF4-FFF2-40B4-BE49-F238E27FC236}">
                <a16:creationId xmlns:a16="http://schemas.microsoft.com/office/drawing/2014/main" id="{54690B3F-7BDF-9C46-8EAE-48422143C03C}"/>
              </a:ext>
            </a:extLst>
          </p:cNvPr>
          <p:cNvSpPr/>
          <p:nvPr/>
        </p:nvSpPr>
        <p:spPr>
          <a:xfrm rot="21362764" flipV="1">
            <a:off x="4585147" y="1513945"/>
            <a:ext cx="3894667" cy="2607734"/>
          </a:xfrm>
          <a:prstGeom prst="arc">
            <a:avLst>
              <a:gd name="adj1" fmla="val 16200000"/>
              <a:gd name="adj2" fmla="val 21132220"/>
            </a:avLst>
          </a:prstGeom>
          <a:ln w="63500">
            <a:solidFill>
              <a:srgbClr val="0070C0"/>
            </a:solidFill>
            <a:prstDash val="solid"/>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sp>
        <p:nvSpPr>
          <p:cNvPr id="12" name="TextBox 11">
            <a:extLst>
              <a:ext uri="{FF2B5EF4-FFF2-40B4-BE49-F238E27FC236}">
                <a16:creationId xmlns:a16="http://schemas.microsoft.com/office/drawing/2014/main" id="{A3CE3AF8-54AE-0F42-B6BB-66F5C14857A7}"/>
              </a:ext>
            </a:extLst>
          </p:cNvPr>
          <p:cNvSpPr txBox="1"/>
          <p:nvPr/>
        </p:nvSpPr>
        <p:spPr>
          <a:xfrm>
            <a:off x="2270125" y="3154664"/>
            <a:ext cx="3079802" cy="646331"/>
          </a:xfrm>
          <a:prstGeom prst="rect">
            <a:avLst/>
          </a:prstGeom>
          <a:noFill/>
        </p:spPr>
        <p:txBody>
          <a:bodyPr wrap="square" rtlCol="0">
            <a:spAutoFit/>
          </a:bodyPr>
          <a:lstStyle/>
          <a:p>
            <a:r>
              <a:rPr lang="en-US" dirty="0">
                <a:latin typeface="Helvetica" panose="020B0604020202020204" pitchFamily="34" charset="0"/>
                <a:cs typeface="Helvetica" panose="020B0604020202020204" pitchFamily="34" charset="0"/>
              </a:rPr>
              <a:t>With zero-velocity updates: </a:t>
            </a:r>
            <a:r>
              <a:rPr lang="en-US" b="1" dirty="0">
                <a:solidFill>
                  <a:srgbClr val="FF0000"/>
                </a:solidFill>
                <a:latin typeface="Helvetica" panose="020B0604020202020204" pitchFamily="34" charset="0"/>
                <a:cs typeface="Helvetica" panose="020B0604020202020204" pitchFamily="34" charset="0"/>
              </a:rPr>
              <a:t>Linear</a:t>
            </a:r>
            <a:r>
              <a:rPr lang="en-US" dirty="0">
                <a:latin typeface="Helvetica" panose="020B0604020202020204" pitchFamily="34" charset="0"/>
                <a:cs typeface="Helvetica" panose="020B0604020202020204" pitchFamily="34" charset="0"/>
              </a:rPr>
              <a:t> position error growth.</a:t>
            </a:r>
          </a:p>
        </p:txBody>
      </p:sp>
      <p:cxnSp>
        <p:nvCxnSpPr>
          <p:cNvPr id="13" name="Straight Connector 12">
            <a:extLst>
              <a:ext uri="{FF2B5EF4-FFF2-40B4-BE49-F238E27FC236}">
                <a16:creationId xmlns:a16="http://schemas.microsoft.com/office/drawing/2014/main" id="{F73B831E-A1CE-4844-A8C6-A528E40748B7}"/>
              </a:ext>
            </a:extLst>
          </p:cNvPr>
          <p:cNvCxnSpPr/>
          <p:nvPr/>
        </p:nvCxnSpPr>
        <p:spPr>
          <a:xfrm flipV="1">
            <a:off x="6602058" y="3941214"/>
            <a:ext cx="1829437" cy="185609"/>
          </a:xfrm>
          <a:prstGeom prst="line">
            <a:avLst/>
          </a:prstGeom>
          <a:ln w="63500">
            <a:solidFill>
              <a:srgbClr val="FF0000"/>
            </a:solidFill>
          </a:ln>
        </p:spPr>
        <p:style>
          <a:lnRef idx="2">
            <a:schemeClr val="accent2"/>
          </a:lnRef>
          <a:fillRef idx="0">
            <a:schemeClr val="accent2"/>
          </a:fillRef>
          <a:effectRef idx="1">
            <a:schemeClr val="accent2"/>
          </a:effectRef>
          <a:fontRef idx="minor">
            <a:schemeClr val="tx1"/>
          </a:fontRef>
        </p:style>
      </p:cxnSp>
      <p:graphicFrame>
        <p:nvGraphicFramePr>
          <p:cNvPr id="14" name="Table 13">
            <a:extLst>
              <a:ext uri="{FF2B5EF4-FFF2-40B4-BE49-F238E27FC236}">
                <a16:creationId xmlns:a16="http://schemas.microsoft.com/office/drawing/2014/main" id="{031E314E-087A-CD41-B51E-6FA2B5EC63A2}"/>
              </a:ext>
            </a:extLst>
          </p:cNvPr>
          <p:cNvGraphicFramePr>
            <a:graphicFrameLocks noGrp="1"/>
          </p:cNvGraphicFramePr>
          <p:nvPr/>
        </p:nvGraphicFramePr>
        <p:xfrm>
          <a:off x="2898347" y="4963900"/>
          <a:ext cx="5614766" cy="1071880"/>
        </p:xfrm>
        <a:graphic>
          <a:graphicData uri="http://schemas.openxmlformats.org/drawingml/2006/table">
            <a:tbl>
              <a:tblPr firstRow="1" bandRow="1">
                <a:tableStyleId>{5C22544A-7EE6-4342-B048-85BDC9FD1C3A}</a:tableStyleId>
              </a:tblPr>
              <a:tblGrid>
                <a:gridCol w="3791211">
                  <a:extLst>
                    <a:ext uri="{9D8B030D-6E8A-4147-A177-3AD203B41FA5}">
                      <a16:colId xmlns:a16="http://schemas.microsoft.com/office/drawing/2014/main" val="829227511"/>
                    </a:ext>
                  </a:extLst>
                </a:gridCol>
                <a:gridCol w="1823555">
                  <a:extLst>
                    <a:ext uri="{9D8B030D-6E8A-4147-A177-3AD203B41FA5}">
                      <a16:colId xmlns:a16="http://schemas.microsoft.com/office/drawing/2014/main" val="541013052"/>
                    </a:ext>
                  </a:extLst>
                </a:gridCol>
              </a:tblGrid>
              <a:tr h="370840">
                <a:tc>
                  <a:txBody>
                    <a:bodyPr/>
                    <a:lstStyle/>
                    <a:p>
                      <a:r>
                        <a:rPr lang="en-GB" sz="1700" dirty="0">
                          <a:latin typeface="Helvetica" panose="020B0604020202020204" pitchFamily="34" charset="0"/>
                          <a:cs typeface="Helvetica" panose="020B0604020202020204" pitchFamily="34" charset="0"/>
                        </a:rPr>
                        <a:t>Navigation</a:t>
                      </a:r>
                    </a:p>
                  </a:txBody>
                  <a:tcPr/>
                </a:tc>
                <a:tc>
                  <a:txBody>
                    <a:bodyPr/>
                    <a:lstStyle/>
                    <a:p>
                      <a:r>
                        <a:rPr lang="en-GB" sz="1700" baseline="0" dirty="0">
                          <a:latin typeface="Helvetica" panose="020B0604020202020204" pitchFamily="34" charset="0"/>
                          <a:cs typeface="Helvetica" panose="020B0604020202020204" pitchFamily="34" charset="0"/>
                        </a:rPr>
                        <a:t>Navigation time</a:t>
                      </a:r>
                      <a:endParaRPr lang="en-GB" sz="1700" dirty="0">
                        <a:latin typeface="Helvetica" panose="020B0604020202020204" pitchFamily="34" charset="0"/>
                        <a:cs typeface="Helvetica" panose="020B0604020202020204" pitchFamily="34" charset="0"/>
                      </a:endParaRPr>
                    </a:p>
                  </a:txBody>
                  <a:tcPr/>
                </a:tc>
                <a:extLst>
                  <a:ext uri="{0D108BD9-81ED-4DB2-BD59-A6C34878D82A}">
                    <a16:rowId xmlns:a16="http://schemas.microsoft.com/office/drawing/2014/main" val="2447421873"/>
                  </a:ext>
                </a:extLst>
              </a:tr>
              <a:tr h="175260">
                <a:tc>
                  <a:txBody>
                    <a:bodyPr/>
                    <a:lstStyle/>
                    <a:p>
                      <a:r>
                        <a:rPr lang="en-GB" sz="1700" dirty="0">
                          <a:latin typeface="Helvetica" panose="020B0604020202020204" pitchFamily="34" charset="0"/>
                          <a:cs typeface="Helvetica" panose="020B0604020202020204" pitchFamily="34" charset="0"/>
                        </a:rPr>
                        <a:t>Stand-alone inertial navigation</a:t>
                      </a:r>
                    </a:p>
                  </a:txBody>
                  <a:tcPr/>
                </a:tc>
                <a:tc>
                  <a:txBody>
                    <a:bodyPr/>
                    <a:lstStyle/>
                    <a:p>
                      <a:r>
                        <a:rPr lang="en-GB" sz="1700" b="0" dirty="0">
                          <a:latin typeface="Helvetica" panose="020B0604020202020204" pitchFamily="34" charset="0"/>
                          <a:cs typeface="Helvetica" panose="020B0604020202020204" pitchFamily="34" charset="0"/>
                        </a:rPr>
                        <a:t>A few seconds</a:t>
                      </a:r>
                    </a:p>
                  </a:txBody>
                  <a:tcPr/>
                </a:tc>
                <a:extLst>
                  <a:ext uri="{0D108BD9-81ED-4DB2-BD59-A6C34878D82A}">
                    <a16:rowId xmlns:a16="http://schemas.microsoft.com/office/drawing/2014/main" val="4201080382"/>
                  </a:ext>
                </a:extLst>
              </a:tr>
              <a:tr h="175260">
                <a:tc>
                  <a:txBody>
                    <a:bodyPr/>
                    <a:lstStyle/>
                    <a:p>
                      <a:r>
                        <a:rPr lang="en-GB" sz="1700" dirty="0">
                          <a:latin typeface="Helvetica" panose="020B0604020202020204" pitchFamily="34" charset="0"/>
                          <a:cs typeface="Helvetica" panose="020B0604020202020204" pitchFamily="34" charset="0"/>
                        </a:rPr>
                        <a:t>Zero-velocity-aided inertial navigation</a:t>
                      </a:r>
                    </a:p>
                  </a:txBody>
                  <a:tcPr/>
                </a:tc>
                <a:tc>
                  <a:txBody>
                    <a:bodyPr/>
                    <a:lstStyle/>
                    <a:p>
                      <a:r>
                        <a:rPr lang="en-GB" sz="1700" b="0" dirty="0">
                          <a:latin typeface="Helvetica" panose="020B0604020202020204" pitchFamily="34" charset="0"/>
                          <a:cs typeface="Helvetica" panose="020B0604020202020204" pitchFamily="34" charset="0"/>
                        </a:rPr>
                        <a:t>Several minutes</a:t>
                      </a:r>
                    </a:p>
                  </a:txBody>
                  <a:tcPr/>
                </a:tc>
                <a:extLst>
                  <a:ext uri="{0D108BD9-81ED-4DB2-BD59-A6C34878D82A}">
                    <a16:rowId xmlns:a16="http://schemas.microsoft.com/office/drawing/2014/main" val="570293013"/>
                  </a:ext>
                </a:extLst>
              </a:tr>
            </a:tbl>
          </a:graphicData>
        </a:graphic>
      </p:graphicFrame>
      <p:sp>
        <p:nvSpPr>
          <p:cNvPr id="15" name="Rectangle 14">
            <a:extLst>
              <a:ext uri="{FF2B5EF4-FFF2-40B4-BE49-F238E27FC236}">
                <a16:creationId xmlns:a16="http://schemas.microsoft.com/office/drawing/2014/main" id="{0C26D14B-A59B-A347-B0CB-0C55C4C8737B}"/>
              </a:ext>
            </a:extLst>
          </p:cNvPr>
          <p:cNvSpPr/>
          <p:nvPr/>
        </p:nvSpPr>
        <p:spPr>
          <a:xfrm>
            <a:off x="2152651" y="2258951"/>
            <a:ext cx="3511301" cy="646331"/>
          </a:xfrm>
          <a:prstGeom prst="rect">
            <a:avLst/>
          </a:prstGeom>
        </p:spPr>
        <p:txBody>
          <a:bodyPr wrap="square">
            <a:spAutoFit/>
          </a:bodyPr>
          <a:lstStyle/>
          <a:p>
            <a:r>
              <a:rPr lang="en-US" dirty="0">
                <a:latin typeface="Helvetica" panose="020B0604020202020204" pitchFamily="34" charset="0"/>
                <a:cs typeface="Helvetica" panose="020B0604020202020204" pitchFamily="34" charset="0"/>
              </a:rPr>
              <a:t>Without zero-velocity updates: </a:t>
            </a:r>
            <a:r>
              <a:rPr lang="en-US" b="1" dirty="0">
                <a:solidFill>
                  <a:srgbClr val="0070C0"/>
                </a:solidFill>
                <a:latin typeface="Helvetica" panose="020B0604020202020204" pitchFamily="34" charset="0"/>
                <a:cs typeface="Helvetica" panose="020B0604020202020204" pitchFamily="34" charset="0"/>
              </a:rPr>
              <a:t>Cubic</a:t>
            </a:r>
            <a:r>
              <a:rPr lang="en-US" dirty="0">
                <a:latin typeface="Helvetica" panose="020B0604020202020204" pitchFamily="34" charset="0"/>
                <a:cs typeface="Helvetica" panose="020B0604020202020204" pitchFamily="34" charset="0"/>
              </a:rPr>
              <a:t> position error growth.</a:t>
            </a:r>
          </a:p>
        </p:txBody>
      </p:sp>
    </p:spTree>
    <p:extLst>
      <p:ext uri="{BB962C8B-B14F-4D97-AF65-F5344CB8AC3E}">
        <p14:creationId xmlns:p14="http://schemas.microsoft.com/office/powerpoint/2010/main" val="320460367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B131566-6DBC-BFFE-A6FA-B3682CDBD905}"/>
              </a:ext>
            </a:extLst>
          </p:cNvPr>
          <p:cNvSpPr>
            <a:spLocks noGrp="1"/>
          </p:cNvSpPr>
          <p:nvPr>
            <p:ph type="title"/>
          </p:nvPr>
        </p:nvSpPr>
        <p:spPr/>
        <p:txBody>
          <a:bodyPr/>
          <a:lstStyle/>
          <a:p>
            <a:r>
              <a:rPr lang="en-US" sz="2800" dirty="0" err="1">
                <a:latin typeface="Palatino Linotype" panose="02040502050505030304" pitchFamily="18" charset="0"/>
                <a:cs typeface="Helvetica" panose="020B0604020202020204" pitchFamily="34" charset="0"/>
              </a:rPr>
              <a:t>FootSLAM</a:t>
            </a:r>
            <a:endParaRPr lang="en-US" dirty="0"/>
          </a:p>
        </p:txBody>
      </p:sp>
      <p:sp>
        <p:nvSpPr>
          <p:cNvPr id="8" name="Rectangle 7">
            <a:extLst>
              <a:ext uri="{FF2B5EF4-FFF2-40B4-BE49-F238E27FC236}">
                <a16:creationId xmlns:a16="http://schemas.microsoft.com/office/drawing/2014/main" id="{8044A352-8E67-9D4B-A217-505FD125B939}"/>
              </a:ext>
            </a:extLst>
          </p:cNvPr>
          <p:cNvSpPr/>
          <p:nvPr/>
        </p:nvSpPr>
        <p:spPr>
          <a:xfrm>
            <a:off x="3294133" y="2073112"/>
            <a:ext cx="1274708" cy="369332"/>
          </a:xfrm>
          <a:prstGeom prst="rect">
            <a:avLst/>
          </a:prstGeom>
        </p:spPr>
        <p:txBody>
          <a:bodyPr wrap="none">
            <a:spAutoFit/>
          </a:bodyPr>
          <a:lstStyle/>
          <a:p>
            <a:r>
              <a:rPr lang="en-GB" u="sng" dirty="0" err="1">
                <a:latin typeface="Helvetica" panose="020B0604020202020204" pitchFamily="34" charset="0"/>
                <a:cs typeface="Helvetica" panose="020B0604020202020204" pitchFamily="34" charset="0"/>
              </a:rPr>
              <a:t>FootSLAM</a:t>
            </a:r>
            <a:endParaRPr lang="en-GB" u="sng" dirty="0"/>
          </a:p>
        </p:txBody>
      </p:sp>
      <p:sp>
        <p:nvSpPr>
          <p:cNvPr id="9" name="Rectangle 8">
            <a:extLst>
              <a:ext uri="{FF2B5EF4-FFF2-40B4-BE49-F238E27FC236}">
                <a16:creationId xmlns:a16="http://schemas.microsoft.com/office/drawing/2014/main" id="{CF3D6F60-C3BC-7846-89F1-5C90CCEA3B4A}"/>
              </a:ext>
            </a:extLst>
          </p:cNvPr>
          <p:cNvSpPr/>
          <p:nvPr/>
        </p:nvSpPr>
        <p:spPr>
          <a:xfrm>
            <a:off x="7229999" y="2076809"/>
            <a:ext cx="1903085" cy="369332"/>
          </a:xfrm>
          <a:prstGeom prst="rect">
            <a:avLst/>
          </a:prstGeom>
        </p:spPr>
        <p:txBody>
          <a:bodyPr wrap="none">
            <a:spAutoFit/>
          </a:bodyPr>
          <a:lstStyle/>
          <a:p>
            <a:r>
              <a:rPr lang="en-GB" u="sng" dirty="0">
                <a:latin typeface="Helvetica" panose="020B0604020202020204" pitchFamily="34" charset="0"/>
                <a:cs typeface="Helvetica" panose="020B0604020202020204" pitchFamily="34" charset="0"/>
              </a:rPr>
              <a:t>Inertial </a:t>
            </a:r>
            <a:r>
              <a:rPr lang="en-GB" u="sng" dirty="0" err="1">
                <a:latin typeface="Helvetica" panose="020B0604020202020204" pitchFamily="34" charset="0"/>
                <a:cs typeface="Helvetica" panose="020B0604020202020204" pitchFamily="34" charset="0"/>
              </a:rPr>
              <a:t>odometry</a:t>
            </a:r>
            <a:endParaRPr lang="en-GB" u="sng" dirty="0"/>
          </a:p>
        </p:txBody>
      </p:sp>
      <p:pic>
        <p:nvPicPr>
          <p:cNvPr id="10" name="footSLAM">
            <a:hlinkClick r:id="" action="ppaction://media"/>
            <a:extLst>
              <a:ext uri="{FF2B5EF4-FFF2-40B4-BE49-F238E27FC236}">
                <a16:creationId xmlns:a16="http://schemas.microsoft.com/office/drawing/2014/main" id="{7BC4241A-08A2-024D-B6AB-841D5448BC98}"/>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1864046" y="2628458"/>
            <a:ext cx="3947711" cy="2960783"/>
          </a:xfrm>
          <a:prstGeom prst="rect">
            <a:avLst/>
          </a:prstGeom>
        </p:spPr>
      </p:pic>
      <p:pic>
        <p:nvPicPr>
          <p:cNvPr id="11" name="odometryRaw">
            <a:hlinkClick r:id="" action="ppaction://media"/>
            <a:extLst>
              <a:ext uri="{FF2B5EF4-FFF2-40B4-BE49-F238E27FC236}">
                <a16:creationId xmlns:a16="http://schemas.microsoft.com/office/drawing/2014/main" id="{960060BE-E95D-BD45-8113-B23DA494B458}"/>
              </a:ext>
            </a:extLst>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6103637" y="2621955"/>
            <a:ext cx="3947711" cy="2960783"/>
          </a:xfrm>
          <a:prstGeom prst="rect">
            <a:avLst/>
          </a:prstGeom>
        </p:spPr>
      </p:pic>
      <p:sp>
        <p:nvSpPr>
          <p:cNvPr id="2" name="Rectangle 1">
            <a:extLst>
              <a:ext uri="{FF2B5EF4-FFF2-40B4-BE49-F238E27FC236}">
                <a16:creationId xmlns:a16="http://schemas.microsoft.com/office/drawing/2014/main" id="{1A657260-8661-F834-A38A-857659C7C7E8}"/>
              </a:ext>
            </a:extLst>
          </p:cNvPr>
          <p:cNvSpPr/>
          <p:nvPr/>
        </p:nvSpPr>
        <p:spPr>
          <a:xfrm>
            <a:off x="1655395" y="696969"/>
            <a:ext cx="10019534" cy="1200329"/>
          </a:xfrm>
          <a:prstGeom prst="rect">
            <a:avLst/>
          </a:prstGeom>
        </p:spPr>
        <p:txBody>
          <a:bodyPr wrap="square">
            <a:spAutoFit/>
          </a:bodyPr>
          <a:lstStyle/>
          <a:p>
            <a:r>
              <a:rPr lang="en-GB" dirty="0">
                <a:latin typeface="Helvetica" panose="020B0604020202020204" pitchFamily="34" charset="0"/>
                <a:cs typeface="Helvetica" panose="020B0604020202020204" pitchFamily="34" charset="0"/>
              </a:rPr>
              <a:t>E</a:t>
            </a:r>
            <a:r>
              <a:rPr lang="en-GB" sz="1800" kern="1200" dirty="0">
                <a:solidFill>
                  <a:schemeClr val="tx1"/>
                </a:solidFill>
                <a:effectLst/>
                <a:latin typeface="Helvetica" panose="020B0604020202020204" pitchFamily="34" charset="0"/>
                <a:cs typeface="Helvetica" panose="020B0604020202020204" pitchFamily="34" charset="0"/>
              </a:rPr>
              <a:t>ventually the </a:t>
            </a:r>
            <a:r>
              <a:rPr lang="en-GB" sz="1800" kern="1200" dirty="0">
                <a:solidFill>
                  <a:srgbClr val="FF0000"/>
                </a:solidFill>
                <a:effectLst/>
                <a:latin typeface="Helvetica" panose="020B0604020202020204" pitchFamily="34" charset="0"/>
                <a:cs typeface="Helvetica" panose="020B0604020202020204" pitchFamily="34" charset="0"/>
              </a:rPr>
              <a:t>position error will grow so large that the estimates become useless </a:t>
            </a:r>
          </a:p>
          <a:p>
            <a:r>
              <a:rPr lang="en-GB" sz="1800" kern="1200" dirty="0">
                <a:solidFill>
                  <a:schemeClr val="tx1"/>
                </a:solidFill>
                <a:effectLst/>
                <a:latin typeface="Helvetica" panose="020B0604020202020204" pitchFamily="34" charset="0"/>
                <a:cs typeface="Helvetica" panose="020B0604020202020204" pitchFamily="34" charset="0"/>
              </a:rPr>
              <a:t>-&gt; (1) incorporating position measurements or map information</a:t>
            </a:r>
          </a:p>
          <a:p>
            <a:r>
              <a:rPr lang="en-GB" dirty="0">
                <a:latin typeface="Helvetica" panose="020B0604020202020204" pitchFamily="34" charset="0"/>
                <a:cs typeface="Helvetica" panose="020B0604020202020204" pitchFamily="34" charset="0"/>
              </a:rPr>
              <a:t>or (2) </a:t>
            </a:r>
            <a:r>
              <a:rPr lang="en-GB" sz="1800" kern="1200" dirty="0">
                <a:solidFill>
                  <a:schemeClr val="tx1"/>
                </a:solidFill>
                <a:effectLst/>
                <a:latin typeface="Helvetica" panose="020B0604020202020204" pitchFamily="34" charset="0"/>
                <a:cs typeface="Helvetica" panose="020B0604020202020204" pitchFamily="34" charset="0"/>
              </a:rPr>
              <a:t>divide the navigation area into a grid of hexagons and then learn the probability of transitioning from one hexagon to an adjacent one</a:t>
            </a:r>
            <a:endParaRPr lang="en-GB"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2950731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29200" fill="hold"/>
                                        <p:tgtEl>
                                          <p:spTgt spid="10"/>
                                        </p:tgtEl>
                                      </p:cBhvr>
                                    </p:cmd>
                                  </p:childTnLst>
                                </p:cTn>
                              </p:par>
                              <p:par>
                                <p:cTn id="7" presetID="1" presetClass="mediacall" presetSubtype="0" fill="hold" nodeType="withEffect">
                                  <p:stCondLst>
                                    <p:cond delay="0"/>
                                  </p:stCondLst>
                                  <p:childTnLst>
                                    <p:cmd type="call" cmd="playFrom(0.0)">
                                      <p:cBhvr>
                                        <p:cTn id="8" dur="29200"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9" restart="whenNotActive" fill="hold" evtFilter="cancelBubble" nodeType="interactiveSeq">
                <p:stCondLst>
                  <p:cond evt="onClick" delay="0">
                    <p:tgtEl>
                      <p:spTgt spid="10"/>
                    </p:tgtEl>
                  </p:cond>
                </p:stCondLst>
                <p:endSync evt="end" delay="0">
                  <p:rtn val="all"/>
                </p:endSync>
                <p:childTnLst>
                  <p:par>
                    <p:cTn id="10" fill="hold">
                      <p:stCondLst>
                        <p:cond delay="0"/>
                      </p:stCondLst>
                      <p:childTnLst>
                        <p:par>
                          <p:cTn id="11" fill="hold">
                            <p:stCondLst>
                              <p:cond delay="0"/>
                            </p:stCondLst>
                            <p:childTnLst>
                              <p:par>
                                <p:cTn id="12" presetID="2" presetClass="mediacall" presetSubtype="0" fill="hold" nodeType="withEffect">
                                  <p:stCondLst>
                                    <p:cond delay="0"/>
                                  </p:stCondLst>
                                  <p:childTnLst>
                                    <p:cmd type="call" cmd="togglePause">
                                      <p:cBhvr>
                                        <p:cTn id="13" dur="1" fill="hold"/>
                                        <p:tgtEl>
                                          <p:spTgt spid="10"/>
                                        </p:tgtEl>
                                      </p:cBhvr>
                                    </p:cmd>
                                  </p:childTnLst>
                                </p:cTn>
                              </p:par>
                            </p:childTnLst>
                          </p:cTn>
                        </p:par>
                      </p:childTnLst>
                    </p:cTn>
                  </p:par>
                </p:childTnLst>
              </p:cTn>
              <p:nextCondLst>
                <p:cond evt="onClick" delay="0">
                  <p:tgtEl>
                    <p:spTgt spid="10"/>
                  </p:tgtEl>
                </p:cond>
              </p:nextCondLst>
            </p:seq>
            <p:seq concurrent="1" nextAc="seek">
              <p:cTn id="14" restart="whenNotActive" fill="hold" evtFilter="cancelBubble" nodeType="interactiveSeq">
                <p:stCondLst>
                  <p:cond evt="onClick" delay="0">
                    <p:tgtEl>
                      <p:spTgt spid="11"/>
                    </p:tgtEl>
                  </p:cond>
                </p:stCondLst>
                <p:endSync evt="end" delay="0">
                  <p:rtn val="all"/>
                </p:endSync>
                <p:childTnLst>
                  <p:par>
                    <p:cTn id="15" fill="hold">
                      <p:stCondLst>
                        <p:cond delay="0"/>
                      </p:stCondLst>
                      <p:childTnLst>
                        <p:par>
                          <p:cTn id="16" fill="hold">
                            <p:stCondLst>
                              <p:cond delay="0"/>
                            </p:stCondLst>
                            <p:childTnLst>
                              <p:par>
                                <p:cTn id="17" presetID="2" presetClass="mediacall" presetSubtype="0" fill="hold" nodeType="withEffect">
                                  <p:stCondLst>
                                    <p:cond delay="0"/>
                                  </p:stCondLst>
                                  <p:childTnLst>
                                    <p:cmd type="call" cmd="togglePause">
                                      <p:cBhvr>
                                        <p:cTn id="18" dur="1" fill="hold"/>
                                        <p:tgtEl>
                                          <p:spTgt spid="11"/>
                                        </p:tgtEl>
                                      </p:cBhvr>
                                    </p:cmd>
                                  </p:childTnLst>
                                </p:cTn>
                              </p:par>
                            </p:childTnLst>
                          </p:cTn>
                        </p:par>
                      </p:childTnLst>
                    </p:cTn>
                  </p:par>
                </p:childTnLst>
              </p:cTn>
              <p:nextCondLst>
                <p:cond evt="onClick" delay="0">
                  <p:tgtEl>
                    <p:spTgt spid="11"/>
                  </p:tgtEl>
                </p:cond>
              </p:nextCondLst>
            </p:seq>
            <p:video>
              <p:cMediaNode vol="80000">
                <p:cTn id="19" fill="hold" display="0">
                  <p:stCondLst>
                    <p:cond delay="indefinite"/>
                  </p:stCondLst>
                </p:cTn>
                <p:tgtEl>
                  <p:spTgt spid="10"/>
                </p:tgtEl>
              </p:cMediaNode>
            </p:video>
            <p:video>
              <p:cMediaNode vol="80000">
                <p:cTn id="20" fill="hold" display="0">
                  <p:stCondLst>
                    <p:cond delay="indefinite"/>
                  </p:stCondLst>
                </p:cTn>
                <p:tgtEl>
                  <p:spTgt spid="11"/>
                </p:tgtEl>
              </p:cMediaNode>
            </p:video>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DE5518E-0F45-984F-AD5E-56FCB381889B}"/>
              </a:ext>
            </a:extLst>
          </p:cNvPr>
          <p:cNvSpPr>
            <a:spLocks noGrp="1"/>
          </p:cNvSpPr>
          <p:nvPr>
            <p:ph type="title"/>
          </p:nvPr>
        </p:nvSpPr>
        <p:spPr>
          <a:xfrm>
            <a:off x="838200" y="2793838"/>
            <a:ext cx="10515600" cy="863762"/>
          </a:xfrm>
        </p:spPr>
        <p:txBody>
          <a:bodyPr>
            <a:normAutofit/>
          </a:bodyPr>
          <a:lstStyle/>
          <a:p>
            <a:r>
              <a:rPr lang="en-GB" dirty="0"/>
              <a:t>Magneto-Inductive Navigation</a:t>
            </a:r>
            <a:br>
              <a:rPr lang="en-GB" dirty="0"/>
            </a:br>
            <a:r>
              <a:rPr lang="en-GB" sz="2000" b="0" i="1" dirty="0"/>
              <a:t>(heads-up, heavy maths ahead!)</a:t>
            </a:r>
            <a:endParaRPr lang="en-GB" sz="2000" dirty="0"/>
          </a:p>
        </p:txBody>
      </p:sp>
    </p:spTree>
    <p:extLst>
      <p:ext uri="{BB962C8B-B14F-4D97-AF65-F5344CB8AC3E}">
        <p14:creationId xmlns:p14="http://schemas.microsoft.com/office/powerpoint/2010/main" val="8505952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53F1D1A-1607-0849-BC8E-36C9CDD61171}"/>
              </a:ext>
            </a:extLst>
          </p:cNvPr>
          <p:cNvSpPr>
            <a:spLocks noGrp="1"/>
          </p:cNvSpPr>
          <p:nvPr>
            <p:ph type="title"/>
          </p:nvPr>
        </p:nvSpPr>
        <p:spPr/>
        <p:txBody>
          <a:bodyPr>
            <a:normAutofit/>
          </a:bodyPr>
          <a:lstStyle/>
          <a:p>
            <a:r>
              <a:rPr lang="en-GB" dirty="0"/>
              <a:t>Positioning with Magnetic Field</a:t>
            </a:r>
          </a:p>
        </p:txBody>
      </p:sp>
      <p:pic>
        <p:nvPicPr>
          <p:cNvPr id="2049" name="Picture 1" descr="page9image3737632">
            <a:extLst>
              <a:ext uri="{FF2B5EF4-FFF2-40B4-BE49-F238E27FC236}">
                <a16:creationId xmlns:a16="http://schemas.microsoft.com/office/drawing/2014/main" id="{99AB4F2B-545C-6242-8224-050A1DA8E3F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49563" y="1323104"/>
            <a:ext cx="2405773" cy="1578789"/>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A0523E86-8B23-9C4F-A84B-1A5851F34A57}"/>
              </a:ext>
            </a:extLst>
          </p:cNvPr>
          <p:cNvSpPr/>
          <p:nvPr/>
        </p:nvSpPr>
        <p:spPr>
          <a:xfrm>
            <a:off x="2594305" y="1375855"/>
            <a:ext cx="3255243" cy="1631216"/>
          </a:xfrm>
          <a:prstGeom prst="rect">
            <a:avLst/>
          </a:prstGeom>
        </p:spPr>
        <p:txBody>
          <a:bodyPr wrap="square">
            <a:spAutoFit/>
          </a:bodyPr>
          <a:lstStyle/>
          <a:p>
            <a:pPr marL="285750" indent="-285750">
              <a:buFont typeface="Arial" panose="020B0604020202020204" pitchFamily="34" charset="0"/>
              <a:buChar char="•"/>
            </a:pPr>
            <a:r>
              <a:rPr lang="en-GB" sz="2000" dirty="0">
                <a:latin typeface="Helvetica" pitchFamily="2" charset="0"/>
              </a:rPr>
              <a:t>People have been using the Earth’s magnetic field for navigation since at least the 11</a:t>
            </a:r>
            <a:r>
              <a:rPr lang="en-GB" sz="2000" baseline="30000" dirty="0">
                <a:latin typeface="Helvetica" pitchFamily="2" charset="0"/>
              </a:rPr>
              <a:t>th</a:t>
            </a:r>
            <a:r>
              <a:rPr lang="en-GB" sz="2000" dirty="0">
                <a:latin typeface="Helvetica" pitchFamily="2" charset="0"/>
              </a:rPr>
              <a:t> century A.D.</a:t>
            </a:r>
          </a:p>
        </p:txBody>
      </p:sp>
      <p:sp>
        <p:nvSpPr>
          <p:cNvPr id="7" name="Rectangle 6">
            <a:extLst>
              <a:ext uri="{FF2B5EF4-FFF2-40B4-BE49-F238E27FC236}">
                <a16:creationId xmlns:a16="http://schemas.microsoft.com/office/drawing/2014/main" id="{21F2CB8C-CADF-F84D-9467-3962F74D013E}"/>
              </a:ext>
            </a:extLst>
          </p:cNvPr>
          <p:cNvSpPr/>
          <p:nvPr/>
        </p:nvSpPr>
        <p:spPr>
          <a:xfrm>
            <a:off x="2578759" y="3131333"/>
            <a:ext cx="3471267" cy="923330"/>
          </a:xfrm>
          <a:prstGeom prst="rect">
            <a:avLst/>
          </a:prstGeom>
        </p:spPr>
        <p:txBody>
          <a:bodyPr wrap="square">
            <a:spAutoFit/>
          </a:bodyPr>
          <a:lstStyle/>
          <a:p>
            <a:pPr marL="285750" indent="-285750">
              <a:buFont typeface="Arial" panose="020B0604020202020204" pitchFamily="34" charset="0"/>
              <a:buChar char="•"/>
            </a:pPr>
            <a:r>
              <a:rPr lang="en-GB" dirty="0">
                <a:latin typeface="Helvetica" pitchFamily="2" charset="0"/>
              </a:rPr>
              <a:t>Animals too! They can sense the geomagnetic field (magnetoception) </a:t>
            </a:r>
          </a:p>
        </p:txBody>
      </p:sp>
      <p:pic>
        <p:nvPicPr>
          <p:cNvPr id="2050" name="Picture 2" descr="page9image3749280">
            <a:extLst>
              <a:ext uri="{FF2B5EF4-FFF2-40B4-BE49-F238E27FC236}">
                <a16:creationId xmlns:a16="http://schemas.microsoft.com/office/drawing/2014/main" id="{74985104-B352-5F4F-A571-3E5599F4DB1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531518" y="3294457"/>
            <a:ext cx="1607845" cy="1079553"/>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descr="page9image3749696">
            <a:extLst>
              <a:ext uri="{FF2B5EF4-FFF2-40B4-BE49-F238E27FC236}">
                <a16:creationId xmlns:a16="http://schemas.microsoft.com/office/drawing/2014/main" id="{FB6DCBCA-6CB5-D94D-9524-D7AB026EF58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067548" y="4534129"/>
            <a:ext cx="2172385" cy="101091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page9image3738464">
            <a:extLst>
              <a:ext uri="{FF2B5EF4-FFF2-40B4-BE49-F238E27FC236}">
                <a16:creationId xmlns:a16="http://schemas.microsoft.com/office/drawing/2014/main" id="{3CCBCFE6-67D3-F54B-A469-9DC131E32A97}"/>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949562" y="3275157"/>
            <a:ext cx="1332442" cy="1070712"/>
          </a:xfrm>
          <a:prstGeom prst="rect">
            <a:avLst/>
          </a:prstGeom>
          <a:noFill/>
          <a:extLst>
            <a:ext uri="{909E8E84-426E-40DD-AFC4-6F175D3DCCD1}">
              <a14:hiddenFill xmlns:a14="http://schemas.microsoft.com/office/drawing/2010/main">
                <a:solidFill>
                  <a:srgbClr val="FFFFFF"/>
                </a:solidFill>
              </a14:hiddenFill>
            </a:ext>
          </a:extLst>
        </p:spPr>
      </p:pic>
      <p:pic>
        <p:nvPicPr>
          <p:cNvPr id="2053" name="Picture 5" descr="page9image3796976">
            <a:extLst>
              <a:ext uri="{FF2B5EF4-FFF2-40B4-BE49-F238E27FC236}">
                <a16:creationId xmlns:a16="http://schemas.microsoft.com/office/drawing/2014/main" id="{16CA940C-392D-F341-9A76-DCCC40FCE3EA}"/>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938204" y="4534129"/>
            <a:ext cx="1033887" cy="1010912"/>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page9image3791984">
            <a:extLst>
              <a:ext uri="{FF2B5EF4-FFF2-40B4-BE49-F238E27FC236}">
                <a16:creationId xmlns:a16="http://schemas.microsoft.com/office/drawing/2014/main" id="{385A64B3-5533-4B4A-93E9-19BCCFE5FF8C}"/>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319719" y="4534130"/>
            <a:ext cx="1552562" cy="1011518"/>
          </a:xfrm>
          <a:prstGeom prst="rect">
            <a:avLst/>
          </a:prstGeom>
          <a:noFill/>
          <a:extLst>
            <a:ext uri="{909E8E84-426E-40DD-AFC4-6F175D3DCCD1}">
              <a14:hiddenFill xmlns:a14="http://schemas.microsoft.com/office/drawing/2010/main">
                <a:solidFill>
                  <a:srgbClr val="FFFFFF"/>
                </a:solidFill>
              </a14:hiddenFill>
            </a:ext>
          </a:extLst>
        </p:spPr>
      </p:pic>
      <p:pic>
        <p:nvPicPr>
          <p:cNvPr id="2055" name="Picture 7" descr="page9image3769984">
            <a:extLst>
              <a:ext uri="{FF2B5EF4-FFF2-40B4-BE49-F238E27FC236}">
                <a16:creationId xmlns:a16="http://schemas.microsoft.com/office/drawing/2014/main" id="{4B10DD5D-E35F-6343-9C90-7A8D7FDCC3DE}"/>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171772" y="4552045"/>
            <a:ext cx="1339389" cy="992996"/>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page9image3771856">
            <a:extLst>
              <a:ext uri="{FF2B5EF4-FFF2-40B4-BE49-F238E27FC236}">
                <a16:creationId xmlns:a16="http://schemas.microsoft.com/office/drawing/2014/main" id="{391CC2E5-0BF0-2245-8A5A-581864393DC8}"/>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583432" y="4534132"/>
            <a:ext cx="1674364" cy="1014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812228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2">
            <a:extLst>
              <a:ext uri="{FF2B5EF4-FFF2-40B4-BE49-F238E27FC236}">
                <a16:creationId xmlns:a16="http://schemas.microsoft.com/office/drawing/2014/main" id="{7D506335-1FDE-BB44-BFD0-C0A6C79DA5BD}"/>
              </a:ext>
            </a:extLst>
          </p:cNvPr>
          <p:cNvSpPr>
            <a:spLocks noGrp="1"/>
          </p:cNvSpPr>
          <p:nvPr>
            <p:ph type="title"/>
          </p:nvPr>
        </p:nvSpPr>
        <p:spPr/>
        <p:txBody>
          <a:bodyPr/>
          <a:lstStyle/>
          <a:p>
            <a:r>
              <a:rPr lang="en-GB" dirty="0"/>
              <a:t>Earth’s Magnetic Field</a:t>
            </a:r>
          </a:p>
        </p:txBody>
      </p:sp>
      <p:pic>
        <p:nvPicPr>
          <p:cNvPr id="3073" name="Picture 1" descr="page10image3212720">
            <a:extLst>
              <a:ext uri="{FF2B5EF4-FFF2-40B4-BE49-F238E27FC236}">
                <a16:creationId xmlns:a16="http://schemas.microsoft.com/office/drawing/2014/main" id="{1A8AB68B-7D5C-B048-B041-85500D956B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28821" y="2078716"/>
            <a:ext cx="2564087" cy="2247177"/>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page10image3219376">
            <a:extLst>
              <a:ext uri="{FF2B5EF4-FFF2-40B4-BE49-F238E27FC236}">
                <a16:creationId xmlns:a16="http://schemas.microsoft.com/office/drawing/2014/main" id="{6A55CD0F-5906-5045-88B6-17656561E97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238124" y="2079087"/>
            <a:ext cx="2042625" cy="2246888"/>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95CF78FE-ED57-0040-995E-B9CE9AB77E8D}"/>
              </a:ext>
            </a:extLst>
          </p:cNvPr>
          <p:cNvSpPr/>
          <p:nvPr/>
        </p:nvSpPr>
        <p:spPr>
          <a:xfrm>
            <a:off x="2613215" y="4879219"/>
            <a:ext cx="6555965" cy="646331"/>
          </a:xfrm>
          <a:prstGeom prst="rect">
            <a:avLst/>
          </a:prstGeom>
        </p:spPr>
        <p:txBody>
          <a:bodyPr wrap="square">
            <a:spAutoFit/>
          </a:bodyPr>
          <a:lstStyle/>
          <a:p>
            <a:r>
              <a:rPr lang="en-GB" dirty="0">
                <a:latin typeface="CMSS10"/>
              </a:rPr>
              <a:t>The intensity of the magnetic field varies from 0.25 Gauss at the Equator to 0.65 Gauss at the poles</a:t>
            </a:r>
            <a:endParaRPr lang="en-GB" dirty="0"/>
          </a:p>
        </p:txBody>
      </p:sp>
      <p:sp>
        <p:nvSpPr>
          <p:cNvPr id="8" name="Rectangle 7">
            <a:extLst>
              <a:ext uri="{FF2B5EF4-FFF2-40B4-BE49-F238E27FC236}">
                <a16:creationId xmlns:a16="http://schemas.microsoft.com/office/drawing/2014/main" id="{EBCF4E06-2828-C94C-9E62-F012BCD9B4BB}"/>
              </a:ext>
            </a:extLst>
          </p:cNvPr>
          <p:cNvSpPr/>
          <p:nvPr/>
        </p:nvSpPr>
        <p:spPr>
          <a:xfrm>
            <a:off x="2498541" y="1156057"/>
            <a:ext cx="6785310" cy="369332"/>
          </a:xfrm>
          <a:prstGeom prst="rect">
            <a:avLst/>
          </a:prstGeom>
        </p:spPr>
        <p:txBody>
          <a:bodyPr wrap="square">
            <a:spAutoFit/>
          </a:bodyPr>
          <a:lstStyle/>
          <a:p>
            <a:r>
              <a:rPr lang="en-GB" dirty="0">
                <a:latin typeface="CMSS10"/>
              </a:rPr>
              <a:t>Earth’s magnetic field can be well approximated by a magnetic dipole </a:t>
            </a:r>
            <a:endParaRPr lang="en-GB" dirty="0"/>
          </a:p>
        </p:txBody>
      </p:sp>
      <p:sp>
        <p:nvSpPr>
          <p:cNvPr id="2" name="Rectangle 1">
            <a:extLst>
              <a:ext uri="{FF2B5EF4-FFF2-40B4-BE49-F238E27FC236}">
                <a16:creationId xmlns:a16="http://schemas.microsoft.com/office/drawing/2014/main" id="{B23EE8EF-27D4-A183-EE79-452B040054BA}"/>
              </a:ext>
            </a:extLst>
          </p:cNvPr>
          <p:cNvSpPr/>
          <p:nvPr/>
        </p:nvSpPr>
        <p:spPr>
          <a:xfrm>
            <a:off x="5753744" y="6078794"/>
            <a:ext cx="6555965" cy="369332"/>
          </a:xfrm>
          <a:prstGeom prst="rect">
            <a:avLst/>
          </a:prstGeom>
        </p:spPr>
        <p:txBody>
          <a:bodyPr wrap="square">
            <a:spAutoFit/>
          </a:bodyPr>
          <a:lstStyle/>
          <a:p>
            <a:r>
              <a:rPr lang="en-GB" dirty="0">
                <a:latin typeface="CMSS10"/>
              </a:rPr>
              <a:t>Have we ever wondered why Earth has magnetic field?</a:t>
            </a:r>
            <a:endParaRPr lang="en-GB" dirty="0"/>
          </a:p>
        </p:txBody>
      </p:sp>
    </p:spTree>
    <p:extLst>
      <p:ext uri="{BB962C8B-B14F-4D97-AF65-F5344CB8AC3E}">
        <p14:creationId xmlns:p14="http://schemas.microsoft.com/office/powerpoint/2010/main" val="218363548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2">
            <a:extLst>
              <a:ext uri="{FF2B5EF4-FFF2-40B4-BE49-F238E27FC236}">
                <a16:creationId xmlns:a16="http://schemas.microsoft.com/office/drawing/2014/main" id="{7D506335-1FDE-BB44-BFD0-C0A6C79DA5BD}"/>
              </a:ext>
            </a:extLst>
          </p:cNvPr>
          <p:cNvSpPr>
            <a:spLocks noGrp="1"/>
          </p:cNvSpPr>
          <p:nvPr>
            <p:ph type="title"/>
          </p:nvPr>
        </p:nvSpPr>
        <p:spPr/>
        <p:txBody>
          <a:bodyPr/>
          <a:lstStyle/>
          <a:p>
            <a:r>
              <a:rPr lang="en-GB" dirty="0"/>
              <a:t>Why does Earth has magnetic field?</a:t>
            </a:r>
          </a:p>
        </p:txBody>
      </p:sp>
      <p:pic>
        <p:nvPicPr>
          <p:cNvPr id="4" name="Online Media 3" title="Why Does Earth Have A Magnetic Field?">
            <a:hlinkClick r:id="" action="ppaction://media"/>
            <a:extLst>
              <a:ext uri="{FF2B5EF4-FFF2-40B4-BE49-F238E27FC236}">
                <a16:creationId xmlns:a16="http://schemas.microsoft.com/office/drawing/2014/main" id="{0949DE58-B839-445C-306C-A407A267EBD6}"/>
              </a:ext>
            </a:extLst>
          </p:cNvPr>
          <p:cNvPicPr>
            <a:picLocks noRot="1" noChangeAspect="1"/>
          </p:cNvPicPr>
          <p:nvPr>
            <a:videoFile r:link="rId1"/>
          </p:nvPr>
        </p:nvPicPr>
        <p:blipFill>
          <a:blip r:embed="rId4"/>
          <a:stretch>
            <a:fillRect/>
          </a:stretch>
        </p:blipFill>
        <p:spPr>
          <a:xfrm>
            <a:off x="1098094" y="605183"/>
            <a:ext cx="10446206" cy="5902107"/>
          </a:xfrm>
          <a:prstGeom prst="rect">
            <a:avLst/>
          </a:prstGeom>
        </p:spPr>
      </p:pic>
    </p:spTree>
    <p:extLst>
      <p:ext uri="{BB962C8B-B14F-4D97-AF65-F5344CB8AC3E}">
        <p14:creationId xmlns:p14="http://schemas.microsoft.com/office/powerpoint/2010/main" val="130059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AF27D4CB-D844-6E41-969C-A6B029C14673}"/>
              </a:ext>
            </a:extLst>
          </p:cNvPr>
          <p:cNvSpPr>
            <a:spLocks noGrp="1"/>
          </p:cNvSpPr>
          <p:nvPr>
            <p:ph type="title"/>
          </p:nvPr>
        </p:nvSpPr>
        <p:spPr/>
        <p:txBody>
          <a:bodyPr/>
          <a:lstStyle/>
          <a:p>
            <a:r>
              <a:rPr lang="en-GB" dirty="0"/>
              <a:t>Earth’s Magnetic Field</a:t>
            </a:r>
          </a:p>
        </p:txBody>
      </p:sp>
      <p:pic>
        <p:nvPicPr>
          <p:cNvPr id="4098" name="Picture 2" descr="File:World Magnetic Declination 2015.pdf">
            <a:extLst>
              <a:ext uri="{FF2B5EF4-FFF2-40B4-BE49-F238E27FC236}">
                <a16:creationId xmlns:a16="http://schemas.microsoft.com/office/drawing/2014/main" id="{7728ACB0-1BF7-4B49-8B42-7B1CCF2B05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1714" y="605183"/>
            <a:ext cx="8631250" cy="57511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858795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2">
            <a:extLst>
              <a:ext uri="{FF2B5EF4-FFF2-40B4-BE49-F238E27FC236}">
                <a16:creationId xmlns:a16="http://schemas.microsoft.com/office/drawing/2014/main" id="{A2A084B4-A871-4540-96D4-9E338EF0BDC2}"/>
              </a:ext>
            </a:extLst>
          </p:cNvPr>
          <p:cNvSpPr>
            <a:spLocks noGrp="1"/>
          </p:cNvSpPr>
          <p:nvPr>
            <p:ph type="title"/>
          </p:nvPr>
        </p:nvSpPr>
        <p:spPr/>
        <p:txBody>
          <a:bodyPr/>
          <a:lstStyle/>
          <a:p>
            <a:r>
              <a:rPr lang="en-GB" dirty="0"/>
              <a:t>Earth’s Magnetic Field</a:t>
            </a:r>
          </a:p>
        </p:txBody>
      </p:sp>
      <p:sp>
        <p:nvSpPr>
          <p:cNvPr id="6" name="Rectangle 5">
            <a:extLst>
              <a:ext uri="{FF2B5EF4-FFF2-40B4-BE49-F238E27FC236}">
                <a16:creationId xmlns:a16="http://schemas.microsoft.com/office/drawing/2014/main" id="{2398B0D0-69DC-964E-A2C6-2E990362E8C1}"/>
              </a:ext>
            </a:extLst>
          </p:cNvPr>
          <p:cNvSpPr/>
          <p:nvPr/>
        </p:nvSpPr>
        <p:spPr>
          <a:xfrm>
            <a:off x="3215680" y="2060848"/>
            <a:ext cx="5598368" cy="2308324"/>
          </a:xfrm>
          <a:prstGeom prst="rect">
            <a:avLst/>
          </a:prstGeom>
        </p:spPr>
        <p:txBody>
          <a:bodyPr wrap="square">
            <a:spAutoFit/>
          </a:bodyPr>
          <a:lstStyle/>
          <a:p>
            <a:pPr marL="285750" indent="-285750">
              <a:buFont typeface="Arial" panose="020B0604020202020204" pitchFamily="34" charset="0"/>
              <a:buChar char="•"/>
            </a:pPr>
            <a:r>
              <a:rPr lang="en-GB" dirty="0">
                <a:latin typeface="Helvetica" pitchFamily="2" charset="0"/>
              </a:rPr>
              <a:t>The </a:t>
            </a:r>
            <a:r>
              <a:rPr lang="en-GB" dirty="0">
                <a:solidFill>
                  <a:srgbClr val="FF0000"/>
                </a:solidFill>
                <a:latin typeface="Helvetica" pitchFamily="2" charset="0"/>
              </a:rPr>
              <a:t>angle of the field alters over the surface </a:t>
            </a:r>
            <a:r>
              <a:rPr lang="en-GB" dirty="0">
                <a:latin typeface="Helvetica" pitchFamily="2" charset="0"/>
              </a:rPr>
              <a:t>of the Earth </a:t>
            </a:r>
          </a:p>
          <a:p>
            <a:pPr marL="285750" indent="-285750">
              <a:buFont typeface="Arial" panose="020B0604020202020204" pitchFamily="34" charset="0"/>
              <a:buChar char="•"/>
            </a:pPr>
            <a:endParaRPr lang="en-GB" dirty="0">
              <a:latin typeface="Helvetica" pitchFamily="2" charset="0"/>
            </a:endParaRPr>
          </a:p>
          <a:p>
            <a:pPr marL="285750" indent="-285750">
              <a:buFont typeface="Arial" panose="020B0604020202020204" pitchFamily="34" charset="0"/>
              <a:buChar char="•"/>
            </a:pPr>
            <a:r>
              <a:rPr lang="en-GB" dirty="0">
                <a:latin typeface="Helvetica" pitchFamily="2" charset="0"/>
              </a:rPr>
              <a:t>Submarines in particular have exploited these microvariations to position themselves without suffering from Gyro drift </a:t>
            </a:r>
          </a:p>
          <a:p>
            <a:pPr marL="285750" indent="-285750">
              <a:buFont typeface="Arial" panose="020B0604020202020204" pitchFamily="34" charset="0"/>
              <a:buChar char="•"/>
            </a:pPr>
            <a:endParaRPr lang="en-GB" dirty="0">
              <a:latin typeface="Helvetica" pitchFamily="2" charset="0"/>
            </a:endParaRPr>
          </a:p>
          <a:p>
            <a:pPr marL="285750" indent="-285750">
              <a:buFont typeface="Arial" panose="020B0604020202020204" pitchFamily="34" charset="0"/>
              <a:buChar char="•"/>
            </a:pPr>
            <a:r>
              <a:rPr lang="en-GB" dirty="0">
                <a:latin typeface="Helvetica" pitchFamily="2" charset="0"/>
              </a:rPr>
              <a:t>Accuracy is relatively coarse (kilometres) </a:t>
            </a:r>
          </a:p>
        </p:txBody>
      </p:sp>
    </p:spTree>
    <p:extLst>
      <p:ext uri="{BB962C8B-B14F-4D97-AF65-F5344CB8AC3E}">
        <p14:creationId xmlns:p14="http://schemas.microsoft.com/office/powerpoint/2010/main" val="120693517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759C59B5-BF15-E147-8AE5-CC821A0152D1}"/>
              </a:ext>
            </a:extLst>
          </p:cNvPr>
          <p:cNvSpPr>
            <a:spLocks noGrp="1"/>
          </p:cNvSpPr>
          <p:nvPr>
            <p:ph type="title"/>
          </p:nvPr>
        </p:nvSpPr>
        <p:spPr/>
        <p:txBody>
          <a:bodyPr/>
          <a:lstStyle/>
          <a:p>
            <a:r>
              <a:rPr lang="en-GB" dirty="0"/>
              <a:t>Earth’s Magnetic Field</a:t>
            </a:r>
          </a:p>
        </p:txBody>
      </p:sp>
      <p:pic>
        <p:nvPicPr>
          <p:cNvPr id="5121" name="Picture 1" descr="page13image3257344">
            <a:extLst>
              <a:ext uri="{FF2B5EF4-FFF2-40B4-BE49-F238E27FC236}">
                <a16:creationId xmlns:a16="http://schemas.microsoft.com/office/drawing/2014/main" id="{9F462AF2-0C3D-C041-BDCC-A06123C45616}"/>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2353340" y="1693322"/>
            <a:ext cx="7485320" cy="4783038"/>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AC3FB812-7D4E-2547-9444-E2A9359FBDE0}"/>
              </a:ext>
            </a:extLst>
          </p:cNvPr>
          <p:cNvSpPr/>
          <p:nvPr/>
        </p:nvSpPr>
        <p:spPr>
          <a:xfrm>
            <a:off x="2948769" y="826087"/>
            <a:ext cx="6294462" cy="646331"/>
          </a:xfrm>
          <a:prstGeom prst="rect">
            <a:avLst/>
          </a:prstGeom>
        </p:spPr>
        <p:txBody>
          <a:bodyPr wrap="square">
            <a:spAutoFit/>
          </a:bodyPr>
          <a:lstStyle/>
          <a:p>
            <a:r>
              <a:rPr lang="en-GB" dirty="0">
                <a:latin typeface="CMSS10"/>
              </a:rPr>
              <a:t>Indoors, ferromagnetic material, especially in reinforced concrete, distorts the Earth’s magnetic field.</a:t>
            </a:r>
            <a:endParaRPr lang="en-GB" dirty="0"/>
          </a:p>
        </p:txBody>
      </p:sp>
    </p:spTree>
    <p:extLst>
      <p:ext uri="{BB962C8B-B14F-4D97-AF65-F5344CB8AC3E}">
        <p14:creationId xmlns:p14="http://schemas.microsoft.com/office/powerpoint/2010/main" val="23678484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8EB65A2-EB64-EE45-B2A0-92C72FA19E33}"/>
              </a:ext>
            </a:extLst>
          </p:cNvPr>
          <p:cNvSpPr>
            <a:spLocks noGrp="1"/>
          </p:cNvSpPr>
          <p:nvPr>
            <p:ph type="title"/>
          </p:nvPr>
        </p:nvSpPr>
        <p:spPr/>
        <p:txBody>
          <a:bodyPr/>
          <a:lstStyle/>
          <a:p>
            <a:r>
              <a:rPr lang="en-GB" dirty="0"/>
              <a:t>ROS</a:t>
            </a:r>
          </a:p>
        </p:txBody>
      </p:sp>
      <p:pic>
        <p:nvPicPr>
          <p:cNvPr id="35842" name="Picture 2" descr="data:image/jpeg;base64,/9j/4AAQSkZJRgABAQAAAQABAAD/2wCEAAkGBxAQEBUQEhAVFRUXGBcYEBUXFxUXFxgXFxUXFhcVGBceHyogGxolGxYWIjEiKCktLi8wGB8zODMtNyktLisBCgoKDg0OGhAQGy0mICUtLSstLS0tLS0tLS0rNy0rLS0tLS0tLS0tLS0tLS0tLS0tLS0tLS0tLS0tLS0tLS0tLf/AABEIAIUBewMBIgACEQEDEQH/xAAcAAEAAgMBAQEAAAAAAAAAAAAABgcEBQgDAgH/xABJEAACAQMABwUDBwgIBQUAAAABAgADBBEFBgcSITFBE1FhcYEykaEUIiNCUmJzMzRygpKxssMkJVOis8HR8BZUdJPhFRc1g9L/xAAYAQEBAQEBAAAAAAAAAAAAAAAAAQMCBP/EACMRAAMAAgMAAwACAwAAAAAAAAABAgMREiExIjJBUWEjM0P/2gAMAwEAAhEDEQA/ALxiIgCIiAIiIAiIgCIiAIiIAiIgCIiAIiIAiIgCIiAIiIAiIgCIiAIiIAiIgCIiAIiIAiIgCIiAIiIAiIgCIiAIiIAiIgCIiAIiIAiIgCIiAIiIAiIgCIiAIiIAiIgCIiAIiIAiIgCIiAIiIAiIgCIiAIiIAiIgCIiAIiIAiIgCIiAIiIAiIgEd1901UsrGpXpgb+VVCeIBdgN7HXEpaz110jSq9t8qqOc5ZXYsjeBXkB5Yl86waHpXtu9tVzuvjiOakHKsPEECV1ZbHyKo7a7DUgeIVCrsO7JOF8+M1x1KXZnSe+iz9HXQrUadYDAqIrgHoGUNj4ym9omuV2bypb0qz0qdJtwBCVLMAN5mYcefIeEumlTCqFAwAAFA5ADgBIDrps1W9rm5o1hSd8dqrKWViBjeGDkHAGefKTG0n2Wk9dGNsl1quLpqlrXc1Cib9Nz7WN4KVY9faGD5yS7QdPPY2TVqYHaFlSmTxCls/Ox1wAfXE8tRtTKejFY7/aVXwHfG6AByVR0GffNvrDoWlfW729XO62MEc1YcVYeIMlOeW/wqT4lEaP110jRqit8qqPxyyOxZGHUbp4D0nQWjroVqSVQMB1VgD03gDiVjYbIMVQa10GpA5KqhVmGeRJJC/GWpTphQFAwAAAB0A4ATrI5fhITXp9Sv9sl7Vo2tBqVV6ZNbBKMykjs3OCQeXASwJW+3D80ofj/yqk5x/ZFvwq1tYbwc7yuP/uqf6z5/4ku/+drf95/9ZO9h6Bq11kA/Mpcxn6zy3PkyfYX3Ca1al60ZzLa3s5rpay3gOVva+fxn/wBZKtXNp93QYLcnt6f1jgCqo7wRgN5H3y5bjR9GopR6SMp5hkUj3ESj9p+rNOwuUaiMUqwJVeJ3GUgMo+7xUjzPTETU300GnPey8rC8p16a1qbBkcBkYdQZ7mVxsSv2e2rUCcik4KeAqAkj9pWPrN5tL1gNlYsUOKtU9nSPUZHznHiFzjxImLn5cTRV1s0GvO0rsHa2s8NUXhUrHiqnqqD6zDqTwHj0q7SGmLm5bNavUqE9CxI9F5D0E9tV9BVL+5S3Q4zlqj89xB7TePMAeJEv/QOrlrZUwlCko+05ALse9m5+nLumzc4+v0zW7Oc7W6q0G+jqPSb7rMh+GJP9UdqFakwpXp7SmeHagfSJ4sB7a/Hz5S1tJ6It7lDTr0UqKftDiPEHmD4iUTr/AKqHRtcBSWoVMmix5jHtU2PUjI49QfOFU300GnPaOgKNVXUMrBlIBUg5BB4gg90+2bAyfWVjsY0+XR7F2yaY36GfsE4ZfIMQf1vCSnaTdtS0XcMvAlQmfCo6ofgxmLnVaNFW1sgGuO0ytVdqVk3Z0gSO1GN9/Fc+yvd18pAq9atcEl2qVT1LF6h+OZs9R9FU7y/o29X2GLFxnBYIjPujz3ceWZ0RaWlOkoSmioo4BVAUD0E2dLH0kZpOuzmmw0vc27fRV6tMjorMB6ryPqJZWpe05ndbe9AyxC06yjHEnADqPHqPd1k/0zq/a3iFK9FX7mxhx4q44iRzVLZ3Qsbh67OarA/0beA+jXHM978xnu5c5y7ml2jpTSZN4iJiaCIiAIke0/rpYWJ3K1bL9aaAu48wPZ9cTQ09rejycFK4HfuKfgGzOlLf4cukifxNboTT1repv29ZagHtAcGXP2lPFfUTZTk6ETSax61WmjzTFy7L2gYphHbO5u73sg49oTHs9eNH1aFS5Ffdp02CuzqyfOIyFUEZYkdBLxetk2iRxIC+1nR4bASuR9rcUDzwWzJZoHTdC+oivQYsmSpyCpDDmCD5iHLXoTTNlExNJaRo21M1a1RaaDmzHA8AO8+AkNr7WNHK2FWs4+0EAHuYg/CFLfgbSJ7EjuiddbC6pvUp1vyaM9RGBFQKoyx3ObAd4zMWw2i6Nr1Uo06rl6jKiA0qgBZjgcSMCXi/4G0SyIiclEREAREQDHvrynQptVquERBl2PICRCx2o6Nq1hSzUQE4Wo6gIT04gkgeJAmVtSsKtfRlVKSlmBRyo5lUcFsDrw448Jz9bUXrOKVNS7scIi8ST3Ym2PGqW2ZXbT6OrQZGtaNebLR7CnVLtUIz2dMBmAPItkgD35m70TQanQpU3O8y00Vz3sqgE+8ShNqFjVo6TrPUB3apD0nPJl3VGAe9cYx4Cc45VPTOrppdF3atay22kKZqW7k7vB0YYdSeWR/mOEz9I31K3pNWquERBl2PQf76Sp9h2j63bVrnBFE0+zB6O++Dw790A8fvSY7VdG1rjRrrRUsysjso4llUnIA6kZzj7sVKVaCpudmNo7alo6tWFL6WmCcLUdVCE8hnDErnxHuk4BnKlnbPXqLRpKXdjhVHEk/+OpnUWiqDU6FOm7bzKiqzd5CgEy5YU+Eim/TKlbbcj/RLf8f+VUlkytNun5nb/j/yqk5x/ZFyfVmq2F/l7r9Cl/E8uCcp0L+pRyadZ6WeZR2TOOQJBGZ7f8QXP/O1/wDv1P8A9Ta8XJ72ZTk0tHUpMpDa/p+lc3NOjSYOtAMHYcQXcjKg9cBRx7zjpITV0rcuN17mswPMNVqMPcTib/VfUK9vmU9maNE4JquMZXvRTxbhyPLxknGo7bK7ddJE62HWbLb3FYjg7qqePZqcn3vj0mm233hN3QodEpF/Wo5X91Me+WxobRlK0oJb0lwiDC956liepJyT5ymNtII0mvjb08ft1R/kZzD5Xs6pajRJth1gBRr3BHFnFNT91FDH4v8AASz5ANitQHRzDqKz59VQyfzjJ9mdx9UJENqujxW0ZVOONLdqqe7dOG/ulpL5oNfmA0Xd5/sKg9SuB8TJPqLXhS+zS7NLStuQeDFkbxDowH97dPpLu1v0UbyxrW643mT6PPLfUhlz+sBKE1EGdJ2gH9qvwyZ0nNM3VJmeLtM5btritbVg6lqdWk3DPBlYcCCD6giWloHa9TICXlBlPI1KXzlPiUJyvpvSV61ai2ekDvupp1cYFWngMf0gRhvUZ7iJW2mNk99SyaD0669Bns3/AGT80/tTrlF+nPGp8La0PrNZXn5C5Rz9nOH/AGDhvhNtOWdIWFe1cLWpPSfmu8Cp4dVPXzEm+pG0mvbutG7qGpQOB2jcXp+Jbmy9+cnx6TmsP6jpZP5LwifinIzz8Z+zE1EhG1DWtrG3WlROK9bIRvsIPafz4gD1PSTec/7Wr01NK1V6Ulp01/YFQ/GoZpjndHGR6RqNXdAXWkaxp0Rk+1VqOSFXJ9p24nJOe8nj4yY3eyC6VN6nc0nb7BVkB8A3H4j3SZbJdGrR0ZTfA3qxao578sVUeigfGTOdVle+jmca12cx2lzdaPut5d6lXpHDKfijDkVPuPMdDOh9V9NpfWtO5QY3h89fsuDhl9492JWu3HRirUoXSgAuGp1PErhkPuLD0Ey9hV4Sl1Q6K1OoP1wyH/DWW/lHIk/GuJ4bdz9JZ/o3H76Er3Qui7i9qrbUF3mOWwThV5Aux6DGBnnyHhLA28flLP8ARuP30JkbCrVdy6rY+dvU0HgACx95Ye4TqXxx7I1u9Gsq7Ib0JkXFAt9n6QDyDY/yll6maINjYUqD4DKparx4b7Es3HuGcZ8Jvpode7k0tG3TqcHsnAPcWG7n4zF266ZopU9oo/XbWZ9I3RqZPZKStsnHgvLex9puZ9B0kl0Lsmua1IVK1daJYZFPdLsO7e4gA+AzIvs/tFraUtabDI7QsR+HTeqPignSAmuSuGkjiJ5ds561o1KvNG/SnD0uIFankbu8CuHHNMgkdRxxnjNfqaf6xtPx6X8YnQesiA2dwCAR2NXgfw2nPOpZ/rG0/HpfxiWKdS9kqeLR0zERPMbiIiAIiIAniltTVi4RQx5sFAJ8zzmg2iacqWOj6leljtMoiE8Qpdgu9jrgZPulF2WumkqNXthd1WbOWV2LI3epQ8MHwxjpiaRjdLaOKtS9HTE861BHG66qw7mAI9xnno26FajTrAYFREcDu3lDY+MpHaPrreNe1belWejSpNuKKbFCxGN5mYcTxzwzjAEkQ6ekWqSReqIAAAAAOQHACfRlY7HtbLi6NW1uHNQooenUb2t3IUqx68SuCePOSjaJp+pYWD16YHaEqlMkZClvrY64AJ88SOGq4hUmtkhSgiksEUE8yAAT5mek5qsNeNJUaorfK6rnOWV2LIw6qVPADyxOjNFXgr0KdYDAqIrgd28AcS3jc+km1RlStNu35nb/AI/8mpLLlZ7dz/Q7f/qP5NSMf2Qv6s02wkA17vIz8yl/FUlxdmv2R7hKd2Cn6e7/AA6X8VSXLLl+7Jj+pzptI1e+QXzqoxSq5qUO4An5yD9FvgVlj7G9YflFqbRz9Jb43M8zSPs/snK+W73zZbU9XfltizIM1aP0lLHMgD56eq8fNVlKanawGwvKdyCSgOKwH1qbe1w7xzHiomq/yR/Zx9KOnZUW3XRx3re6A4Yak59d9P31JbVKoGUMpBBAKkciDxBE1eteg0v7SpbMcbwyjc91xxVvfz8MiYRXGtmtLa0VhsQ02tOtVs3OO1AqUvF0GGXzK4P6hlzTla6oXFlclG3qVakwPA8Qw4hlPUciD1EtPV3bBT3Al7SYOOdSmAVbxKZyp8sjy5TbLjbe0ZxeumWtK92z6aWjYi2B+fXYDHdTQhmJ8Cd0epnjpXbBZIh+T0qlV/q7w7Nc+JPH3CVFpvTFxf3Br1Tv1GIVVUHAGcLTReeMngOZJ6kyY8T3tlu1rSJPsg0ca2k0qY+bQR6h7slTTUf3yf1ZfsiOzTVY6PtfpAO3q4at937NPP3QT6kxtO0zeWlk1S1p8ScVao4mimPbC/DPJeZnFvnfRZXGSXBgeR/2OBic36pa8XejmO63a02JapSqEkEk8WVuase/keoMs6x2vaOdc1UrUm6jc3x6FefuEtYqQWRMnGktH0bmmaNamtRDzVhkeY7j4zmnWjRq2t5XtlJK03KqTz3SAQD4gHHpLW0xtgs0Q/JqVSq/1d4biA95yd4+QEqEC4vrnAzUr16h9WYknyUfACaYZpbbOMjT8OitQ67VNGWjMcnsUBJ5nC7uT7pv5haGsFtrelbqcilTRAe/dULn1xKd1/2h3vyypQtqpo0qTFMqFLOy8GLEg4GcgAd0xmXbejR1xXZd8522p0Sml7nP1uzZfI0UH71YeksXZPrlXvhUt7khqlMBlqYALITg7wHDeBxxA45mt226usyppCmudxezuMdEySj+QLMCfvDuneP43pnN/Kdoley+6Wpoq3IPsqUbwKMV/wBD6yVznzZ1rydGs1Oope3c5YD2kbGN9R1BGMjwGPGybvatopae8lSpUbHCmtKopJ7iWAUe+S8dcukWbWjQ7d7td21o/W3qlQ+AACj3lj7jPPYNQObup0+hUeY7Rj8Cvvld6zaeraQuWuKg4thaaDJCrn5qL3nj6kmXts11eNhYKjjFWoTVrDuZgAF9FVR55nd/HHo4n5XshW3r8pZfo3H76Ez9hH5vc/ir/hia7b5+Usv0bj99CbDYN+b3P4q/4Yh/6i/9C0ZHNolMtoq7A6Umb0XDH4CSOeN5brVpvSYZV1ZWHgwIPwMwT0zV9o522a1gmlrRjy33X1ejUQfFhOj5yvfWlaxumpMStWhUGGx1QhkceB4MPOXVoDapYVqS/KHNCqB9IpVipPUowByD3HjN80t6aMsda6ZLdYvzO4/Bq/4bTnTUr/5Gz/HpfxiT3XralTq0mtrEE74K1KzKVAU8CEU8ckcMkcOnhAdSz/WVn/1FL+MS45al7JbTpaOnYiJ5jcREQBERANdrBoale2721YHccDiOakHKsPEEAytrLYwoqg1rzfpA8VVN12H2S28ceYltROpup6Ry5T9PinTCgKBgAAADkAOAEr3XbZgt9cG5o1xSd8dqrLvKxAA3hggg4Az34lixE05e0VpP0imoepVPRaP8/tKtTHaVMbowOSqOOBxJ58ZudYtC0r62e2q53XHMc1YHKsPEGbKJHTb2NLWio7DYxisDWvA9IHJVUKuw+yTvELnwls0aYRQqgAAAKByAHAAT7iWqdehSl4JFNoeqb6UoU6SVlpFKm+Syls/MZcYBH2vhJXEibT2g1vog2zvUapoupWd7havaKigKhXG4WPUnPtfCTmIim29sJaWkfhlS6Y2PNVuKtSjdJTpuxZKZpsSu9xK53uWc48MS24lmnPgcp+mk1N0TWs7RLatWWqaeVR1Ur8z6qkEnly8gJu4ict7Kloj+teqFppJAKykOv5OqnB18M9V8DkSsNJbHL1W+guKNRfv79NvcAwPvEu+J3OSp8OXCZRdnse0gzfSVremvUhqjt6LuAfGWLqfs+tNHHtBmrX/tXA+b37i8l8+J8ZL4lrJVEUJCfjDPA+s/YmZ2V3rLsntLhjUt3Ns54lQN6kT+hkbvoceEhlfZDpIHC1LZh0PaVFPqDT4e8y94miy0jh45ZR9hscvmP01xQpr9zfqN7iqj4yyNUdR7TRvzqYL1SMNWfG9jqFHJR5c+pMlESVkqvQoSPyVPrzsur3F09zaVKeKh3qlOoWXDn2mVgpyCeODjGTLZiSacvaOqlP0hWzjUj/0xHeo6vXqYDlc7iquSFUkAnick4HThwkyqUwwKsAQRggjIIPMEdRPuJG23thJJaKp1l2Po7GpZVhSzx7GpvFAe5XGSo8MGRylsg0mTgvbKOp7SofcOz4y+YmizUjl45IJqbs0trF1r1G7euPYYjdRD3qmTx8SfLEncRM3Tb2zpJLwhG0bUippVqBSutLshUB3kLZ7Q0+WCMY3PjMnZ1qi+i6VWm9ZavaOGBVSuMLu4wSZLol5vXH8JxW9iIicnRE9d9RLfSYDluyrqMLVUZyPsuPrD4iVnW2QaSDELUtmXo2/UXh4jszj4y+JBtcdpFLRtwbZ7Wq77qurAoqMrZGQck81Ycuk1x3fiM7mfWRf/ANtaFhZXF3d1BVqJRqGmoBFJXKFVPHi7bxGMgcccMyC6hUi+lLRR/bI3omXPwUzO102g3Okl7IqtGgCCaakksRyLueYHPAAGe/hJXsY1TqCodI1kKqFK2oIwWLe1Vx9nHAHrk+E225lujPp0lJcURE8h6BERAEREAREQBERAEREAREQBERAEREAREQBERAEREAREQBERAEREAREQBERAEREAREQBERAEREAREQBI9rTqdZ6SNNrhWzT3ghRt04bGQT1HASQxKm14RrZF9E7P9F2zBqdojMOIaoWqEHvG+SAfKSiIhtv0JJeCIiQoiIgCIiAIiIAiIgCIiAIiIAiIgCIiAIiIAiIgCIiAIiIAiIgCIiAIiIAiIgCIiAIiIAiIgCIiAIiIAiIgCIiAIiIAiIgCIiAIiIAiIgCIiAIiIAiIgCIiAIiIAiIgCIiAIiIAiIgCIiAIiIAiIgCIiAIiIAiIgCIiAIiIAiIgCIiAIiIAiIgH/9k=">
            <a:extLst>
              <a:ext uri="{FF2B5EF4-FFF2-40B4-BE49-F238E27FC236}">
                <a16:creationId xmlns:a16="http://schemas.microsoft.com/office/drawing/2014/main" id="{7053F311-5E3A-D44F-83CA-7B2E4089E3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16080" y="5102670"/>
            <a:ext cx="3572520" cy="1253681"/>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4387341B-74B8-BD4C-A740-E598558EB87F}"/>
              </a:ext>
            </a:extLst>
          </p:cNvPr>
          <p:cNvSpPr/>
          <p:nvPr/>
        </p:nvSpPr>
        <p:spPr>
          <a:xfrm>
            <a:off x="2423592" y="1997840"/>
            <a:ext cx="7615758" cy="2031325"/>
          </a:xfrm>
          <a:prstGeom prst="rect">
            <a:avLst/>
          </a:prstGeom>
        </p:spPr>
        <p:txBody>
          <a:bodyPr wrap="square">
            <a:spAutoFit/>
          </a:bodyPr>
          <a:lstStyle/>
          <a:p>
            <a:r>
              <a:rPr lang="en-GB" i="1" dirty="0">
                <a:latin typeface="Helvetica" pitchFamily="2" charset="0"/>
              </a:rPr>
              <a:t>“Robot Operating System (ROS or </a:t>
            </a:r>
            <a:r>
              <a:rPr lang="en-GB" i="1" dirty="0" err="1">
                <a:latin typeface="Helvetica" pitchFamily="2" charset="0"/>
              </a:rPr>
              <a:t>ros</a:t>
            </a:r>
            <a:r>
              <a:rPr lang="en-GB" i="1" dirty="0">
                <a:latin typeface="Helvetica" pitchFamily="2" charset="0"/>
              </a:rPr>
              <a:t>) is </a:t>
            </a:r>
            <a:r>
              <a:rPr lang="en-GB" i="1" dirty="0">
                <a:solidFill>
                  <a:srgbClr val="FF0000"/>
                </a:solidFill>
                <a:latin typeface="Helvetica" pitchFamily="2" charset="0"/>
              </a:rPr>
              <a:t>robotics middleware </a:t>
            </a:r>
            <a:r>
              <a:rPr lang="en-GB" i="1" dirty="0">
                <a:latin typeface="Helvetica" pitchFamily="2" charset="0"/>
              </a:rPr>
              <a:t>(i.e. collection of software frameworks for robot software development). Although </a:t>
            </a:r>
            <a:r>
              <a:rPr lang="en-GB" i="1" dirty="0">
                <a:solidFill>
                  <a:srgbClr val="FF0000"/>
                </a:solidFill>
                <a:latin typeface="Helvetica" pitchFamily="2" charset="0"/>
              </a:rPr>
              <a:t>ROS is not an operating system</a:t>
            </a:r>
            <a:r>
              <a:rPr lang="en-GB" i="1" dirty="0">
                <a:latin typeface="Helvetica" pitchFamily="2" charset="0"/>
              </a:rPr>
              <a:t>, it provides services designed for a heterogeneous computer cluster such as </a:t>
            </a:r>
            <a:r>
              <a:rPr lang="en-GB" i="1" dirty="0">
                <a:solidFill>
                  <a:srgbClr val="FF0000"/>
                </a:solidFill>
                <a:latin typeface="Helvetica" pitchFamily="2" charset="0"/>
              </a:rPr>
              <a:t>hardware abstraction, low-level device control, implementation of commonly used functionality, message-passing between processes, and package management</a:t>
            </a:r>
            <a:r>
              <a:rPr lang="en-GB" i="1" dirty="0">
                <a:latin typeface="Helvetica" pitchFamily="2" charset="0"/>
              </a:rPr>
              <a:t>.” </a:t>
            </a:r>
          </a:p>
          <a:p>
            <a:pPr algn="r"/>
            <a:r>
              <a:rPr lang="en-GB" dirty="0">
                <a:latin typeface="Helvetica" pitchFamily="2" charset="0"/>
              </a:rPr>
              <a:t>--Wikipedia</a:t>
            </a:r>
          </a:p>
        </p:txBody>
      </p:sp>
    </p:spTree>
    <p:extLst>
      <p:ext uri="{BB962C8B-B14F-4D97-AF65-F5344CB8AC3E}">
        <p14:creationId xmlns:p14="http://schemas.microsoft.com/office/powerpoint/2010/main" val="192304478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2">
            <a:extLst>
              <a:ext uri="{FF2B5EF4-FFF2-40B4-BE49-F238E27FC236}">
                <a16:creationId xmlns:a16="http://schemas.microsoft.com/office/drawing/2014/main" id="{D3AE9BA5-B1DE-E64B-B10C-3C2D358094FB}"/>
              </a:ext>
            </a:extLst>
          </p:cNvPr>
          <p:cNvSpPr>
            <a:spLocks noGrp="1"/>
          </p:cNvSpPr>
          <p:nvPr>
            <p:ph type="title"/>
          </p:nvPr>
        </p:nvSpPr>
        <p:spPr/>
        <p:txBody>
          <a:bodyPr/>
          <a:lstStyle/>
          <a:p>
            <a:r>
              <a:rPr lang="en-GB" dirty="0"/>
              <a:t>Earth’s Magnetic Field</a:t>
            </a:r>
          </a:p>
        </p:txBody>
      </p:sp>
      <p:sp>
        <p:nvSpPr>
          <p:cNvPr id="6" name="Rectangle 5">
            <a:extLst>
              <a:ext uri="{FF2B5EF4-FFF2-40B4-BE49-F238E27FC236}">
                <a16:creationId xmlns:a16="http://schemas.microsoft.com/office/drawing/2014/main" id="{5817A157-5831-B742-B16B-7E3155A84FC7}"/>
              </a:ext>
            </a:extLst>
          </p:cNvPr>
          <p:cNvSpPr/>
          <p:nvPr/>
        </p:nvSpPr>
        <p:spPr>
          <a:xfrm>
            <a:off x="2423592" y="1844824"/>
            <a:ext cx="7776864" cy="2862322"/>
          </a:xfrm>
          <a:prstGeom prst="rect">
            <a:avLst/>
          </a:prstGeom>
        </p:spPr>
        <p:txBody>
          <a:bodyPr wrap="square">
            <a:spAutoFit/>
          </a:bodyPr>
          <a:lstStyle/>
          <a:p>
            <a:pPr marL="285750" indent="-285750">
              <a:buFont typeface="Arial" panose="020B0604020202020204" pitchFamily="34" charset="0"/>
              <a:buChar char="•"/>
            </a:pPr>
            <a:r>
              <a:rPr lang="en-GB" dirty="0">
                <a:latin typeface="Helvetica" pitchFamily="2" charset="0"/>
              </a:rPr>
              <a:t>A spatial map of these distortions can be built, using techniques very similar to HORUS </a:t>
            </a:r>
          </a:p>
          <a:p>
            <a:pPr marL="285750" indent="-285750">
              <a:buFont typeface="Arial" panose="020B0604020202020204" pitchFamily="34" charset="0"/>
              <a:buChar char="•"/>
            </a:pPr>
            <a:endParaRPr lang="en-GB" dirty="0">
              <a:latin typeface="Helvetica" pitchFamily="2" charset="0"/>
            </a:endParaRPr>
          </a:p>
          <a:p>
            <a:pPr marL="285750" indent="-285750">
              <a:buFont typeface="Arial" panose="020B0604020202020204" pitchFamily="34" charset="0"/>
              <a:buChar char="•"/>
            </a:pPr>
            <a:r>
              <a:rPr lang="en-GB" dirty="0">
                <a:latin typeface="Helvetica" pitchFamily="2" charset="0"/>
              </a:rPr>
              <a:t>The distortions themselves are not spatially unique </a:t>
            </a:r>
          </a:p>
          <a:p>
            <a:pPr marL="285750" indent="-285750">
              <a:buFont typeface="Arial" panose="020B0604020202020204" pitchFamily="34" charset="0"/>
              <a:buChar char="•"/>
            </a:pPr>
            <a:endParaRPr lang="en-GB" dirty="0">
              <a:latin typeface="Helvetica" pitchFamily="2" charset="0"/>
            </a:endParaRPr>
          </a:p>
          <a:p>
            <a:pPr marL="285750" indent="-285750">
              <a:buFont typeface="Arial" panose="020B0604020202020204" pitchFamily="34" charset="0"/>
              <a:buChar char="•"/>
            </a:pPr>
            <a:r>
              <a:rPr lang="en-GB" dirty="0">
                <a:latin typeface="Helvetica" pitchFamily="2" charset="0"/>
              </a:rPr>
              <a:t>However, for someone moving through the area, </a:t>
            </a:r>
            <a:r>
              <a:rPr lang="en-GB" dirty="0">
                <a:solidFill>
                  <a:srgbClr val="FF0000"/>
                </a:solidFill>
                <a:latin typeface="Helvetica" pitchFamily="2" charset="0"/>
              </a:rPr>
              <a:t>the sequence of distortions can be exploited to provide positioning</a:t>
            </a:r>
            <a:r>
              <a:rPr lang="en-GB" dirty="0">
                <a:latin typeface="Helvetica" pitchFamily="2" charset="0"/>
              </a:rPr>
              <a:t> </a:t>
            </a:r>
          </a:p>
          <a:p>
            <a:pPr marL="285750" indent="-285750">
              <a:buFont typeface="Arial" panose="020B0604020202020204" pitchFamily="34" charset="0"/>
              <a:buChar char="•"/>
            </a:pPr>
            <a:endParaRPr lang="en-GB" dirty="0">
              <a:latin typeface="Helvetica" pitchFamily="2" charset="0"/>
            </a:endParaRPr>
          </a:p>
          <a:p>
            <a:pPr marL="285750" indent="-285750">
              <a:buFont typeface="Arial" panose="020B0604020202020204" pitchFamily="34" charset="0"/>
              <a:buChar char="•"/>
            </a:pPr>
            <a:r>
              <a:rPr lang="en-GB" dirty="0">
                <a:latin typeface="Helvetica" pitchFamily="2" charset="0"/>
              </a:rPr>
              <a:t>Typical accuracy is around 2-3 m and various </a:t>
            </a:r>
            <a:r>
              <a:rPr lang="en-GB" dirty="0" err="1">
                <a:latin typeface="Helvetica" pitchFamily="2" charset="0"/>
              </a:rPr>
              <a:t>startups</a:t>
            </a:r>
            <a:r>
              <a:rPr lang="en-GB" dirty="0">
                <a:latin typeface="Helvetica" pitchFamily="2" charset="0"/>
              </a:rPr>
              <a:t> (</a:t>
            </a:r>
            <a:r>
              <a:rPr lang="en-GB" dirty="0" err="1">
                <a:latin typeface="Helvetica" pitchFamily="2" charset="0"/>
              </a:rPr>
              <a:t>IndoorAtlas</a:t>
            </a:r>
            <a:r>
              <a:rPr lang="en-GB" dirty="0">
                <a:latin typeface="Helvetica" pitchFamily="2" charset="0"/>
              </a:rPr>
              <a:t>) are exploiting this technique </a:t>
            </a:r>
          </a:p>
        </p:txBody>
      </p:sp>
    </p:spTree>
    <p:extLst>
      <p:ext uri="{BB962C8B-B14F-4D97-AF65-F5344CB8AC3E}">
        <p14:creationId xmlns:p14="http://schemas.microsoft.com/office/powerpoint/2010/main" val="388671355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2">
            <a:extLst>
              <a:ext uri="{FF2B5EF4-FFF2-40B4-BE49-F238E27FC236}">
                <a16:creationId xmlns:a16="http://schemas.microsoft.com/office/drawing/2014/main" id="{C486A771-BB7A-CC4E-8169-654475235DBB}"/>
              </a:ext>
            </a:extLst>
          </p:cNvPr>
          <p:cNvSpPr>
            <a:spLocks noGrp="1"/>
          </p:cNvSpPr>
          <p:nvPr>
            <p:ph type="title"/>
          </p:nvPr>
        </p:nvSpPr>
        <p:spPr/>
        <p:txBody>
          <a:bodyPr/>
          <a:lstStyle/>
          <a:p>
            <a:r>
              <a:rPr lang="en-GB" dirty="0"/>
              <a:t>Earth’s Magnetic Field</a:t>
            </a:r>
          </a:p>
        </p:txBody>
      </p:sp>
      <p:sp>
        <p:nvSpPr>
          <p:cNvPr id="6" name="Rectangle 5">
            <a:extLst>
              <a:ext uri="{FF2B5EF4-FFF2-40B4-BE49-F238E27FC236}">
                <a16:creationId xmlns:a16="http://schemas.microsoft.com/office/drawing/2014/main" id="{5A7875CC-8D53-BC4D-9DD1-2815317AC71A}"/>
              </a:ext>
            </a:extLst>
          </p:cNvPr>
          <p:cNvSpPr/>
          <p:nvPr/>
        </p:nvSpPr>
        <p:spPr>
          <a:xfrm>
            <a:off x="2351584" y="1844825"/>
            <a:ext cx="7848872" cy="2215991"/>
          </a:xfrm>
          <a:prstGeom prst="rect">
            <a:avLst/>
          </a:prstGeom>
        </p:spPr>
        <p:txBody>
          <a:bodyPr wrap="square">
            <a:spAutoFit/>
          </a:bodyPr>
          <a:lstStyle/>
          <a:p>
            <a:pPr marL="342900" indent="-342900">
              <a:buFont typeface="Arial" panose="020B0604020202020204" pitchFamily="34" charset="0"/>
              <a:buChar char="•"/>
            </a:pPr>
            <a:r>
              <a:rPr lang="en-GB" sz="2400" dirty="0">
                <a:latin typeface="Helvetica" pitchFamily="2" charset="0"/>
              </a:rPr>
              <a:t>Advantages:</a:t>
            </a:r>
          </a:p>
          <a:p>
            <a:pPr marL="342900" indent="-342900">
              <a:buFont typeface="Arial" panose="020B0604020202020204" pitchFamily="34" charset="0"/>
              <a:buChar char="•"/>
            </a:pPr>
            <a:endParaRPr lang="en-GB" sz="2400" dirty="0">
              <a:latin typeface="Helvetica" pitchFamily="2" charset="0"/>
            </a:endParaRPr>
          </a:p>
          <a:p>
            <a:pPr marL="800100" lvl="1" indent="-342900">
              <a:buFont typeface="Arial" panose="020B0604020202020204" pitchFamily="34" charset="0"/>
              <a:buChar char="•"/>
            </a:pPr>
            <a:r>
              <a:rPr lang="en-GB" dirty="0">
                <a:latin typeface="Helvetica" pitchFamily="2" charset="0"/>
              </a:rPr>
              <a:t>No infrastructure needs to be deployed </a:t>
            </a:r>
          </a:p>
          <a:p>
            <a:pPr marL="800100" lvl="1" indent="-342900">
              <a:buFont typeface="Arial" panose="020B0604020202020204" pitchFamily="34" charset="0"/>
              <a:buChar char="•"/>
            </a:pPr>
            <a:endParaRPr lang="en-GB" dirty="0">
              <a:latin typeface="Helvetica" pitchFamily="2" charset="0"/>
            </a:endParaRPr>
          </a:p>
          <a:p>
            <a:pPr marL="800100" lvl="1" indent="-342900">
              <a:buFont typeface="Arial" panose="020B0604020202020204" pitchFamily="34" charset="0"/>
              <a:buChar char="•"/>
            </a:pPr>
            <a:r>
              <a:rPr lang="en-GB" dirty="0">
                <a:latin typeface="Helvetica" pitchFamily="2" charset="0"/>
              </a:rPr>
              <a:t>Virtually all smart-phones have a magnetometer</a:t>
            </a:r>
          </a:p>
          <a:p>
            <a:pPr marL="800100" lvl="1" indent="-342900">
              <a:buFont typeface="Arial" panose="020B0604020202020204" pitchFamily="34" charset="0"/>
              <a:buChar char="•"/>
            </a:pPr>
            <a:endParaRPr lang="en-GB" dirty="0">
              <a:latin typeface="Helvetica" pitchFamily="2" charset="0"/>
            </a:endParaRPr>
          </a:p>
          <a:p>
            <a:pPr marL="800100" lvl="1" indent="-342900">
              <a:buFont typeface="Arial" panose="020B0604020202020204" pitchFamily="34" charset="0"/>
              <a:buChar char="•"/>
            </a:pPr>
            <a:r>
              <a:rPr lang="en-GB" dirty="0">
                <a:latin typeface="Helvetica" pitchFamily="2" charset="0"/>
              </a:rPr>
              <a:t>Adds absolute location to traditional IMU </a:t>
            </a:r>
          </a:p>
        </p:txBody>
      </p:sp>
    </p:spTree>
    <p:extLst>
      <p:ext uri="{BB962C8B-B14F-4D97-AF65-F5344CB8AC3E}">
        <p14:creationId xmlns:p14="http://schemas.microsoft.com/office/powerpoint/2010/main" val="131787155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2">
            <a:extLst>
              <a:ext uri="{FF2B5EF4-FFF2-40B4-BE49-F238E27FC236}">
                <a16:creationId xmlns:a16="http://schemas.microsoft.com/office/drawing/2014/main" id="{916BAD05-2FF7-BF4D-9A9D-3C6CA080F272}"/>
              </a:ext>
            </a:extLst>
          </p:cNvPr>
          <p:cNvSpPr>
            <a:spLocks noGrp="1"/>
          </p:cNvSpPr>
          <p:nvPr>
            <p:ph type="title"/>
          </p:nvPr>
        </p:nvSpPr>
        <p:spPr/>
        <p:txBody>
          <a:bodyPr/>
          <a:lstStyle/>
          <a:p>
            <a:r>
              <a:rPr lang="en-GB" dirty="0"/>
              <a:t>Earth’s Magnetic Field</a:t>
            </a:r>
          </a:p>
        </p:txBody>
      </p:sp>
      <p:sp>
        <p:nvSpPr>
          <p:cNvPr id="6" name="Rectangle 5">
            <a:extLst>
              <a:ext uri="{FF2B5EF4-FFF2-40B4-BE49-F238E27FC236}">
                <a16:creationId xmlns:a16="http://schemas.microsoft.com/office/drawing/2014/main" id="{00EF1ED3-B220-3244-B764-95212DB02087}"/>
              </a:ext>
            </a:extLst>
          </p:cNvPr>
          <p:cNvSpPr/>
          <p:nvPr/>
        </p:nvSpPr>
        <p:spPr>
          <a:xfrm>
            <a:off x="2351584" y="1844825"/>
            <a:ext cx="6229350" cy="2215991"/>
          </a:xfrm>
          <a:prstGeom prst="rect">
            <a:avLst/>
          </a:prstGeom>
        </p:spPr>
        <p:txBody>
          <a:bodyPr wrap="square">
            <a:spAutoFit/>
          </a:bodyPr>
          <a:lstStyle/>
          <a:p>
            <a:pPr marL="342900" indent="-342900">
              <a:buFont typeface="Arial" panose="020B0604020202020204" pitchFamily="34" charset="0"/>
              <a:buChar char="•"/>
            </a:pPr>
            <a:r>
              <a:rPr lang="en-GB" sz="2400" dirty="0">
                <a:latin typeface="Helvetica" pitchFamily="2" charset="0"/>
              </a:rPr>
              <a:t>Disadvantages:</a:t>
            </a:r>
          </a:p>
          <a:p>
            <a:pPr marL="342900" indent="-342900">
              <a:buFont typeface="Arial" panose="020B0604020202020204" pitchFamily="34" charset="0"/>
              <a:buChar char="•"/>
            </a:pPr>
            <a:endParaRPr lang="en-GB" sz="2400" dirty="0">
              <a:latin typeface="Helvetica" pitchFamily="2" charset="0"/>
            </a:endParaRPr>
          </a:p>
          <a:p>
            <a:pPr marL="800100" lvl="1" indent="-342900">
              <a:buFont typeface="Arial" panose="020B0604020202020204" pitchFamily="34" charset="0"/>
              <a:buChar char="•"/>
            </a:pPr>
            <a:r>
              <a:rPr lang="en-GB" dirty="0">
                <a:latin typeface="Helvetica" pitchFamily="2" charset="0"/>
              </a:rPr>
              <a:t>Map has to be built and maintained</a:t>
            </a:r>
          </a:p>
          <a:p>
            <a:pPr marL="800100" lvl="1" indent="-342900">
              <a:buFont typeface="Arial" panose="020B0604020202020204" pitchFamily="34" charset="0"/>
              <a:buChar char="•"/>
            </a:pPr>
            <a:endParaRPr lang="en-GB" dirty="0">
              <a:latin typeface="Helvetica" pitchFamily="2" charset="0"/>
            </a:endParaRPr>
          </a:p>
          <a:p>
            <a:pPr marL="742950" lvl="1" indent="-285750">
              <a:buFont typeface="Arial" panose="020B0604020202020204" pitchFamily="34" charset="0"/>
              <a:buChar char="•"/>
            </a:pPr>
            <a:r>
              <a:rPr lang="en-GB" dirty="0">
                <a:latin typeface="Helvetica" pitchFamily="2" charset="0"/>
              </a:rPr>
              <a:t>Users can only be tracked when they move</a:t>
            </a:r>
          </a:p>
          <a:p>
            <a:pPr marL="742950" lvl="1" indent="-285750">
              <a:buFont typeface="Arial" panose="020B0604020202020204" pitchFamily="34" charset="0"/>
              <a:buChar char="•"/>
            </a:pPr>
            <a:endParaRPr lang="en-GB" dirty="0">
              <a:latin typeface="Helvetica" pitchFamily="2" charset="0"/>
            </a:endParaRPr>
          </a:p>
          <a:p>
            <a:pPr marL="742950" lvl="1" indent="-285750">
              <a:buFont typeface="Arial" panose="020B0604020202020204" pitchFamily="34" charset="0"/>
              <a:buChar char="•"/>
            </a:pPr>
            <a:r>
              <a:rPr lang="en-GB" dirty="0">
                <a:latin typeface="Helvetica" pitchFamily="2" charset="0"/>
              </a:rPr>
              <a:t>Accuracy is not good enough for many applications </a:t>
            </a:r>
          </a:p>
        </p:txBody>
      </p:sp>
    </p:spTree>
    <p:extLst>
      <p:ext uri="{BB962C8B-B14F-4D97-AF65-F5344CB8AC3E}">
        <p14:creationId xmlns:p14="http://schemas.microsoft.com/office/powerpoint/2010/main" val="70333568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F90540-2A9D-B843-A3EC-7D73C2997264}"/>
              </a:ext>
            </a:extLst>
          </p:cNvPr>
          <p:cNvSpPr>
            <a:spLocks noGrp="1"/>
          </p:cNvSpPr>
          <p:nvPr>
            <p:ph type="title"/>
          </p:nvPr>
        </p:nvSpPr>
        <p:spPr/>
        <p:txBody>
          <a:bodyPr>
            <a:noAutofit/>
          </a:bodyPr>
          <a:lstStyle/>
          <a:p>
            <a:r>
              <a:rPr lang="en-GB" sz="2800" dirty="0"/>
              <a:t>Creating your own Magnetic Field</a:t>
            </a:r>
          </a:p>
        </p:txBody>
      </p:sp>
      <p:sp>
        <p:nvSpPr>
          <p:cNvPr id="6" name="Rectangle 5">
            <a:extLst>
              <a:ext uri="{FF2B5EF4-FFF2-40B4-BE49-F238E27FC236}">
                <a16:creationId xmlns:a16="http://schemas.microsoft.com/office/drawing/2014/main" id="{470453CC-8263-5A47-82F8-660C3532D4FB}"/>
              </a:ext>
            </a:extLst>
          </p:cNvPr>
          <p:cNvSpPr/>
          <p:nvPr/>
        </p:nvSpPr>
        <p:spPr>
          <a:xfrm>
            <a:off x="2464414" y="2227216"/>
            <a:ext cx="7574936" cy="2031325"/>
          </a:xfrm>
          <a:prstGeom prst="rect">
            <a:avLst/>
          </a:prstGeom>
        </p:spPr>
        <p:txBody>
          <a:bodyPr wrap="square">
            <a:spAutoFit/>
          </a:bodyPr>
          <a:lstStyle/>
          <a:p>
            <a:pPr marL="285750" indent="-285750">
              <a:buFont typeface="Arial" panose="020B0604020202020204" pitchFamily="34" charset="0"/>
              <a:buChar char="•"/>
            </a:pPr>
            <a:r>
              <a:rPr lang="en-GB" dirty="0">
                <a:latin typeface="Helvetica" pitchFamily="2" charset="0"/>
              </a:rPr>
              <a:t>We can </a:t>
            </a:r>
            <a:r>
              <a:rPr lang="en-GB" dirty="0">
                <a:solidFill>
                  <a:srgbClr val="FF0000"/>
                </a:solidFill>
                <a:latin typeface="Helvetica" pitchFamily="2" charset="0"/>
              </a:rPr>
              <a:t>produce magnetic fields using coils of wire </a:t>
            </a:r>
          </a:p>
          <a:p>
            <a:pPr marL="742950" lvl="1" indent="-285750">
              <a:buFont typeface="Arial" panose="020B0604020202020204" pitchFamily="34" charset="0"/>
              <a:buChar char="•"/>
            </a:pPr>
            <a:r>
              <a:rPr lang="en-GB" dirty="0">
                <a:latin typeface="Helvetica" pitchFamily="2" charset="0"/>
              </a:rPr>
              <a:t>B ∝ INA</a:t>
            </a:r>
          </a:p>
          <a:p>
            <a:pPr marL="742950" lvl="1" indent="-285750">
              <a:buFont typeface="Arial" panose="020B0604020202020204" pitchFamily="34" charset="0"/>
              <a:buChar char="•"/>
            </a:pPr>
            <a:r>
              <a:rPr lang="en-GB" dirty="0">
                <a:latin typeface="Helvetica" pitchFamily="2" charset="0"/>
              </a:rPr>
              <a:t>I = current, N = number of turns, A = cross-sectional area </a:t>
            </a:r>
          </a:p>
          <a:p>
            <a:pPr marL="742950" lvl="1" indent="-285750">
              <a:buFont typeface="Arial" panose="020B0604020202020204" pitchFamily="34" charset="0"/>
              <a:buChar char="•"/>
            </a:pPr>
            <a:endParaRPr lang="en-GB" dirty="0">
              <a:latin typeface="Helvetica" pitchFamily="2" charset="0"/>
            </a:endParaRPr>
          </a:p>
          <a:p>
            <a:pPr marL="742950" lvl="1" indent="-285750">
              <a:buFont typeface="Arial" panose="020B0604020202020204" pitchFamily="34" charset="0"/>
              <a:buChar char="•"/>
            </a:pPr>
            <a:endParaRPr lang="en-GB" dirty="0">
              <a:latin typeface="Helvetica" pitchFamily="2" charset="0"/>
            </a:endParaRPr>
          </a:p>
          <a:p>
            <a:pPr marL="285750" indent="-285750">
              <a:buFont typeface="Arial" panose="020B0604020202020204" pitchFamily="34" charset="0"/>
              <a:buChar char="•"/>
            </a:pPr>
            <a:r>
              <a:rPr lang="en-GB" dirty="0">
                <a:latin typeface="Helvetica" pitchFamily="2" charset="0"/>
              </a:rPr>
              <a:t>We can also </a:t>
            </a:r>
            <a:r>
              <a:rPr lang="en-GB" dirty="0">
                <a:solidFill>
                  <a:srgbClr val="FF0000"/>
                </a:solidFill>
                <a:latin typeface="Helvetica" pitchFamily="2" charset="0"/>
              </a:rPr>
              <a:t>sense a time-varying field using a coil of wire </a:t>
            </a:r>
          </a:p>
          <a:p>
            <a:pPr marL="742950" lvl="1" indent="-285750">
              <a:buFont typeface="Arial" panose="020B0604020202020204" pitchFamily="34" charset="0"/>
              <a:buChar char="•"/>
            </a:pPr>
            <a:r>
              <a:rPr lang="en-GB" dirty="0">
                <a:latin typeface="Helvetica" pitchFamily="2" charset="0"/>
              </a:rPr>
              <a:t>V ∝ B cos(</a:t>
            </a:r>
            <a:r>
              <a:rPr lang="el-GR" dirty="0">
                <a:latin typeface="Helvetica" pitchFamily="2" charset="0"/>
              </a:rPr>
              <a:t>θ) </a:t>
            </a:r>
          </a:p>
        </p:txBody>
      </p:sp>
    </p:spTree>
    <p:extLst>
      <p:ext uri="{BB962C8B-B14F-4D97-AF65-F5344CB8AC3E}">
        <p14:creationId xmlns:p14="http://schemas.microsoft.com/office/powerpoint/2010/main" val="79697379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FD3E3E49-5A42-F34F-B69A-DC1E23514E7A}"/>
              </a:ext>
            </a:extLst>
          </p:cNvPr>
          <p:cNvSpPr>
            <a:spLocks noGrp="1"/>
          </p:cNvSpPr>
          <p:nvPr>
            <p:ph type="title"/>
          </p:nvPr>
        </p:nvSpPr>
        <p:spPr/>
        <p:txBody>
          <a:bodyPr/>
          <a:lstStyle/>
          <a:p>
            <a:r>
              <a:rPr lang="en-GB" dirty="0"/>
              <a:t>Modulation</a:t>
            </a:r>
          </a:p>
        </p:txBody>
      </p:sp>
      <p:pic>
        <p:nvPicPr>
          <p:cNvPr id="1025" name="Picture 1" descr="page19image44225824">
            <a:extLst>
              <a:ext uri="{FF2B5EF4-FFF2-40B4-BE49-F238E27FC236}">
                <a16:creationId xmlns:a16="http://schemas.microsoft.com/office/drawing/2014/main" id="{260EDD31-CE72-9D41-9BC1-FB8DB82486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97752" y="1952836"/>
            <a:ext cx="5883865" cy="2952328"/>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F97335B6-16D2-FF44-B799-01F66DF9F8BE}"/>
              </a:ext>
            </a:extLst>
          </p:cNvPr>
          <p:cNvSpPr/>
          <p:nvPr/>
        </p:nvSpPr>
        <p:spPr>
          <a:xfrm>
            <a:off x="2925744" y="1142584"/>
            <a:ext cx="6925923" cy="646331"/>
          </a:xfrm>
          <a:prstGeom prst="rect">
            <a:avLst/>
          </a:prstGeom>
        </p:spPr>
        <p:txBody>
          <a:bodyPr wrap="square">
            <a:spAutoFit/>
          </a:bodyPr>
          <a:lstStyle/>
          <a:p>
            <a:pPr marL="285750" indent="-285750">
              <a:buFont typeface="Arial" panose="020B0604020202020204" pitchFamily="34" charset="0"/>
              <a:buChar char="•"/>
            </a:pPr>
            <a:r>
              <a:rPr lang="en-GB" dirty="0">
                <a:latin typeface="Helvetica" pitchFamily="2" charset="0"/>
              </a:rPr>
              <a:t>Modulate the signal to make it easier to detect, especially compared with the strong Earth’s magnetic field </a:t>
            </a:r>
          </a:p>
        </p:txBody>
      </p:sp>
    </p:spTree>
    <p:extLst>
      <p:ext uri="{BB962C8B-B14F-4D97-AF65-F5344CB8AC3E}">
        <p14:creationId xmlns:p14="http://schemas.microsoft.com/office/powerpoint/2010/main" val="137284943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4960588E-0641-564B-8C52-892A3235EC61}"/>
              </a:ext>
            </a:extLst>
          </p:cNvPr>
          <p:cNvSpPr>
            <a:spLocks noGrp="1"/>
          </p:cNvSpPr>
          <p:nvPr>
            <p:ph type="title"/>
          </p:nvPr>
        </p:nvSpPr>
        <p:spPr/>
        <p:txBody>
          <a:bodyPr/>
          <a:lstStyle/>
          <a:p>
            <a:r>
              <a:rPr lang="en-GB" dirty="0"/>
              <a:t>RSSI vs MI: Decay</a:t>
            </a:r>
          </a:p>
        </p:txBody>
      </p:sp>
      <p:sp>
        <p:nvSpPr>
          <p:cNvPr id="7" name="Rectangle 6">
            <a:extLst>
              <a:ext uri="{FF2B5EF4-FFF2-40B4-BE49-F238E27FC236}">
                <a16:creationId xmlns:a16="http://schemas.microsoft.com/office/drawing/2014/main" id="{7FF58180-E109-6244-A839-94C4F76576DE}"/>
              </a:ext>
            </a:extLst>
          </p:cNvPr>
          <p:cNvSpPr/>
          <p:nvPr/>
        </p:nvSpPr>
        <p:spPr>
          <a:xfrm>
            <a:off x="6226561" y="4078233"/>
            <a:ext cx="2448272" cy="923330"/>
          </a:xfrm>
          <a:prstGeom prst="rect">
            <a:avLst/>
          </a:prstGeom>
        </p:spPr>
        <p:txBody>
          <a:bodyPr wrap="square">
            <a:spAutoFit/>
          </a:bodyPr>
          <a:lstStyle/>
          <a:p>
            <a:pPr algn="ctr"/>
            <a:r>
              <a:rPr lang="en-GB" dirty="0">
                <a:latin typeface="Helvetica" pitchFamily="2" charset="0"/>
              </a:rPr>
              <a:t>|B| ∝ 1/r</a:t>
            </a:r>
            <a:r>
              <a:rPr lang="en-GB" baseline="30000" dirty="0">
                <a:latin typeface="Helvetica" pitchFamily="2" charset="0"/>
              </a:rPr>
              <a:t>3</a:t>
            </a:r>
            <a:r>
              <a:rPr lang="en-GB" dirty="0">
                <a:latin typeface="Helvetica" pitchFamily="2" charset="0"/>
              </a:rPr>
              <a:t> </a:t>
            </a:r>
          </a:p>
          <a:p>
            <a:pPr algn="ctr"/>
            <a:endParaRPr lang="en-GB" dirty="0">
              <a:latin typeface="Helvetica" pitchFamily="2" charset="0"/>
            </a:endParaRPr>
          </a:p>
          <a:p>
            <a:pPr algn="ctr"/>
            <a:r>
              <a:rPr lang="en-GB" dirty="0">
                <a:latin typeface="Helvetica" pitchFamily="2" charset="0"/>
              </a:rPr>
              <a:t>60 dB/decade </a:t>
            </a:r>
          </a:p>
        </p:txBody>
      </p:sp>
      <p:sp>
        <p:nvSpPr>
          <p:cNvPr id="8" name="Rectangle 7">
            <a:extLst>
              <a:ext uri="{FF2B5EF4-FFF2-40B4-BE49-F238E27FC236}">
                <a16:creationId xmlns:a16="http://schemas.microsoft.com/office/drawing/2014/main" id="{877746BB-B677-B642-A528-01CC05651E1B}"/>
              </a:ext>
            </a:extLst>
          </p:cNvPr>
          <p:cNvSpPr/>
          <p:nvPr/>
        </p:nvSpPr>
        <p:spPr>
          <a:xfrm>
            <a:off x="3876860" y="4078233"/>
            <a:ext cx="2037978" cy="923330"/>
          </a:xfrm>
          <a:prstGeom prst="rect">
            <a:avLst/>
          </a:prstGeom>
        </p:spPr>
        <p:txBody>
          <a:bodyPr wrap="square">
            <a:spAutoFit/>
          </a:bodyPr>
          <a:lstStyle/>
          <a:p>
            <a:pPr algn="ctr"/>
            <a:r>
              <a:rPr lang="en-GB" dirty="0">
                <a:latin typeface="Helvetica" pitchFamily="2" charset="0"/>
              </a:rPr>
              <a:t>RSSI ∝ 1/r</a:t>
            </a:r>
            <a:r>
              <a:rPr lang="en-GB" baseline="30000" dirty="0">
                <a:latin typeface="Helvetica" pitchFamily="2" charset="0"/>
              </a:rPr>
              <a:t>2</a:t>
            </a:r>
          </a:p>
          <a:p>
            <a:pPr algn="ctr"/>
            <a:r>
              <a:rPr lang="en-GB" dirty="0">
                <a:latin typeface="Helvetica" pitchFamily="2" charset="0"/>
              </a:rPr>
              <a:t> </a:t>
            </a:r>
          </a:p>
          <a:p>
            <a:pPr algn="ctr"/>
            <a:r>
              <a:rPr lang="en-GB" dirty="0">
                <a:latin typeface="Helvetica" pitchFamily="2" charset="0"/>
              </a:rPr>
              <a:t>40 dB/decade </a:t>
            </a:r>
          </a:p>
        </p:txBody>
      </p:sp>
      <p:sp>
        <p:nvSpPr>
          <p:cNvPr id="9" name="Rectangle 8">
            <a:extLst>
              <a:ext uri="{FF2B5EF4-FFF2-40B4-BE49-F238E27FC236}">
                <a16:creationId xmlns:a16="http://schemas.microsoft.com/office/drawing/2014/main" id="{683B2185-05EE-0644-90F9-4AE616374AB8}"/>
              </a:ext>
            </a:extLst>
          </p:cNvPr>
          <p:cNvSpPr/>
          <p:nvPr/>
        </p:nvSpPr>
        <p:spPr>
          <a:xfrm>
            <a:off x="4417995" y="2881284"/>
            <a:ext cx="955711" cy="461665"/>
          </a:xfrm>
          <a:prstGeom prst="rect">
            <a:avLst/>
          </a:prstGeom>
        </p:spPr>
        <p:txBody>
          <a:bodyPr wrap="none">
            <a:spAutoFit/>
          </a:bodyPr>
          <a:lstStyle/>
          <a:p>
            <a:r>
              <a:rPr lang="en-GB" sz="2400" b="1" dirty="0">
                <a:latin typeface="Helvetica" pitchFamily="2" charset="0"/>
              </a:rPr>
              <a:t>RSSI</a:t>
            </a:r>
            <a:r>
              <a:rPr lang="en-GB" dirty="0">
                <a:latin typeface="CMSSBX10"/>
              </a:rPr>
              <a:t> </a:t>
            </a:r>
            <a:endParaRPr lang="en-GB" dirty="0"/>
          </a:p>
        </p:txBody>
      </p:sp>
      <p:sp>
        <p:nvSpPr>
          <p:cNvPr id="11" name="Rectangle 10">
            <a:extLst>
              <a:ext uri="{FF2B5EF4-FFF2-40B4-BE49-F238E27FC236}">
                <a16:creationId xmlns:a16="http://schemas.microsoft.com/office/drawing/2014/main" id="{7905BF95-B9AE-6842-B500-8F31AA3100B3}"/>
              </a:ext>
            </a:extLst>
          </p:cNvPr>
          <p:cNvSpPr/>
          <p:nvPr/>
        </p:nvSpPr>
        <p:spPr>
          <a:xfrm>
            <a:off x="7155584" y="2868226"/>
            <a:ext cx="590226" cy="461665"/>
          </a:xfrm>
          <a:prstGeom prst="rect">
            <a:avLst/>
          </a:prstGeom>
        </p:spPr>
        <p:txBody>
          <a:bodyPr wrap="none">
            <a:spAutoFit/>
          </a:bodyPr>
          <a:lstStyle/>
          <a:p>
            <a:pPr algn="ctr"/>
            <a:r>
              <a:rPr lang="en-GB" sz="2400" b="1" dirty="0">
                <a:latin typeface="Helvetica" pitchFamily="2" charset="0"/>
              </a:rPr>
              <a:t>MI</a:t>
            </a:r>
            <a:r>
              <a:rPr lang="en-GB" b="1" dirty="0">
                <a:latin typeface="Helvetica" pitchFamily="2" charset="0"/>
              </a:rPr>
              <a:t> </a:t>
            </a:r>
          </a:p>
        </p:txBody>
      </p:sp>
      <p:sp>
        <p:nvSpPr>
          <p:cNvPr id="12" name="Rectangle 11">
            <a:extLst>
              <a:ext uri="{FF2B5EF4-FFF2-40B4-BE49-F238E27FC236}">
                <a16:creationId xmlns:a16="http://schemas.microsoft.com/office/drawing/2014/main" id="{1449505E-3DEA-DC49-BC4B-39FDE56E5A1F}"/>
              </a:ext>
            </a:extLst>
          </p:cNvPr>
          <p:cNvSpPr/>
          <p:nvPr/>
        </p:nvSpPr>
        <p:spPr>
          <a:xfrm>
            <a:off x="2798285" y="1766954"/>
            <a:ext cx="4143250" cy="369332"/>
          </a:xfrm>
          <a:prstGeom prst="rect">
            <a:avLst/>
          </a:prstGeom>
        </p:spPr>
        <p:txBody>
          <a:bodyPr wrap="none">
            <a:spAutoFit/>
          </a:bodyPr>
          <a:lstStyle/>
          <a:p>
            <a:pPr marL="342900" indent="-342900">
              <a:buFont typeface="Arial" panose="020B0604020202020204" pitchFamily="34" charset="0"/>
              <a:buChar char="•"/>
            </a:pPr>
            <a:r>
              <a:rPr lang="en-GB" dirty="0">
                <a:latin typeface="Helvetica" pitchFamily="2" charset="0"/>
              </a:rPr>
              <a:t>Magnetic fields fall off more rapidly </a:t>
            </a:r>
          </a:p>
        </p:txBody>
      </p:sp>
    </p:spTree>
    <p:extLst>
      <p:ext uri="{BB962C8B-B14F-4D97-AF65-F5344CB8AC3E}">
        <p14:creationId xmlns:p14="http://schemas.microsoft.com/office/powerpoint/2010/main" val="131017774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4960588E-0641-564B-8C52-892A3235EC61}"/>
              </a:ext>
            </a:extLst>
          </p:cNvPr>
          <p:cNvSpPr>
            <a:spLocks noGrp="1"/>
          </p:cNvSpPr>
          <p:nvPr>
            <p:ph type="title"/>
          </p:nvPr>
        </p:nvSpPr>
        <p:spPr/>
        <p:txBody>
          <a:bodyPr/>
          <a:lstStyle/>
          <a:p>
            <a:r>
              <a:rPr lang="en-GB" dirty="0"/>
              <a:t>RSSI vs MI: Decay</a:t>
            </a:r>
          </a:p>
        </p:txBody>
      </p:sp>
      <p:sp>
        <p:nvSpPr>
          <p:cNvPr id="7" name="Rectangle 6">
            <a:extLst>
              <a:ext uri="{FF2B5EF4-FFF2-40B4-BE49-F238E27FC236}">
                <a16:creationId xmlns:a16="http://schemas.microsoft.com/office/drawing/2014/main" id="{7FF58180-E109-6244-A839-94C4F76576DE}"/>
              </a:ext>
            </a:extLst>
          </p:cNvPr>
          <p:cNvSpPr/>
          <p:nvPr/>
        </p:nvSpPr>
        <p:spPr>
          <a:xfrm>
            <a:off x="6226561" y="4078233"/>
            <a:ext cx="2448272" cy="923330"/>
          </a:xfrm>
          <a:prstGeom prst="rect">
            <a:avLst/>
          </a:prstGeom>
        </p:spPr>
        <p:txBody>
          <a:bodyPr wrap="square">
            <a:spAutoFit/>
          </a:bodyPr>
          <a:lstStyle/>
          <a:p>
            <a:pPr algn="ctr"/>
            <a:r>
              <a:rPr lang="en-GB" dirty="0">
                <a:latin typeface="Helvetica" pitchFamily="2" charset="0"/>
              </a:rPr>
              <a:t>|B| ∝ 1/r</a:t>
            </a:r>
            <a:r>
              <a:rPr lang="en-GB" baseline="30000" dirty="0">
                <a:latin typeface="Helvetica" pitchFamily="2" charset="0"/>
              </a:rPr>
              <a:t>3</a:t>
            </a:r>
            <a:r>
              <a:rPr lang="en-GB" dirty="0">
                <a:latin typeface="Helvetica" pitchFamily="2" charset="0"/>
              </a:rPr>
              <a:t> </a:t>
            </a:r>
          </a:p>
          <a:p>
            <a:pPr algn="ctr"/>
            <a:endParaRPr lang="en-GB" dirty="0">
              <a:latin typeface="Helvetica" pitchFamily="2" charset="0"/>
            </a:endParaRPr>
          </a:p>
          <a:p>
            <a:pPr algn="ctr"/>
            <a:r>
              <a:rPr lang="en-GB" dirty="0">
                <a:latin typeface="Helvetica" pitchFamily="2" charset="0"/>
              </a:rPr>
              <a:t>60 dB/decade </a:t>
            </a:r>
          </a:p>
        </p:txBody>
      </p:sp>
      <p:sp>
        <p:nvSpPr>
          <p:cNvPr id="8" name="Rectangle 7">
            <a:extLst>
              <a:ext uri="{FF2B5EF4-FFF2-40B4-BE49-F238E27FC236}">
                <a16:creationId xmlns:a16="http://schemas.microsoft.com/office/drawing/2014/main" id="{877746BB-B677-B642-A528-01CC05651E1B}"/>
              </a:ext>
            </a:extLst>
          </p:cNvPr>
          <p:cNvSpPr/>
          <p:nvPr/>
        </p:nvSpPr>
        <p:spPr>
          <a:xfrm>
            <a:off x="3876860" y="4078233"/>
            <a:ext cx="2037978" cy="923330"/>
          </a:xfrm>
          <a:prstGeom prst="rect">
            <a:avLst/>
          </a:prstGeom>
        </p:spPr>
        <p:txBody>
          <a:bodyPr wrap="square">
            <a:spAutoFit/>
          </a:bodyPr>
          <a:lstStyle/>
          <a:p>
            <a:pPr algn="ctr"/>
            <a:r>
              <a:rPr lang="en-GB" dirty="0">
                <a:latin typeface="Helvetica" pitchFamily="2" charset="0"/>
              </a:rPr>
              <a:t>RSSI ∝ 1/r</a:t>
            </a:r>
            <a:r>
              <a:rPr lang="en-GB" baseline="30000" dirty="0">
                <a:latin typeface="Helvetica" pitchFamily="2" charset="0"/>
              </a:rPr>
              <a:t>2</a:t>
            </a:r>
          </a:p>
          <a:p>
            <a:pPr algn="ctr"/>
            <a:r>
              <a:rPr lang="en-GB" dirty="0">
                <a:latin typeface="Helvetica" pitchFamily="2" charset="0"/>
              </a:rPr>
              <a:t> </a:t>
            </a:r>
          </a:p>
          <a:p>
            <a:pPr algn="ctr"/>
            <a:r>
              <a:rPr lang="en-GB" dirty="0">
                <a:latin typeface="Helvetica" pitchFamily="2" charset="0"/>
              </a:rPr>
              <a:t>40 dB/decade </a:t>
            </a:r>
          </a:p>
        </p:txBody>
      </p:sp>
      <p:sp>
        <p:nvSpPr>
          <p:cNvPr id="9" name="Rectangle 8">
            <a:extLst>
              <a:ext uri="{FF2B5EF4-FFF2-40B4-BE49-F238E27FC236}">
                <a16:creationId xmlns:a16="http://schemas.microsoft.com/office/drawing/2014/main" id="{683B2185-05EE-0644-90F9-4AE616374AB8}"/>
              </a:ext>
            </a:extLst>
          </p:cNvPr>
          <p:cNvSpPr/>
          <p:nvPr/>
        </p:nvSpPr>
        <p:spPr>
          <a:xfrm>
            <a:off x="4417995" y="2881284"/>
            <a:ext cx="955711" cy="461665"/>
          </a:xfrm>
          <a:prstGeom prst="rect">
            <a:avLst/>
          </a:prstGeom>
        </p:spPr>
        <p:txBody>
          <a:bodyPr wrap="none">
            <a:spAutoFit/>
          </a:bodyPr>
          <a:lstStyle/>
          <a:p>
            <a:r>
              <a:rPr lang="en-GB" sz="2400" b="1" dirty="0">
                <a:latin typeface="Helvetica" pitchFamily="2" charset="0"/>
              </a:rPr>
              <a:t>RSSI</a:t>
            </a:r>
            <a:r>
              <a:rPr lang="en-GB" dirty="0">
                <a:latin typeface="CMSSBX10"/>
              </a:rPr>
              <a:t> </a:t>
            </a:r>
            <a:endParaRPr lang="en-GB" dirty="0"/>
          </a:p>
        </p:txBody>
      </p:sp>
      <p:sp>
        <p:nvSpPr>
          <p:cNvPr id="11" name="Rectangle 10">
            <a:extLst>
              <a:ext uri="{FF2B5EF4-FFF2-40B4-BE49-F238E27FC236}">
                <a16:creationId xmlns:a16="http://schemas.microsoft.com/office/drawing/2014/main" id="{7905BF95-B9AE-6842-B500-8F31AA3100B3}"/>
              </a:ext>
            </a:extLst>
          </p:cNvPr>
          <p:cNvSpPr/>
          <p:nvPr/>
        </p:nvSpPr>
        <p:spPr>
          <a:xfrm>
            <a:off x="7155584" y="2868226"/>
            <a:ext cx="590226" cy="461665"/>
          </a:xfrm>
          <a:prstGeom prst="rect">
            <a:avLst/>
          </a:prstGeom>
        </p:spPr>
        <p:txBody>
          <a:bodyPr wrap="none">
            <a:spAutoFit/>
          </a:bodyPr>
          <a:lstStyle/>
          <a:p>
            <a:pPr algn="ctr"/>
            <a:r>
              <a:rPr lang="en-GB" sz="2400" b="1" dirty="0">
                <a:latin typeface="Helvetica" pitchFamily="2" charset="0"/>
              </a:rPr>
              <a:t>MI</a:t>
            </a:r>
            <a:r>
              <a:rPr lang="en-GB" b="1" dirty="0">
                <a:latin typeface="Helvetica" pitchFamily="2" charset="0"/>
              </a:rPr>
              <a:t> </a:t>
            </a:r>
          </a:p>
        </p:txBody>
      </p:sp>
      <p:sp>
        <p:nvSpPr>
          <p:cNvPr id="12" name="Rectangle 11">
            <a:extLst>
              <a:ext uri="{FF2B5EF4-FFF2-40B4-BE49-F238E27FC236}">
                <a16:creationId xmlns:a16="http://schemas.microsoft.com/office/drawing/2014/main" id="{1449505E-3DEA-DC49-BC4B-39FDE56E5A1F}"/>
              </a:ext>
            </a:extLst>
          </p:cNvPr>
          <p:cNvSpPr/>
          <p:nvPr/>
        </p:nvSpPr>
        <p:spPr>
          <a:xfrm>
            <a:off x="2798286" y="1766954"/>
            <a:ext cx="4288353" cy="923330"/>
          </a:xfrm>
          <a:prstGeom prst="rect">
            <a:avLst/>
          </a:prstGeom>
        </p:spPr>
        <p:txBody>
          <a:bodyPr wrap="none">
            <a:spAutoFit/>
          </a:bodyPr>
          <a:lstStyle/>
          <a:p>
            <a:pPr marL="342900" indent="-342900">
              <a:buFont typeface="Arial" panose="020B0604020202020204" pitchFamily="34" charset="0"/>
              <a:buChar char="•"/>
            </a:pPr>
            <a:r>
              <a:rPr lang="en-GB" dirty="0">
                <a:latin typeface="Helvetica" pitchFamily="2" charset="0"/>
              </a:rPr>
              <a:t>Magnetic fields fall off more rapidly</a:t>
            </a:r>
          </a:p>
          <a:p>
            <a:pPr marL="342900" indent="-342900">
              <a:buFont typeface="Arial" panose="020B0604020202020204" pitchFamily="34" charset="0"/>
              <a:buChar char="•"/>
            </a:pPr>
            <a:endParaRPr lang="en-GB" dirty="0">
              <a:latin typeface="Helvetica" pitchFamily="2" charset="0"/>
            </a:endParaRPr>
          </a:p>
          <a:p>
            <a:pPr marL="342900" indent="-342900">
              <a:buFont typeface="Arial" panose="020B0604020202020204" pitchFamily="34" charset="0"/>
              <a:buChar char="•"/>
            </a:pPr>
            <a:r>
              <a:rPr lang="en-GB" dirty="0">
                <a:latin typeface="Helvetica" pitchFamily="2" charset="0"/>
              </a:rPr>
              <a:t>Range less than the traditional radio </a:t>
            </a:r>
          </a:p>
        </p:txBody>
      </p:sp>
    </p:spTree>
    <p:extLst>
      <p:ext uri="{BB962C8B-B14F-4D97-AF65-F5344CB8AC3E}">
        <p14:creationId xmlns:p14="http://schemas.microsoft.com/office/powerpoint/2010/main" val="213586223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2">
            <a:extLst>
              <a:ext uri="{FF2B5EF4-FFF2-40B4-BE49-F238E27FC236}">
                <a16:creationId xmlns:a16="http://schemas.microsoft.com/office/drawing/2014/main" id="{15484163-F1A1-4F40-AB13-0FFE9210CE9F}"/>
              </a:ext>
            </a:extLst>
          </p:cNvPr>
          <p:cNvSpPr>
            <a:spLocks noGrp="1"/>
          </p:cNvSpPr>
          <p:nvPr>
            <p:ph type="title"/>
          </p:nvPr>
        </p:nvSpPr>
        <p:spPr/>
        <p:txBody>
          <a:bodyPr/>
          <a:lstStyle/>
          <a:p>
            <a:r>
              <a:rPr lang="en-GB" dirty="0"/>
              <a:t>RSSI vs MI: Antennas</a:t>
            </a:r>
          </a:p>
        </p:txBody>
      </p:sp>
      <p:sp>
        <p:nvSpPr>
          <p:cNvPr id="8" name="TextBox 7">
            <a:extLst>
              <a:ext uri="{FF2B5EF4-FFF2-40B4-BE49-F238E27FC236}">
                <a16:creationId xmlns:a16="http://schemas.microsoft.com/office/drawing/2014/main" id="{600E2BEB-73C6-CF4C-BFEE-424FBA27D24A}"/>
              </a:ext>
            </a:extLst>
          </p:cNvPr>
          <p:cNvSpPr txBox="1"/>
          <p:nvPr/>
        </p:nvSpPr>
        <p:spPr>
          <a:xfrm>
            <a:off x="4640425" y="4049486"/>
            <a:ext cx="184731" cy="369332"/>
          </a:xfrm>
          <a:prstGeom prst="rect">
            <a:avLst/>
          </a:prstGeom>
          <a:noFill/>
        </p:spPr>
        <p:txBody>
          <a:bodyPr wrap="none" rtlCol="0">
            <a:spAutoFit/>
          </a:bodyPr>
          <a:lstStyle/>
          <a:p>
            <a:endParaRPr lang="en-GB" dirty="0"/>
          </a:p>
        </p:txBody>
      </p:sp>
      <p:pic>
        <p:nvPicPr>
          <p:cNvPr id="10" name="Picture 9">
            <a:extLst>
              <a:ext uri="{FF2B5EF4-FFF2-40B4-BE49-F238E27FC236}">
                <a16:creationId xmlns:a16="http://schemas.microsoft.com/office/drawing/2014/main" id="{54E23CDB-6A46-3F48-8208-DDF281EE49CE}"/>
              </a:ext>
            </a:extLst>
          </p:cNvPr>
          <p:cNvPicPr>
            <a:picLocks noChangeAspect="1"/>
          </p:cNvPicPr>
          <p:nvPr/>
        </p:nvPicPr>
        <p:blipFill>
          <a:blip r:embed="rId3"/>
          <a:stretch>
            <a:fillRect/>
          </a:stretch>
        </p:blipFill>
        <p:spPr>
          <a:xfrm>
            <a:off x="2423592" y="3260320"/>
            <a:ext cx="3174266" cy="2616952"/>
          </a:xfrm>
          <a:prstGeom prst="rect">
            <a:avLst/>
          </a:prstGeom>
        </p:spPr>
      </p:pic>
      <p:pic>
        <p:nvPicPr>
          <p:cNvPr id="11" name="Picture 10">
            <a:extLst>
              <a:ext uri="{FF2B5EF4-FFF2-40B4-BE49-F238E27FC236}">
                <a16:creationId xmlns:a16="http://schemas.microsoft.com/office/drawing/2014/main" id="{ABB23E9C-97E9-984E-90FF-04C9CB32D4F8}"/>
              </a:ext>
            </a:extLst>
          </p:cNvPr>
          <p:cNvPicPr>
            <a:picLocks noChangeAspect="1"/>
          </p:cNvPicPr>
          <p:nvPr/>
        </p:nvPicPr>
        <p:blipFill>
          <a:blip r:embed="rId4"/>
          <a:stretch>
            <a:fillRect/>
          </a:stretch>
        </p:blipFill>
        <p:spPr>
          <a:xfrm>
            <a:off x="6356122" y="3364285"/>
            <a:ext cx="3107640" cy="2409023"/>
          </a:xfrm>
          <a:prstGeom prst="rect">
            <a:avLst/>
          </a:prstGeom>
        </p:spPr>
      </p:pic>
      <p:sp>
        <p:nvSpPr>
          <p:cNvPr id="26" name="Rectangle 25">
            <a:extLst>
              <a:ext uri="{FF2B5EF4-FFF2-40B4-BE49-F238E27FC236}">
                <a16:creationId xmlns:a16="http://schemas.microsoft.com/office/drawing/2014/main" id="{0169D084-FC09-0D41-A244-96BB0E0A8FD6}"/>
              </a:ext>
            </a:extLst>
          </p:cNvPr>
          <p:cNvSpPr/>
          <p:nvPr/>
        </p:nvSpPr>
        <p:spPr>
          <a:xfrm>
            <a:off x="3612706" y="2798656"/>
            <a:ext cx="955711" cy="461665"/>
          </a:xfrm>
          <a:prstGeom prst="rect">
            <a:avLst/>
          </a:prstGeom>
        </p:spPr>
        <p:txBody>
          <a:bodyPr wrap="none">
            <a:spAutoFit/>
          </a:bodyPr>
          <a:lstStyle/>
          <a:p>
            <a:r>
              <a:rPr lang="en-GB" sz="2400" b="1" dirty="0">
                <a:latin typeface="Helvetica" pitchFamily="2" charset="0"/>
              </a:rPr>
              <a:t>RSSI</a:t>
            </a:r>
            <a:r>
              <a:rPr lang="en-GB" dirty="0">
                <a:latin typeface="CMSSBX10"/>
              </a:rPr>
              <a:t> </a:t>
            </a:r>
            <a:endParaRPr lang="en-GB" dirty="0"/>
          </a:p>
        </p:txBody>
      </p:sp>
      <p:sp>
        <p:nvSpPr>
          <p:cNvPr id="27" name="Rectangle 26">
            <a:extLst>
              <a:ext uri="{FF2B5EF4-FFF2-40B4-BE49-F238E27FC236}">
                <a16:creationId xmlns:a16="http://schemas.microsoft.com/office/drawing/2014/main" id="{FADA40FC-189C-224C-8147-2216219500B5}"/>
              </a:ext>
            </a:extLst>
          </p:cNvPr>
          <p:cNvSpPr/>
          <p:nvPr/>
        </p:nvSpPr>
        <p:spPr>
          <a:xfrm>
            <a:off x="7614829" y="2798656"/>
            <a:ext cx="590226" cy="461665"/>
          </a:xfrm>
          <a:prstGeom prst="rect">
            <a:avLst/>
          </a:prstGeom>
        </p:spPr>
        <p:txBody>
          <a:bodyPr wrap="none">
            <a:spAutoFit/>
          </a:bodyPr>
          <a:lstStyle/>
          <a:p>
            <a:pPr algn="ctr"/>
            <a:r>
              <a:rPr lang="en-GB" sz="2400" b="1" dirty="0">
                <a:latin typeface="Helvetica" pitchFamily="2" charset="0"/>
              </a:rPr>
              <a:t>MI</a:t>
            </a:r>
            <a:r>
              <a:rPr lang="en-GB" b="1" dirty="0">
                <a:latin typeface="Helvetica" pitchFamily="2" charset="0"/>
              </a:rPr>
              <a:t> </a:t>
            </a:r>
          </a:p>
        </p:txBody>
      </p:sp>
      <p:sp>
        <p:nvSpPr>
          <p:cNvPr id="12" name="Rectangle 11">
            <a:extLst>
              <a:ext uri="{FF2B5EF4-FFF2-40B4-BE49-F238E27FC236}">
                <a16:creationId xmlns:a16="http://schemas.microsoft.com/office/drawing/2014/main" id="{1E560644-EA92-7748-8696-549AB109242A}"/>
              </a:ext>
            </a:extLst>
          </p:cNvPr>
          <p:cNvSpPr/>
          <p:nvPr/>
        </p:nvSpPr>
        <p:spPr>
          <a:xfrm>
            <a:off x="2798193" y="2077264"/>
            <a:ext cx="6665569" cy="369332"/>
          </a:xfrm>
          <a:prstGeom prst="rect">
            <a:avLst/>
          </a:prstGeom>
        </p:spPr>
        <p:txBody>
          <a:bodyPr wrap="square">
            <a:spAutoFit/>
          </a:bodyPr>
          <a:lstStyle/>
          <a:p>
            <a:pPr marL="285750" indent="-285750" algn="ctr">
              <a:buFont typeface="Arial" panose="020B0604020202020204" pitchFamily="34" charset="0"/>
              <a:buChar char="•"/>
            </a:pPr>
            <a:r>
              <a:rPr lang="en-GB" dirty="0">
                <a:latin typeface="Helvetica" pitchFamily="2" charset="0"/>
              </a:rPr>
              <a:t>Magnetic field </a:t>
            </a:r>
            <a:r>
              <a:rPr lang="en-GB" dirty="0">
                <a:solidFill>
                  <a:srgbClr val="FF0000"/>
                </a:solidFill>
                <a:latin typeface="Helvetica" pitchFamily="2" charset="0"/>
              </a:rPr>
              <a:t>controlled by size and shape of generating coil </a:t>
            </a:r>
          </a:p>
        </p:txBody>
      </p:sp>
    </p:spTree>
    <p:extLst>
      <p:ext uri="{BB962C8B-B14F-4D97-AF65-F5344CB8AC3E}">
        <p14:creationId xmlns:p14="http://schemas.microsoft.com/office/powerpoint/2010/main" val="338749974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600E2BEB-73C6-CF4C-BFEE-424FBA27D24A}"/>
              </a:ext>
            </a:extLst>
          </p:cNvPr>
          <p:cNvSpPr txBox="1"/>
          <p:nvPr/>
        </p:nvSpPr>
        <p:spPr>
          <a:xfrm>
            <a:off x="4640425" y="4049486"/>
            <a:ext cx="184731" cy="369332"/>
          </a:xfrm>
          <a:prstGeom prst="rect">
            <a:avLst/>
          </a:prstGeom>
          <a:noFill/>
        </p:spPr>
        <p:txBody>
          <a:bodyPr wrap="none" rtlCol="0">
            <a:spAutoFit/>
          </a:bodyPr>
          <a:lstStyle/>
          <a:p>
            <a:endParaRPr lang="en-GB" dirty="0"/>
          </a:p>
        </p:txBody>
      </p:sp>
      <p:pic>
        <p:nvPicPr>
          <p:cNvPr id="10" name="Picture 9">
            <a:extLst>
              <a:ext uri="{FF2B5EF4-FFF2-40B4-BE49-F238E27FC236}">
                <a16:creationId xmlns:a16="http://schemas.microsoft.com/office/drawing/2014/main" id="{54E23CDB-6A46-3F48-8208-DDF281EE49CE}"/>
              </a:ext>
            </a:extLst>
          </p:cNvPr>
          <p:cNvPicPr>
            <a:picLocks noChangeAspect="1"/>
          </p:cNvPicPr>
          <p:nvPr/>
        </p:nvPicPr>
        <p:blipFill>
          <a:blip r:embed="rId2"/>
          <a:stretch>
            <a:fillRect/>
          </a:stretch>
        </p:blipFill>
        <p:spPr>
          <a:xfrm>
            <a:off x="2423592" y="3260320"/>
            <a:ext cx="3174266" cy="2616952"/>
          </a:xfrm>
          <a:prstGeom prst="rect">
            <a:avLst/>
          </a:prstGeom>
        </p:spPr>
      </p:pic>
      <p:sp>
        <p:nvSpPr>
          <p:cNvPr id="26" name="Rectangle 25">
            <a:extLst>
              <a:ext uri="{FF2B5EF4-FFF2-40B4-BE49-F238E27FC236}">
                <a16:creationId xmlns:a16="http://schemas.microsoft.com/office/drawing/2014/main" id="{0169D084-FC09-0D41-A244-96BB0E0A8FD6}"/>
              </a:ext>
            </a:extLst>
          </p:cNvPr>
          <p:cNvSpPr/>
          <p:nvPr/>
        </p:nvSpPr>
        <p:spPr>
          <a:xfrm>
            <a:off x="3612706" y="2798656"/>
            <a:ext cx="955711" cy="461665"/>
          </a:xfrm>
          <a:prstGeom prst="rect">
            <a:avLst/>
          </a:prstGeom>
        </p:spPr>
        <p:txBody>
          <a:bodyPr wrap="none">
            <a:spAutoFit/>
          </a:bodyPr>
          <a:lstStyle/>
          <a:p>
            <a:r>
              <a:rPr lang="en-GB" sz="2400" b="1" dirty="0">
                <a:latin typeface="Helvetica" pitchFamily="2" charset="0"/>
              </a:rPr>
              <a:t>RSSI</a:t>
            </a:r>
            <a:r>
              <a:rPr lang="en-GB" dirty="0">
                <a:latin typeface="CMSSBX10"/>
              </a:rPr>
              <a:t> </a:t>
            </a:r>
            <a:endParaRPr lang="en-GB" dirty="0"/>
          </a:p>
        </p:txBody>
      </p:sp>
      <p:sp>
        <p:nvSpPr>
          <p:cNvPr id="27" name="Rectangle 26">
            <a:extLst>
              <a:ext uri="{FF2B5EF4-FFF2-40B4-BE49-F238E27FC236}">
                <a16:creationId xmlns:a16="http://schemas.microsoft.com/office/drawing/2014/main" id="{FADA40FC-189C-224C-8147-2216219500B5}"/>
              </a:ext>
            </a:extLst>
          </p:cNvPr>
          <p:cNvSpPr/>
          <p:nvPr/>
        </p:nvSpPr>
        <p:spPr>
          <a:xfrm>
            <a:off x="7614829" y="2798656"/>
            <a:ext cx="590226" cy="461665"/>
          </a:xfrm>
          <a:prstGeom prst="rect">
            <a:avLst/>
          </a:prstGeom>
        </p:spPr>
        <p:txBody>
          <a:bodyPr wrap="none">
            <a:spAutoFit/>
          </a:bodyPr>
          <a:lstStyle/>
          <a:p>
            <a:pPr algn="ctr"/>
            <a:r>
              <a:rPr lang="en-GB" sz="2400" b="1" dirty="0">
                <a:latin typeface="Helvetica" pitchFamily="2" charset="0"/>
              </a:rPr>
              <a:t>MI</a:t>
            </a:r>
            <a:r>
              <a:rPr lang="en-GB" b="1" dirty="0">
                <a:latin typeface="Helvetica" pitchFamily="2" charset="0"/>
              </a:rPr>
              <a:t> </a:t>
            </a:r>
          </a:p>
        </p:txBody>
      </p:sp>
      <p:sp>
        <p:nvSpPr>
          <p:cNvPr id="12" name="Rectangle 11">
            <a:extLst>
              <a:ext uri="{FF2B5EF4-FFF2-40B4-BE49-F238E27FC236}">
                <a16:creationId xmlns:a16="http://schemas.microsoft.com/office/drawing/2014/main" id="{1E560644-EA92-7748-8696-549AB109242A}"/>
              </a:ext>
            </a:extLst>
          </p:cNvPr>
          <p:cNvSpPr/>
          <p:nvPr/>
        </p:nvSpPr>
        <p:spPr>
          <a:xfrm>
            <a:off x="2798193" y="2077264"/>
            <a:ext cx="6665569" cy="369332"/>
          </a:xfrm>
          <a:prstGeom prst="rect">
            <a:avLst/>
          </a:prstGeom>
        </p:spPr>
        <p:txBody>
          <a:bodyPr wrap="square">
            <a:spAutoFit/>
          </a:bodyPr>
          <a:lstStyle/>
          <a:p>
            <a:pPr marL="285750" indent="-285750" algn="ctr">
              <a:buFont typeface="Arial" panose="020B0604020202020204" pitchFamily="34" charset="0"/>
              <a:buChar char="•"/>
            </a:pPr>
            <a:r>
              <a:rPr lang="en-GB" dirty="0">
                <a:latin typeface="Helvetica" pitchFamily="2" charset="0"/>
              </a:rPr>
              <a:t>Magnetic field controlled by size and shape of generating coil </a:t>
            </a:r>
          </a:p>
        </p:txBody>
      </p:sp>
      <p:pic>
        <p:nvPicPr>
          <p:cNvPr id="3" name="Picture 2">
            <a:extLst>
              <a:ext uri="{FF2B5EF4-FFF2-40B4-BE49-F238E27FC236}">
                <a16:creationId xmlns:a16="http://schemas.microsoft.com/office/drawing/2014/main" id="{B5D21008-C3AE-8143-B128-944A687475CB}"/>
              </a:ext>
            </a:extLst>
          </p:cNvPr>
          <p:cNvPicPr>
            <a:picLocks noChangeAspect="1"/>
          </p:cNvPicPr>
          <p:nvPr/>
        </p:nvPicPr>
        <p:blipFill>
          <a:blip r:embed="rId3"/>
          <a:stretch>
            <a:fillRect/>
          </a:stretch>
        </p:blipFill>
        <p:spPr>
          <a:xfrm>
            <a:off x="6384033" y="3331596"/>
            <a:ext cx="3191351" cy="2479434"/>
          </a:xfrm>
          <a:prstGeom prst="rect">
            <a:avLst/>
          </a:prstGeom>
        </p:spPr>
      </p:pic>
      <p:sp>
        <p:nvSpPr>
          <p:cNvPr id="7" name="Title 2">
            <a:extLst>
              <a:ext uri="{FF2B5EF4-FFF2-40B4-BE49-F238E27FC236}">
                <a16:creationId xmlns:a16="http://schemas.microsoft.com/office/drawing/2014/main" id="{13C47332-0722-B750-BF5A-5FFF6879E936}"/>
              </a:ext>
            </a:extLst>
          </p:cNvPr>
          <p:cNvSpPr>
            <a:spLocks noGrp="1"/>
          </p:cNvSpPr>
          <p:nvPr>
            <p:ph type="title"/>
          </p:nvPr>
        </p:nvSpPr>
        <p:spPr/>
        <p:txBody>
          <a:bodyPr/>
          <a:lstStyle/>
          <a:p>
            <a:r>
              <a:rPr lang="en-GB" dirty="0"/>
              <a:t>RSSI vs MI: Antennas</a:t>
            </a:r>
          </a:p>
        </p:txBody>
      </p:sp>
    </p:spTree>
    <p:extLst>
      <p:ext uri="{BB962C8B-B14F-4D97-AF65-F5344CB8AC3E}">
        <p14:creationId xmlns:p14="http://schemas.microsoft.com/office/powerpoint/2010/main" val="212084022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600E2BEB-73C6-CF4C-BFEE-424FBA27D24A}"/>
              </a:ext>
            </a:extLst>
          </p:cNvPr>
          <p:cNvSpPr txBox="1"/>
          <p:nvPr/>
        </p:nvSpPr>
        <p:spPr>
          <a:xfrm>
            <a:off x="4640425" y="4049486"/>
            <a:ext cx="184731" cy="369332"/>
          </a:xfrm>
          <a:prstGeom prst="rect">
            <a:avLst/>
          </a:prstGeom>
          <a:noFill/>
        </p:spPr>
        <p:txBody>
          <a:bodyPr wrap="none" rtlCol="0">
            <a:spAutoFit/>
          </a:bodyPr>
          <a:lstStyle/>
          <a:p>
            <a:endParaRPr lang="en-GB" dirty="0"/>
          </a:p>
        </p:txBody>
      </p:sp>
      <p:pic>
        <p:nvPicPr>
          <p:cNvPr id="10" name="Picture 9">
            <a:extLst>
              <a:ext uri="{FF2B5EF4-FFF2-40B4-BE49-F238E27FC236}">
                <a16:creationId xmlns:a16="http://schemas.microsoft.com/office/drawing/2014/main" id="{54E23CDB-6A46-3F48-8208-DDF281EE49CE}"/>
              </a:ext>
            </a:extLst>
          </p:cNvPr>
          <p:cNvPicPr>
            <a:picLocks noChangeAspect="1"/>
          </p:cNvPicPr>
          <p:nvPr/>
        </p:nvPicPr>
        <p:blipFill>
          <a:blip r:embed="rId2"/>
          <a:stretch>
            <a:fillRect/>
          </a:stretch>
        </p:blipFill>
        <p:spPr>
          <a:xfrm>
            <a:off x="2423592" y="3260320"/>
            <a:ext cx="3174266" cy="2616952"/>
          </a:xfrm>
          <a:prstGeom prst="rect">
            <a:avLst/>
          </a:prstGeom>
        </p:spPr>
      </p:pic>
      <p:sp>
        <p:nvSpPr>
          <p:cNvPr id="26" name="Rectangle 25">
            <a:extLst>
              <a:ext uri="{FF2B5EF4-FFF2-40B4-BE49-F238E27FC236}">
                <a16:creationId xmlns:a16="http://schemas.microsoft.com/office/drawing/2014/main" id="{0169D084-FC09-0D41-A244-96BB0E0A8FD6}"/>
              </a:ext>
            </a:extLst>
          </p:cNvPr>
          <p:cNvSpPr/>
          <p:nvPr/>
        </p:nvSpPr>
        <p:spPr>
          <a:xfrm>
            <a:off x="3612706" y="2798656"/>
            <a:ext cx="955711" cy="461665"/>
          </a:xfrm>
          <a:prstGeom prst="rect">
            <a:avLst/>
          </a:prstGeom>
        </p:spPr>
        <p:txBody>
          <a:bodyPr wrap="none">
            <a:spAutoFit/>
          </a:bodyPr>
          <a:lstStyle/>
          <a:p>
            <a:r>
              <a:rPr lang="en-GB" sz="2400" b="1" dirty="0">
                <a:latin typeface="Helvetica" pitchFamily="2" charset="0"/>
              </a:rPr>
              <a:t>RSSI</a:t>
            </a:r>
            <a:r>
              <a:rPr lang="en-GB" dirty="0">
                <a:latin typeface="CMSSBX10"/>
              </a:rPr>
              <a:t> </a:t>
            </a:r>
            <a:endParaRPr lang="en-GB" dirty="0"/>
          </a:p>
        </p:txBody>
      </p:sp>
      <p:sp>
        <p:nvSpPr>
          <p:cNvPr id="27" name="Rectangle 26">
            <a:extLst>
              <a:ext uri="{FF2B5EF4-FFF2-40B4-BE49-F238E27FC236}">
                <a16:creationId xmlns:a16="http://schemas.microsoft.com/office/drawing/2014/main" id="{FADA40FC-189C-224C-8147-2216219500B5}"/>
              </a:ext>
            </a:extLst>
          </p:cNvPr>
          <p:cNvSpPr/>
          <p:nvPr/>
        </p:nvSpPr>
        <p:spPr>
          <a:xfrm>
            <a:off x="7614829" y="2798656"/>
            <a:ext cx="590226" cy="461665"/>
          </a:xfrm>
          <a:prstGeom prst="rect">
            <a:avLst/>
          </a:prstGeom>
        </p:spPr>
        <p:txBody>
          <a:bodyPr wrap="none">
            <a:spAutoFit/>
          </a:bodyPr>
          <a:lstStyle/>
          <a:p>
            <a:pPr algn="ctr"/>
            <a:r>
              <a:rPr lang="en-GB" sz="2400" b="1" dirty="0">
                <a:latin typeface="Helvetica" pitchFamily="2" charset="0"/>
              </a:rPr>
              <a:t>MI</a:t>
            </a:r>
            <a:r>
              <a:rPr lang="en-GB" b="1" dirty="0">
                <a:latin typeface="Helvetica" pitchFamily="2" charset="0"/>
              </a:rPr>
              <a:t> </a:t>
            </a:r>
          </a:p>
        </p:txBody>
      </p:sp>
      <p:sp>
        <p:nvSpPr>
          <p:cNvPr id="12" name="Rectangle 11">
            <a:extLst>
              <a:ext uri="{FF2B5EF4-FFF2-40B4-BE49-F238E27FC236}">
                <a16:creationId xmlns:a16="http://schemas.microsoft.com/office/drawing/2014/main" id="{1E560644-EA92-7748-8696-549AB109242A}"/>
              </a:ext>
            </a:extLst>
          </p:cNvPr>
          <p:cNvSpPr/>
          <p:nvPr/>
        </p:nvSpPr>
        <p:spPr>
          <a:xfrm>
            <a:off x="2798193" y="2077264"/>
            <a:ext cx="6665569" cy="369332"/>
          </a:xfrm>
          <a:prstGeom prst="rect">
            <a:avLst/>
          </a:prstGeom>
        </p:spPr>
        <p:txBody>
          <a:bodyPr wrap="square">
            <a:spAutoFit/>
          </a:bodyPr>
          <a:lstStyle/>
          <a:p>
            <a:pPr marL="285750" indent="-285750" algn="ctr">
              <a:buFont typeface="Arial" panose="020B0604020202020204" pitchFamily="34" charset="0"/>
              <a:buChar char="•"/>
            </a:pPr>
            <a:r>
              <a:rPr lang="en-GB" dirty="0">
                <a:latin typeface="Helvetica" pitchFamily="2" charset="0"/>
              </a:rPr>
              <a:t>Magnetic field controlled by size and shape of generating coil </a:t>
            </a:r>
          </a:p>
        </p:txBody>
      </p:sp>
      <p:pic>
        <p:nvPicPr>
          <p:cNvPr id="4" name="Picture 3">
            <a:extLst>
              <a:ext uri="{FF2B5EF4-FFF2-40B4-BE49-F238E27FC236}">
                <a16:creationId xmlns:a16="http://schemas.microsoft.com/office/drawing/2014/main" id="{A2D4AE8D-29BC-014E-86C4-A094D4D254D2}"/>
              </a:ext>
            </a:extLst>
          </p:cNvPr>
          <p:cNvPicPr>
            <a:picLocks noChangeAspect="1"/>
          </p:cNvPicPr>
          <p:nvPr/>
        </p:nvPicPr>
        <p:blipFill>
          <a:blip r:embed="rId3"/>
          <a:stretch>
            <a:fillRect/>
          </a:stretch>
        </p:blipFill>
        <p:spPr>
          <a:xfrm>
            <a:off x="6456040" y="3403605"/>
            <a:ext cx="3045402" cy="2401659"/>
          </a:xfrm>
          <a:prstGeom prst="rect">
            <a:avLst/>
          </a:prstGeom>
        </p:spPr>
      </p:pic>
      <p:sp>
        <p:nvSpPr>
          <p:cNvPr id="7" name="Title 2">
            <a:extLst>
              <a:ext uri="{FF2B5EF4-FFF2-40B4-BE49-F238E27FC236}">
                <a16:creationId xmlns:a16="http://schemas.microsoft.com/office/drawing/2014/main" id="{CA722E76-4BE2-0180-E13F-710EA4995AD0}"/>
              </a:ext>
            </a:extLst>
          </p:cNvPr>
          <p:cNvSpPr>
            <a:spLocks noGrp="1"/>
          </p:cNvSpPr>
          <p:nvPr>
            <p:ph type="title"/>
          </p:nvPr>
        </p:nvSpPr>
        <p:spPr/>
        <p:txBody>
          <a:bodyPr/>
          <a:lstStyle/>
          <a:p>
            <a:r>
              <a:rPr lang="en-GB" dirty="0"/>
              <a:t>RSSI vs MI: Antennas</a:t>
            </a:r>
          </a:p>
        </p:txBody>
      </p:sp>
    </p:spTree>
    <p:extLst>
      <p:ext uri="{BB962C8B-B14F-4D97-AF65-F5344CB8AC3E}">
        <p14:creationId xmlns:p14="http://schemas.microsoft.com/office/powerpoint/2010/main" val="11940089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E1E47B1-F75D-D849-BC3B-B8CB2AF9B4DA}"/>
              </a:ext>
            </a:extLst>
          </p:cNvPr>
          <p:cNvSpPr>
            <a:spLocks noGrp="1"/>
          </p:cNvSpPr>
          <p:nvPr>
            <p:ph type="title"/>
          </p:nvPr>
        </p:nvSpPr>
        <p:spPr/>
        <p:txBody>
          <a:bodyPr/>
          <a:lstStyle/>
          <a:p>
            <a:r>
              <a:rPr lang="en-GB" dirty="0"/>
              <a:t>ROS Definitions</a:t>
            </a:r>
          </a:p>
        </p:txBody>
      </p:sp>
      <p:sp>
        <p:nvSpPr>
          <p:cNvPr id="4" name="Content Placeholder 3">
            <a:extLst>
              <a:ext uri="{FF2B5EF4-FFF2-40B4-BE49-F238E27FC236}">
                <a16:creationId xmlns:a16="http://schemas.microsoft.com/office/drawing/2014/main" id="{48975C03-CB99-4841-8414-8F2DB9C2C4E1}"/>
              </a:ext>
            </a:extLst>
          </p:cNvPr>
          <p:cNvSpPr>
            <a:spLocks noGrp="1"/>
          </p:cNvSpPr>
          <p:nvPr>
            <p:ph idx="1"/>
          </p:nvPr>
        </p:nvSpPr>
        <p:spPr/>
        <p:txBody>
          <a:bodyPr>
            <a:normAutofit/>
          </a:bodyPr>
          <a:lstStyle/>
          <a:p>
            <a:r>
              <a:rPr lang="en-GB" b="1" dirty="0"/>
              <a:t>Nodes: </a:t>
            </a:r>
            <a:r>
              <a:rPr lang="en-GB" dirty="0"/>
              <a:t>A process that </a:t>
            </a:r>
            <a:r>
              <a:rPr lang="en-GB" dirty="0">
                <a:solidFill>
                  <a:srgbClr val="FF0000"/>
                </a:solidFill>
              </a:rPr>
              <a:t>performs computation or simply provides information </a:t>
            </a:r>
            <a:r>
              <a:rPr lang="en-GB" dirty="0"/>
              <a:t>to other nodes. </a:t>
            </a:r>
          </a:p>
          <a:p>
            <a:r>
              <a:rPr lang="en-GB" b="1" dirty="0"/>
              <a:t>Topics: </a:t>
            </a:r>
            <a:r>
              <a:rPr lang="en-GB" dirty="0"/>
              <a:t>Nodes can </a:t>
            </a:r>
            <a:r>
              <a:rPr lang="en-GB" i="1" dirty="0">
                <a:solidFill>
                  <a:srgbClr val="FF0000"/>
                </a:solidFill>
              </a:rPr>
              <a:t>publish</a:t>
            </a:r>
            <a:r>
              <a:rPr lang="en-GB" dirty="0"/>
              <a:t> information to a </a:t>
            </a:r>
            <a:r>
              <a:rPr lang="en-GB" i="1" dirty="0"/>
              <a:t>topic</a:t>
            </a:r>
            <a:r>
              <a:rPr lang="en-GB" dirty="0"/>
              <a:t> and every node that </a:t>
            </a:r>
            <a:r>
              <a:rPr lang="en-GB" i="1" dirty="0">
                <a:solidFill>
                  <a:srgbClr val="FF0000"/>
                </a:solidFill>
              </a:rPr>
              <a:t>subscribes</a:t>
            </a:r>
            <a:r>
              <a:rPr lang="en-GB" i="1" dirty="0"/>
              <a:t> </a:t>
            </a:r>
            <a:r>
              <a:rPr lang="en-GB" dirty="0"/>
              <a:t>to that topic will receive the same information.</a:t>
            </a:r>
          </a:p>
          <a:p>
            <a:r>
              <a:rPr lang="en-GB" b="1" dirty="0"/>
              <a:t>Services: </a:t>
            </a:r>
            <a:r>
              <a:rPr lang="en-GB" dirty="0"/>
              <a:t>Some nodes might </a:t>
            </a:r>
            <a:r>
              <a:rPr lang="en-GB" dirty="0">
                <a:solidFill>
                  <a:srgbClr val="FF0000"/>
                </a:solidFill>
              </a:rPr>
              <a:t>need their data to be processed</a:t>
            </a:r>
            <a:r>
              <a:rPr lang="en-GB" dirty="0"/>
              <a:t> by other nodes (think of HTTP request) and this is done through </a:t>
            </a:r>
            <a:r>
              <a:rPr lang="en-GB" i="1" dirty="0"/>
              <a:t>services</a:t>
            </a:r>
            <a:r>
              <a:rPr lang="en-GB" dirty="0"/>
              <a:t>. </a:t>
            </a:r>
          </a:p>
          <a:p>
            <a:r>
              <a:rPr lang="en-GB" b="1" dirty="0"/>
              <a:t>Parameter Server: </a:t>
            </a:r>
            <a:r>
              <a:rPr lang="en-GB" dirty="0"/>
              <a:t>Nodes use this server to </a:t>
            </a:r>
            <a:r>
              <a:rPr lang="en-GB" dirty="0">
                <a:solidFill>
                  <a:srgbClr val="FF0000"/>
                </a:solidFill>
              </a:rPr>
              <a:t>store and retrieve parameters</a:t>
            </a:r>
            <a:r>
              <a:rPr lang="en-GB" dirty="0"/>
              <a:t> at runtime.</a:t>
            </a:r>
          </a:p>
          <a:p>
            <a:r>
              <a:rPr lang="en-GB" b="1" dirty="0"/>
              <a:t>Master: </a:t>
            </a:r>
            <a:r>
              <a:rPr lang="en-GB" dirty="0"/>
              <a:t>One node to rule them all. ROS Master is a special node that </a:t>
            </a:r>
            <a:r>
              <a:rPr lang="en-GB" dirty="0">
                <a:solidFill>
                  <a:srgbClr val="FF0000"/>
                </a:solidFill>
              </a:rPr>
              <a:t>keeps tabs on all topics, services and nodes</a:t>
            </a:r>
            <a:r>
              <a:rPr lang="en-GB" dirty="0"/>
              <a:t> that are available on the ROS Network. Communication between nodes are direct, but ROS Master tells each node useful information like IP, etc...</a:t>
            </a:r>
          </a:p>
        </p:txBody>
      </p:sp>
    </p:spTree>
    <p:extLst>
      <p:ext uri="{BB962C8B-B14F-4D97-AF65-F5344CB8AC3E}">
        <p14:creationId xmlns:p14="http://schemas.microsoft.com/office/powerpoint/2010/main" val="401927916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600E2BEB-73C6-CF4C-BFEE-424FBA27D24A}"/>
              </a:ext>
            </a:extLst>
          </p:cNvPr>
          <p:cNvSpPr txBox="1"/>
          <p:nvPr/>
        </p:nvSpPr>
        <p:spPr>
          <a:xfrm>
            <a:off x="4640425" y="4049486"/>
            <a:ext cx="184731" cy="369332"/>
          </a:xfrm>
          <a:prstGeom prst="rect">
            <a:avLst/>
          </a:prstGeom>
          <a:noFill/>
        </p:spPr>
        <p:txBody>
          <a:bodyPr wrap="none" rtlCol="0">
            <a:spAutoFit/>
          </a:bodyPr>
          <a:lstStyle/>
          <a:p>
            <a:endParaRPr lang="en-GB" dirty="0"/>
          </a:p>
        </p:txBody>
      </p:sp>
      <p:pic>
        <p:nvPicPr>
          <p:cNvPr id="10" name="Picture 9">
            <a:extLst>
              <a:ext uri="{FF2B5EF4-FFF2-40B4-BE49-F238E27FC236}">
                <a16:creationId xmlns:a16="http://schemas.microsoft.com/office/drawing/2014/main" id="{54E23CDB-6A46-3F48-8208-DDF281EE49CE}"/>
              </a:ext>
            </a:extLst>
          </p:cNvPr>
          <p:cNvPicPr>
            <a:picLocks noChangeAspect="1"/>
          </p:cNvPicPr>
          <p:nvPr/>
        </p:nvPicPr>
        <p:blipFill>
          <a:blip r:embed="rId2"/>
          <a:stretch>
            <a:fillRect/>
          </a:stretch>
        </p:blipFill>
        <p:spPr>
          <a:xfrm>
            <a:off x="2423592" y="3260320"/>
            <a:ext cx="3174266" cy="2616952"/>
          </a:xfrm>
          <a:prstGeom prst="rect">
            <a:avLst/>
          </a:prstGeom>
        </p:spPr>
      </p:pic>
      <p:sp>
        <p:nvSpPr>
          <p:cNvPr id="26" name="Rectangle 25">
            <a:extLst>
              <a:ext uri="{FF2B5EF4-FFF2-40B4-BE49-F238E27FC236}">
                <a16:creationId xmlns:a16="http://schemas.microsoft.com/office/drawing/2014/main" id="{0169D084-FC09-0D41-A244-96BB0E0A8FD6}"/>
              </a:ext>
            </a:extLst>
          </p:cNvPr>
          <p:cNvSpPr/>
          <p:nvPr/>
        </p:nvSpPr>
        <p:spPr>
          <a:xfrm>
            <a:off x="3612706" y="2798656"/>
            <a:ext cx="955711" cy="461665"/>
          </a:xfrm>
          <a:prstGeom prst="rect">
            <a:avLst/>
          </a:prstGeom>
        </p:spPr>
        <p:txBody>
          <a:bodyPr wrap="none">
            <a:spAutoFit/>
          </a:bodyPr>
          <a:lstStyle/>
          <a:p>
            <a:r>
              <a:rPr lang="en-GB" sz="2400" b="1" dirty="0">
                <a:latin typeface="Helvetica" pitchFamily="2" charset="0"/>
              </a:rPr>
              <a:t>RSSI</a:t>
            </a:r>
            <a:r>
              <a:rPr lang="en-GB" dirty="0">
                <a:latin typeface="CMSSBX10"/>
              </a:rPr>
              <a:t> </a:t>
            </a:r>
            <a:endParaRPr lang="en-GB" dirty="0"/>
          </a:p>
        </p:txBody>
      </p:sp>
      <p:sp>
        <p:nvSpPr>
          <p:cNvPr id="27" name="Rectangle 26">
            <a:extLst>
              <a:ext uri="{FF2B5EF4-FFF2-40B4-BE49-F238E27FC236}">
                <a16:creationId xmlns:a16="http://schemas.microsoft.com/office/drawing/2014/main" id="{FADA40FC-189C-224C-8147-2216219500B5}"/>
              </a:ext>
            </a:extLst>
          </p:cNvPr>
          <p:cNvSpPr/>
          <p:nvPr/>
        </p:nvSpPr>
        <p:spPr>
          <a:xfrm>
            <a:off x="7614829" y="2798656"/>
            <a:ext cx="590226" cy="461665"/>
          </a:xfrm>
          <a:prstGeom prst="rect">
            <a:avLst/>
          </a:prstGeom>
        </p:spPr>
        <p:txBody>
          <a:bodyPr wrap="none">
            <a:spAutoFit/>
          </a:bodyPr>
          <a:lstStyle/>
          <a:p>
            <a:pPr algn="ctr"/>
            <a:r>
              <a:rPr lang="en-GB" sz="2400" b="1" dirty="0">
                <a:latin typeface="Helvetica" pitchFamily="2" charset="0"/>
              </a:rPr>
              <a:t>MI</a:t>
            </a:r>
            <a:r>
              <a:rPr lang="en-GB" b="1" dirty="0">
                <a:latin typeface="Helvetica" pitchFamily="2" charset="0"/>
              </a:rPr>
              <a:t> </a:t>
            </a:r>
          </a:p>
        </p:txBody>
      </p:sp>
      <p:sp>
        <p:nvSpPr>
          <p:cNvPr id="12" name="Rectangle 11">
            <a:extLst>
              <a:ext uri="{FF2B5EF4-FFF2-40B4-BE49-F238E27FC236}">
                <a16:creationId xmlns:a16="http://schemas.microsoft.com/office/drawing/2014/main" id="{1E560644-EA92-7748-8696-549AB109242A}"/>
              </a:ext>
            </a:extLst>
          </p:cNvPr>
          <p:cNvSpPr/>
          <p:nvPr/>
        </p:nvSpPr>
        <p:spPr>
          <a:xfrm>
            <a:off x="2798193" y="2077264"/>
            <a:ext cx="6665569" cy="369332"/>
          </a:xfrm>
          <a:prstGeom prst="rect">
            <a:avLst/>
          </a:prstGeom>
        </p:spPr>
        <p:txBody>
          <a:bodyPr wrap="square">
            <a:spAutoFit/>
          </a:bodyPr>
          <a:lstStyle/>
          <a:p>
            <a:pPr marL="285750" indent="-285750" algn="ctr">
              <a:buFont typeface="Arial" panose="020B0604020202020204" pitchFamily="34" charset="0"/>
              <a:buChar char="•"/>
            </a:pPr>
            <a:r>
              <a:rPr lang="en-GB" dirty="0">
                <a:latin typeface="Helvetica" pitchFamily="2" charset="0"/>
              </a:rPr>
              <a:t>Magnetic field controlled by size and shape of generating coil </a:t>
            </a:r>
          </a:p>
        </p:txBody>
      </p:sp>
      <p:pic>
        <p:nvPicPr>
          <p:cNvPr id="3" name="Picture 2">
            <a:extLst>
              <a:ext uri="{FF2B5EF4-FFF2-40B4-BE49-F238E27FC236}">
                <a16:creationId xmlns:a16="http://schemas.microsoft.com/office/drawing/2014/main" id="{5AF4F47C-91D8-D841-8F40-A4DE5054985B}"/>
              </a:ext>
            </a:extLst>
          </p:cNvPr>
          <p:cNvPicPr>
            <a:picLocks noChangeAspect="1"/>
          </p:cNvPicPr>
          <p:nvPr/>
        </p:nvPicPr>
        <p:blipFill>
          <a:blip r:embed="rId3"/>
          <a:stretch>
            <a:fillRect/>
          </a:stretch>
        </p:blipFill>
        <p:spPr>
          <a:xfrm>
            <a:off x="6384032" y="3403604"/>
            <a:ext cx="3191970" cy="2412828"/>
          </a:xfrm>
          <a:prstGeom prst="rect">
            <a:avLst/>
          </a:prstGeom>
        </p:spPr>
      </p:pic>
      <p:sp>
        <p:nvSpPr>
          <p:cNvPr id="7" name="Title 2">
            <a:extLst>
              <a:ext uri="{FF2B5EF4-FFF2-40B4-BE49-F238E27FC236}">
                <a16:creationId xmlns:a16="http://schemas.microsoft.com/office/drawing/2014/main" id="{3421E9D4-ECF3-E039-545C-8E2D878F15CF}"/>
              </a:ext>
            </a:extLst>
          </p:cNvPr>
          <p:cNvSpPr>
            <a:spLocks noGrp="1"/>
          </p:cNvSpPr>
          <p:nvPr>
            <p:ph type="title"/>
          </p:nvPr>
        </p:nvSpPr>
        <p:spPr/>
        <p:txBody>
          <a:bodyPr/>
          <a:lstStyle/>
          <a:p>
            <a:r>
              <a:rPr lang="en-GB" dirty="0"/>
              <a:t>RSSI vs MI: Antennas</a:t>
            </a:r>
          </a:p>
        </p:txBody>
      </p:sp>
    </p:spTree>
    <p:extLst>
      <p:ext uri="{BB962C8B-B14F-4D97-AF65-F5344CB8AC3E}">
        <p14:creationId xmlns:p14="http://schemas.microsoft.com/office/powerpoint/2010/main" val="157876503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2">
            <a:extLst>
              <a:ext uri="{FF2B5EF4-FFF2-40B4-BE49-F238E27FC236}">
                <a16:creationId xmlns:a16="http://schemas.microsoft.com/office/drawing/2014/main" id="{15484163-F1A1-4F40-AB13-0FFE9210CE9F}"/>
              </a:ext>
            </a:extLst>
          </p:cNvPr>
          <p:cNvSpPr>
            <a:spLocks noGrp="1"/>
          </p:cNvSpPr>
          <p:nvPr>
            <p:ph type="title"/>
          </p:nvPr>
        </p:nvSpPr>
        <p:spPr/>
        <p:txBody>
          <a:bodyPr/>
          <a:lstStyle/>
          <a:p>
            <a:r>
              <a:rPr lang="en-GB" dirty="0"/>
              <a:t>RSSI vs MI: Antennas</a:t>
            </a:r>
          </a:p>
        </p:txBody>
      </p:sp>
      <p:sp>
        <p:nvSpPr>
          <p:cNvPr id="8" name="TextBox 7">
            <a:extLst>
              <a:ext uri="{FF2B5EF4-FFF2-40B4-BE49-F238E27FC236}">
                <a16:creationId xmlns:a16="http://schemas.microsoft.com/office/drawing/2014/main" id="{600E2BEB-73C6-CF4C-BFEE-424FBA27D24A}"/>
              </a:ext>
            </a:extLst>
          </p:cNvPr>
          <p:cNvSpPr txBox="1"/>
          <p:nvPr/>
        </p:nvSpPr>
        <p:spPr>
          <a:xfrm>
            <a:off x="4640425" y="4049486"/>
            <a:ext cx="184731" cy="369332"/>
          </a:xfrm>
          <a:prstGeom prst="rect">
            <a:avLst/>
          </a:prstGeom>
          <a:noFill/>
        </p:spPr>
        <p:txBody>
          <a:bodyPr wrap="none" rtlCol="0">
            <a:spAutoFit/>
          </a:bodyPr>
          <a:lstStyle/>
          <a:p>
            <a:endParaRPr lang="en-GB" dirty="0"/>
          </a:p>
        </p:txBody>
      </p:sp>
      <p:pic>
        <p:nvPicPr>
          <p:cNvPr id="10" name="Picture 9">
            <a:extLst>
              <a:ext uri="{FF2B5EF4-FFF2-40B4-BE49-F238E27FC236}">
                <a16:creationId xmlns:a16="http://schemas.microsoft.com/office/drawing/2014/main" id="{54E23CDB-6A46-3F48-8208-DDF281EE49CE}"/>
              </a:ext>
            </a:extLst>
          </p:cNvPr>
          <p:cNvPicPr>
            <a:picLocks noChangeAspect="1"/>
          </p:cNvPicPr>
          <p:nvPr/>
        </p:nvPicPr>
        <p:blipFill>
          <a:blip r:embed="rId3"/>
          <a:stretch>
            <a:fillRect/>
          </a:stretch>
        </p:blipFill>
        <p:spPr>
          <a:xfrm>
            <a:off x="2423592" y="3260320"/>
            <a:ext cx="3174266" cy="2616952"/>
          </a:xfrm>
          <a:prstGeom prst="rect">
            <a:avLst/>
          </a:prstGeom>
        </p:spPr>
      </p:pic>
      <p:sp>
        <p:nvSpPr>
          <p:cNvPr id="26" name="Rectangle 25">
            <a:extLst>
              <a:ext uri="{FF2B5EF4-FFF2-40B4-BE49-F238E27FC236}">
                <a16:creationId xmlns:a16="http://schemas.microsoft.com/office/drawing/2014/main" id="{0169D084-FC09-0D41-A244-96BB0E0A8FD6}"/>
              </a:ext>
            </a:extLst>
          </p:cNvPr>
          <p:cNvSpPr/>
          <p:nvPr/>
        </p:nvSpPr>
        <p:spPr>
          <a:xfrm>
            <a:off x="3612706" y="2798656"/>
            <a:ext cx="955711" cy="461665"/>
          </a:xfrm>
          <a:prstGeom prst="rect">
            <a:avLst/>
          </a:prstGeom>
        </p:spPr>
        <p:txBody>
          <a:bodyPr wrap="none">
            <a:spAutoFit/>
          </a:bodyPr>
          <a:lstStyle/>
          <a:p>
            <a:r>
              <a:rPr lang="en-GB" sz="2400" b="1" dirty="0">
                <a:latin typeface="Helvetica" pitchFamily="2" charset="0"/>
              </a:rPr>
              <a:t>RSSI</a:t>
            </a:r>
            <a:r>
              <a:rPr lang="en-GB" dirty="0">
                <a:latin typeface="CMSSBX10"/>
              </a:rPr>
              <a:t> </a:t>
            </a:r>
            <a:endParaRPr lang="en-GB" dirty="0"/>
          </a:p>
        </p:txBody>
      </p:sp>
      <p:sp>
        <p:nvSpPr>
          <p:cNvPr id="27" name="Rectangle 26">
            <a:extLst>
              <a:ext uri="{FF2B5EF4-FFF2-40B4-BE49-F238E27FC236}">
                <a16:creationId xmlns:a16="http://schemas.microsoft.com/office/drawing/2014/main" id="{FADA40FC-189C-224C-8147-2216219500B5}"/>
              </a:ext>
            </a:extLst>
          </p:cNvPr>
          <p:cNvSpPr/>
          <p:nvPr/>
        </p:nvSpPr>
        <p:spPr>
          <a:xfrm>
            <a:off x="7614829" y="2798656"/>
            <a:ext cx="590226" cy="461665"/>
          </a:xfrm>
          <a:prstGeom prst="rect">
            <a:avLst/>
          </a:prstGeom>
        </p:spPr>
        <p:txBody>
          <a:bodyPr wrap="none">
            <a:spAutoFit/>
          </a:bodyPr>
          <a:lstStyle/>
          <a:p>
            <a:pPr algn="ctr"/>
            <a:r>
              <a:rPr lang="en-GB" sz="2400" b="1" dirty="0">
                <a:latin typeface="Helvetica" pitchFamily="2" charset="0"/>
              </a:rPr>
              <a:t>MI</a:t>
            </a:r>
            <a:r>
              <a:rPr lang="en-GB" b="1" dirty="0">
                <a:latin typeface="Helvetica" pitchFamily="2" charset="0"/>
              </a:rPr>
              <a:t> </a:t>
            </a:r>
          </a:p>
        </p:txBody>
      </p:sp>
      <p:sp>
        <p:nvSpPr>
          <p:cNvPr id="12" name="Rectangle 11">
            <a:extLst>
              <a:ext uri="{FF2B5EF4-FFF2-40B4-BE49-F238E27FC236}">
                <a16:creationId xmlns:a16="http://schemas.microsoft.com/office/drawing/2014/main" id="{1E560644-EA92-7748-8696-549AB109242A}"/>
              </a:ext>
            </a:extLst>
          </p:cNvPr>
          <p:cNvSpPr/>
          <p:nvPr/>
        </p:nvSpPr>
        <p:spPr>
          <a:xfrm>
            <a:off x="2798193" y="2077264"/>
            <a:ext cx="6665569" cy="923330"/>
          </a:xfrm>
          <a:prstGeom prst="rect">
            <a:avLst/>
          </a:prstGeom>
        </p:spPr>
        <p:txBody>
          <a:bodyPr wrap="square">
            <a:spAutoFit/>
          </a:bodyPr>
          <a:lstStyle/>
          <a:p>
            <a:pPr marL="285750" indent="-285750">
              <a:buFont typeface="Arial" panose="020B0604020202020204" pitchFamily="34" charset="0"/>
              <a:buChar char="•"/>
            </a:pPr>
            <a:r>
              <a:rPr lang="en-GB" dirty="0">
                <a:latin typeface="Helvetica" pitchFamily="2" charset="0"/>
              </a:rPr>
              <a:t>Magnetic field controlled by size and shape of generating coil</a:t>
            </a:r>
          </a:p>
          <a:p>
            <a:pPr marL="285750" indent="-285750">
              <a:buFont typeface="Arial" panose="020B0604020202020204" pitchFamily="34" charset="0"/>
              <a:buChar char="•"/>
            </a:pPr>
            <a:r>
              <a:rPr lang="en-GB" dirty="0">
                <a:latin typeface="Helvetica" pitchFamily="2" charset="0"/>
              </a:rPr>
              <a:t>Simple to alter field patterns to optimize localization </a:t>
            </a:r>
          </a:p>
          <a:p>
            <a:pPr algn="ctr"/>
            <a:r>
              <a:rPr lang="en-GB" dirty="0">
                <a:latin typeface="Helvetica" pitchFamily="2" charset="0"/>
              </a:rPr>
              <a:t> </a:t>
            </a:r>
          </a:p>
        </p:txBody>
      </p:sp>
      <p:pic>
        <p:nvPicPr>
          <p:cNvPr id="4" name="Picture 3">
            <a:extLst>
              <a:ext uri="{FF2B5EF4-FFF2-40B4-BE49-F238E27FC236}">
                <a16:creationId xmlns:a16="http://schemas.microsoft.com/office/drawing/2014/main" id="{125D7EA3-EC0D-ED45-8541-D0C6BFE90620}"/>
              </a:ext>
            </a:extLst>
          </p:cNvPr>
          <p:cNvPicPr>
            <a:picLocks noChangeAspect="1"/>
          </p:cNvPicPr>
          <p:nvPr/>
        </p:nvPicPr>
        <p:blipFill>
          <a:blip r:embed="rId4"/>
          <a:stretch>
            <a:fillRect/>
          </a:stretch>
        </p:blipFill>
        <p:spPr>
          <a:xfrm>
            <a:off x="6384032" y="3475612"/>
            <a:ext cx="3040596" cy="2376264"/>
          </a:xfrm>
          <a:prstGeom prst="rect">
            <a:avLst/>
          </a:prstGeom>
        </p:spPr>
      </p:pic>
    </p:spTree>
    <p:extLst>
      <p:ext uri="{BB962C8B-B14F-4D97-AF65-F5344CB8AC3E}">
        <p14:creationId xmlns:p14="http://schemas.microsoft.com/office/powerpoint/2010/main" val="392466242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2">
            <a:extLst>
              <a:ext uri="{FF2B5EF4-FFF2-40B4-BE49-F238E27FC236}">
                <a16:creationId xmlns:a16="http://schemas.microsoft.com/office/drawing/2014/main" id="{15484163-F1A1-4F40-AB13-0FFE9210CE9F}"/>
              </a:ext>
            </a:extLst>
          </p:cNvPr>
          <p:cNvSpPr>
            <a:spLocks noGrp="1"/>
          </p:cNvSpPr>
          <p:nvPr>
            <p:ph type="title"/>
          </p:nvPr>
        </p:nvSpPr>
        <p:spPr/>
        <p:txBody>
          <a:bodyPr>
            <a:noAutofit/>
          </a:bodyPr>
          <a:lstStyle/>
          <a:p>
            <a:r>
              <a:rPr lang="en-GB" sz="2400" dirty="0"/>
              <a:t>RSSI vs MI: Multipath and penetration</a:t>
            </a:r>
          </a:p>
        </p:txBody>
      </p:sp>
      <p:sp>
        <p:nvSpPr>
          <p:cNvPr id="8" name="TextBox 7">
            <a:extLst>
              <a:ext uri="{FF2B5EF4-FFF2-40B4-BE49-F238E27FC236}">
                <a16:creationId xmlns:a16="http://schemas.microsoft.com/office/drawing/2014/main" id="{600E2BEB-73C6-CF4C-BFEE-424FBA27D24A}"/>
              </a:ext>
            </a:extLst>
          </p:cNvPr>
          <p:cNvSpPr txBox="1"/>
          <p:nvPr/>
        </p:nvSpPr>
        <p:spPr>
          <a:xfrm>
            <a:off x="4640425" y="4049486"/>
            <a:ext cx="184731" cy="369332"/>
          </a:xfrm>
          <a:prstGeom prst="rect">
            <a:avLst/>
          </a:prstGeom>
          <a:noFill/>
        </p:spPr>
        <p:txBody>
          <a:bodyPr wrap="none" rtlCol="0">
            <a:spAutoFit/>
          </a:bodyPr>
          <a:lstStyle/>
          <a:p>
            <a:endParaRPr lang="en-GB" dirty="0"/>
          </a:p>
        </p:txBody>
      </p:sp>
      <p:sp>
        <p:nvSpPr>
          <p:cNvPr id="26" name="Rectangle 25">
            <a:extLst>
              <a:ext uri="{FF2B5EF4-FFF2-40B4-BE49-F238E27FC236}">
                <a16:creationId xmlns:a16="http://schemas.microsoft.com/office/drawing/2014/main" id="{0169D084-FC09-0D41-A244-96BB0E0A8FD6}"/>
              </a:ext>
            </a:extLst>
          </p:cNvPr>
          <p:cNvSpPr/>
          <p:nvPr/>
        </p:nvSpPr>
        <p:spPr>
          <a:xfrm>
            <a:off x="3626330" y="3039344"/>
            <a:ext cx="955711" cy="461665"/>
          </a:xfrm>
          <a:prstGeom prst="rect">
            <a:avLst/>
          </a:prstGeom>
        </p:spPr>
        <p:txBody>
          <a:bodyPr wrap="none">
            <a:spAutoFit/>
          </a:bodyPr>
          <a:lstStyle/>
          <a:p>
            <a:r>
              <a:rPr lang="en-GB" sz="2400" b="1" dirty="0">
                <a:latin typeface="Helvetica" pitchFamily="2" charset="0"/>
              </a:rPr>
              <a:t>RSSI</a:t>
            </a:r>
            <a:r>
              <a:rPr lang="en-GB" dirty="0">
                <a:latin typeface="CMSSBX10"/>
              </a:rPr>
              <a:t> </a:t>
            </a:r>
            <a:endParaRPr lang="en-GB" dirty="0"/>
          </a:p>
        </p:txBody>
      </p:sp>
      <p:sp>
        <p:nvSpPr>
          <p:cNvPr id="27" name="Rectangle 26">
            <a:extLst>
              <a:ext uri="{FF2B5EF4-FFF2-40B4-BE49-F238E27FC236}">
                <a16:creationId xmlns:a16="http://schemas.microsoft.com/office/drawing/2014/main" id="{FADA40FC-189C-224C-8147-2216219500B5}"/>
              </a:ext>
            </a:extLst>
          </p:cNvPr>
          <p:cNvSpPr/>
          <p:nvPr/>
        </p:nvSpPr>
        <p:spPr>
          <a:xfrm>
            <a:off x="7628453" y="3039344"/>
            <a:ext cx="590226" cy="461665"/>
          </a:xfrm>
          <a:prstGeom prst="rect">
            <a:avLst/>
          </a:prstGeom>
        </p:spPr>
        <p:txBody>
          <a:bodyPr wrap="none">
            <a:spAutoFit/>
          </a:bodyPr>
          <a:lstStyle/>
          <a:p>
            <a:pPr algn="ctr"/>
            <a:r>
              <a:rPr lang="en-GB" sz="2400" b="1" dirty="0">
                <a:latin typeface="Helvetica" pitchFamily="2" charset="0"/>
              </a:rPr>
              <a:t>MI</a:t>
            </a:r>
            <a:r>
              <a:rPr lang="en-GB" b="1" dirty="0">
                <a:latin typeface="Helvetica" pitchFamily="2" charset="0"/>
              </a:rPr>
              <a:t> </a:t>
            </a:r>
          </a:p>
        </p:txBody>
      </p:sp>
      <p:sp>
        <p:nvSpPr>
          <p:cNvPr id="12" name="Rectangle 11">
            <a:extLst>
              <a:ext uri="{FF2B5EF4-FFF2-40B4-BE49-F238E27FC236}">
                <a16:creationId xmlns:a16="http://schemas.microsoft.com/office/drawing/2014/main" id="{1E560644-EA92-7748-8696-549AB109242A}"/>
              </a:ext>
            </a:extLst>
          </p:cNvPr>
          <p:cNvSpPr/>
          <p:nvPr/>
        </p:nvSpPr>
        <p:spPr>
          <a:xfrm>
            <a:off x="2772199" y="1990582"/>
            <a:ext cx="6969948" cy="646331"/>
          </a:xfrm>
          <a:prstGeom prst="rect">
            <a:avLst/>
          </a:prstGeom>
        </p:spPr>
        <p:txBody>
          <a:bodyPr wrap="square">
            <a:spAutoFit/>
          </a:bodyPr>
          <a:lstStyle/>
          <a:p>
            <a:pPr marL="285750" indent="-285750">
              <a:buFont typeface="Arial" panose="020B0604020202020204" pitchFamily="34" charset="0"/>
              <a:buChar char="•"/>
            </a:pPr>
            <a:r>
              <a:rPr lang="en-GB" dirty="0">
                <a:latin typeface="Helvetica" pitchFamily="2" charset="0"/>
              </a:rPr>
              <a:t>MI </a:t>
            </a:r>
            <a:r>
              <a:rPr lang="en-GB" dirty="0">
                <a:solidFill>
                  <a:srgbClr val="FF0000"/>
                </a:solidFill>
                <a:latin typeface="Helvetica" pitchFamily="2" charset="0"/>
              </a:rPr>
              <a:t>penetrates any non-metallic objects </a:t>
            </a:r>
            <a:r>
              <a:rPr lang="en-GB" dirty="0">
                <a:latin typeface="Helvetica" pitchFamily="2" charset="0"/>
              </a:rPr>
              <a:t>and </a:t>
            </a:r>
            <a:r>
              <a:rPr lang="en-GB" dirty="0">
                <a:solidFill>
                  <a:srgbClr val="FF0000"/>
                </a:solidFill>
                <a:latin typeface="Helvetica" pitchFamily="2" charset="0"/>
              </a:rPr>
              <a:t>does not suffer from multipath </a:t>
            </a:r>
          </a:p>
        </p:txBody>
      </p:sp>
      <p:pic>
        <p:nvPicPr>
          <p:cNvPr id="3" name="Picture 2">
            <a:extLst>
              <a:ext uri="{FF2B5EF4-FFF2-40B4-BE49-F238E27FC236}">
                <a16:creationId xmlns:a16="http://schemas.microsoft.com/office/drawing/2014/main" id="{96B6C7F1-6611-234E-9694-05132FA83CFA}"/>
              </a:ext>
            </a:extLst>
          </p:cNvPr>
          <p:cNvPicPr>
            <a:picLocks noChangeAspect="1"/>
          </p:cNvPicPr>
          <p:nvPr/>
        </p:nvPicPr>
        <p:blipFill>
          <a:blip r:embed="rId3"/>
          <a:stretch>
            <a:fillRect/>
          </a:stretch>
        </p:blipFill>
        <p:spPr>
          <a:xfrm>
            <a:off x="2351584" y="3515590"/>
            <a:ext cx="3611912" cy="2486461"/>
          </a:xfrm>
          <a:prstGeom prst="rect">
            <a:avLst/>
          </a:prstGeom>
        </p:spPr>
      </p:pic>
      <p:pic>
        <p:nvPicPr>
          <p:cNvPr id="6" name="Picture 5">
            <a:extLst>
              <a:ext uri="{FF2B5EF4-FFF2-40B4-BE49-F238E27FC236}">
                <a16:creationId xmlns:a16="http://schemas.microsoft.com/office/drawing/2014/main" id="{007C7742-5624-9C42-93F3-058C4F77AA63}"/>
              </a:ext>
            </a:extLst>
          </p:cNvPr>
          <p:cNvPicPr>
            <a:picLocks noChangeAspect="1"/>
          </p:cNvPicPr>
          <p:nvPr/>
        </p:nvPicPr>
        <p:blipFill>
          <a:blip r:embed="rId4"/>
          <a:stretch>
            <a:fillRect/>
          </a:stretch>
        </p:blipFill>
        <p:spPr>
          <a:xfrm>
            <a:off x="6104985" y="3555132"/>
            <a:ext cx="3637163" cy="2538164"/>
          </a:xfrm>
          <a:prstGeom prst="rect">
            <a:avLst/>
          </a:prstGeom>
        </p:spPr>
      </p:pic>
    </p:spTree>
    <p:extLst>
      <p:ext uri="{BB962C8B-B14F-4D97-AF65-F5344CB8AC3E}">
        <p14:creationId xmlns:p14="http://schemas.microsoft.com/office/powerpoint/2010/main" val="291277616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2">
            <a:extLst>
              <a:ext uri="{FF2B5EF4-FFF2-40B4-BE49-F238E27FC236}">
                <a16:creationId xmlns:a16="http://schemas.microsoft.com/office/drawing/2014/main" id="{15484163-F1A1-4F40-AB13-0FFE9210CE9F}"/>
              </a:ext>
            </a:extLst>
          </p:cNvPr>
          <p:cNvSpPr>
            <a:spLocks noGrp="1"/>
          </p:cNvSpPr>
          <p:nvPr>
            <p:ph type="title"/>
          </p:nvPr>
        </p:nvSpPr>
        <p:spPr/>
        <p:txBody>
          <a:bodyPr>
            <a:noAutofit/>
          </a:bodyPr>
          <a:lstStyle/>
          <a:p>
            <a:r>
              <a:rPr lang="en-GB" sz="2400" dirty="0"/>
              <a:t>RSSI vs MI: Multipath and penetration</a:t>
            </a:r>
          </a:p>
        </p:txBody>
      </p:sp>
      <p:sp>
        <p:nvSpPr>
          <p:cNvPr id="8" name="TextBox 7">
            <a:extLst>
              <a:ext uri="{FF2B5EF4-FFF2-40B4-BE49-F238E27FC236}">
                <a16:creationId xmlns:a16="http://schemas.microsoft.com/office/drawing/2014/main" id="{600E2BEB-73C6-CF4C-BFEE-424FBA27D24A}"/>
              </a:ext>
            </a:extLst>
          </p:cNvPr>
          <p:cNvSpPr txBox="1"/>
          <p:nvPr/>
        </p:nvSpPr>
        <p:spPr>
          <a:xfrm>
            <a:off x="4640425" y="4049486"/>
            <a:ext cx="184731" cy="369332"/>
          </a:xfrm>
          <a:prstGeom prst="rect">
            <a:avLst/>
          </a:prstGeom>
          <a:noFill/>
        </p:spPr>
        <p:txBody>
          <a:bodyPr wrap="none" rtlCol="0">
            <a:spAutoFit/>
          </a:bodyPr>
          <a:lstStyle/>
          <a:p>
            <a:endParaRPr lang="en-GB" dirty="0"/>
          </a:p>
        </p:txBody>
      </p:sp>
      <p:sp>
        <p:nvSpPr>
          <p:cNvPr id="26" name="Rectangle 25">
            <a:extLst>
              <a:ext uri="{FF2B5EF4-FFF2-40B4-BE49-F238E27FC236}">
                <a16:creationId xmlns:a16="http://schemas.microsoft.com/office/drawing/2014/main" id="{0169D084-FC09-0D41-A244-96BB0E0A8FD6}"/>
              </a:ext>
            </a:extLst>
          </p:cNvPr>
          <p:cNvSpPr/>
          <p:nvPr/>
        </p:nvSpPr>
        <p:spPr>
          <a:xfrm>
            <a:off x="3626330" y="3039344"/>
            <a:ext cx="955711" cy="461665"/>
          </a:xfrm>
          <a:prstGeom prst="rect">
            <a:avLst/>
          </a:prstGeom>
        </p:spPr>
        <p:txBody>
          <a:bodyPr wrap="none">
            <a:spAutoFit/>
          </a:bodyPr>
          <a:lstStyle/>
          <a:p>
            <a:r>
              <a:rPr lang="en-GB" sz="2400" b="1" dirty="0">
                <a:latin typeface="Helvetica" pitchFamily="2" charset="0"/>
              </a:rPr>
              <a:t>RSSI</a:t>
            </a:r>
            <a:r>
              <a:rPr lang="en-GB" dirty="0">
                <a:latin typeface="CMSSBX10"/>
              </a:rPr>
              <a:t> </a:t>
            </a:r>
            <a:endParaRPr lang="en-GB" dirty="0"/>
          </a:p>
        </p:txBody>
      </p:sp>
      <p:sp>
        <p:nvSpPr>
          <p:cNvPr id="27" name="Rectangle 26">
            <a:extLst>
              <a:ext uri="{FF2B5EF4-FFF2-40B4-BE49-F238E27FC236}">
                <a16:creationId xmlns:a16="http://schemas.microsoft.com/office/drawing/2014/main" id="{FADA40FC-189C-224C-8147-2216219500B5}"/>
              </a:ext>
            </a:extLst>
          </p:cNvPr>
          <p:cNvSpPr/>
          <p:nvPr/>
        </p:nvSpPr>
        <p:spPr>
          <a:xfrm>
            <a:off x="7628453" y="3039344"/>
            <a:ext cx="590226" cy="461665"/>
          </a:xfrm>
          <a:prstGeom prst="rect">
            <a:avLst/>
          </a:prstGeom>
        </p:spPr>
        <p:txBody>
          <a:bodyPr wrap="none">
            <a:spAutoFit/>
          </a:bodyPr>
          <a:lstStyle/>
          <a:p>
            <a:pPr algn="ctr"/>
            <a:r>
              <a:rPr lang="en-GB" sz="2400" b="1" dirty="0">
                <a:latin typeface="Helvetica" pitchFamily="2" charset="0"/>
              </a:rPr>
              <a:t>MI</a:t>
            </a:r>
            <a:r>
              <a:rPr lang="en-GB" b="1" dirty="0">
                <a:latin typeface="Helvetica" pitchFamily="2" charset="0"/>
              </a:rPr>
              <a:t> </a:t>
            </a:r>
          </a:p>
        </p:txBody>
      </p:sp>
      <p:sp>
        <p:nvSpPr>
          <p:cNvPr id="12" name="Rectangle 11">
            <a:extLst>
              <a:ext uri="{FF2B5EF4-FFF2-40B4-BE49-F238E27FC236}">
                <a16:creationId xmlns:a16="http://schemas.microsoft.com/office/drawing/2014/main" id="{1E560644-EA92-7748-8696-549AB109242A}"/>
              </a:ext>
            </a:extLst>
          </p:cNvPr>
          <p:cNvSpPr/>
          <p:nvPr/>
        </p:nvSpPr>
        <p:spPr>
          <a:xfrm>
            <a:off x="2772200" y="1360598"/>
            <a:ext cx="6969948" cy="923330"/>
          </a:xfrm>
          <a:prstGeom prst="rect">
            <a:avLst/>
          </a:prstGeom>
        </p:spPr>
        <p:txBody>
          <a:bodyPr wrap="square">
            <a:spAutoFit/>
          </a:bodyPr>
          <a:lstStyle/>
          <a:p>
            <a:pPr marL="285750" indent="-285750">
              <a:buFont typeface="Arial" panose="020B0604020202020204" pitchFamily="34" charset="0"/>
              <a:buChar char="•"/>
            </a:pPr>
            <a:r>
              <a:rPr lang="en-GB" dirty="0">
                <a:latin typeface="Helvetica" pitchFamily="2" charset="0"/>
              </a:rPr>
              <a:t>MI penetrates any non-metallic objects and does not suffer from multipath</a:t>
            </a:r>
          </a:p>
          <a:p>
            <a:pPr marL="285750" indent="-285750">
              <a:buFont typeface="Arial" panose="020B0604020202020204" pitchFamily="34" charset="0"/>
              <a:buChar char="•"/>
            </a:pPr>
            <a:r>
              <a:rPr lang="en-GB" dirty="0">
                <a:latin typeface="Helvetica" pitchFamily="2" charset="0"/>
              </a:rPr>
              <a:t>Environmental obstacles do not affect MI localization accuracy </a:t>
            </a:r>
          </a:p>
        </p:txBody>
      </p:sp>
      <p:pic>
        <p:nvPicPr>
          <p:cNvPr id="3" name="Picture 2">
            <a:extLst>
              <a:ext uri="{FF2B5EF4-FFF2-40B4-BE49-F238E27FC236}">
                <a16:creationId xmlns:a16="http://schemas.microsoft.com/office/drawing/2014/main" id="{96B6C7F1-6611-234E-9694-05132FA83CFA}"/>
              </a:ext>
            </a:extLst>
          </p:cNvPr>
          <p:cNvPicPr>
            <a:picLocks noChangeAspect="1"/>
          </p:cNvPicPr>
          <p:nvPr/>
        </p:nvPicPr>
        <p:blipFill>
          <a:blip r:embed="rId3"/>
          <a:stretch>
            <a:fillRect/>
          </a:stretch>
        </p:blipFill>
        <p:spPr>
          <a:xfrm>
            <a:off x="2351584" y="3515590"/>
            <a:ext cx="3611912" cy="2486461"/>
          </a:xfrm>
          <a:prstGeom prst="rect">
            <a:avLst/>
          </a:prstGeom>
        </p:spPr>
      </p:pic>
      <p:pic>
        <p:nvPicPr>
          <p:cNvPr id="6" name="Picture 5">
            <a:extLst>
              <a:ext uri="{FF2B5EF4-FFF2-40B4-BE49-F238E27FC236}">
                <a16:creationId xmlns:a16="http://schemas.microsoft.com/office/drawing/2014/main" id="{007C7742-5624-9C42-93F3-058C4F77AA63}"/>
              </a:ext>
            </a:extLst>
          </p:cNvPr>
          <p:cNvPicPr>
            <a:picLocks noChangeAspect="1"/>
          </p:cNvPicPr>
          <p:nvPr/>
        </p:nvPicPr>
        <p:blipFill>
          <a:blip r:embed="rId4"/>
          <a:stretch>
            <a:fillRect/>
          </a:stretch>
        </p:blipFill>
        <p:spPr>
          <a:xfrm>
            <a:off x="6104985" y="3555132"/>
            <a:ext cx="3637163" cy="2538164"/>
          </a:xfrm>
          <a:prstGeom prst="rect">
            <a:avLst/>
          </a:prstGeom>
        </p:spPr>
      </p:pic>
    </p:spTree>
    <p:extLst>
      <p:ext uri="{BB962C8B-B14F-4D97-AF65-F5344CB8AC3E}">
        <p14:creationId xmlns:p14="http://schemas.microsoft.com/office/powerpoint/2010/main" val="44855732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2">
            <a:extLst>
              <a:ext uri="{FF2B5EF4-FFF2-40B4-BE49-F238E27FC236}">
                <a16:creationId xmlns:a16="http://schemas.microsoft.com/office/drawing/2014/main" id="{15484163-F1A1-4F40-AB13-0FFE9210CE9F}"/>
              </a:ext>
            </a:extLst>
          </p:cNvPr>
          <p:cNvSpPr>
            <a:spLocks noGrp="1"/>
          </p:cNvSpPr>
          <p:nvPr>
            <p:ph type="title"/>
          </p:nvPr>
        </p:nvSpPr>
        <p:spPr/>
        <p:txBody>
          <a:bodyPr/>
          <a:lstStyle/>
          <a:p>
            <a:r>
              <a:rPr lang="en-GB" dirty="0"/>
              <a:t>RSSI vs MI: Properties</a:t>
            </a:r>
          </a:p>
        </p:txBody>
      </p:sp>
      <p:sp>
        <p:nvSpPr>
          <p:cNvPr id="8" name="TextBox 7">
            <a:extLst>
              <a:ext uri="{FF2B5EF4-FFF2-40B4-BE49-F238E27FC236}">
                <a16:creationId xmlns:a16="http://schemas.microsoft.com/office/drawing/2014/main" id="{600E2BEB-73C6-CF4C-BFEE-424FBA27D24A}"/>
              </a:ext>
            </a:extLst>
          </p:cNvPr>
          <p:cNvSpPr txBox="1"/>
          <p:nvPr/>
        </p:nvSpPr>
        <p:spPr>
          <a:xfrm>
            <a:off x="4640425" y="4049486"/>
            <a:ext cx="184731" cy="369332"/>
          </a:xfrm>
          <a:prstGeom prst="rect">
            <a:avLst/>
          </a:prstGeom>
          <a:noFill/>
        </p:spPr>
        <p:txBody>
          <a:bodyPr wrap="none" rtlCol="0">
            <a:spAutoFit/>
          </a:bodyPr>
          <a:lstStyle/>
          <a:p>
            <a:endParaRPr lang="en-GB" dirty="0"/>
          </a:p>
        </p:txBody>
      </p:sp>
      <p:sp>
        <p:nvSpPr>
          <p:cNvPr id="12" name="Rectangle 11">
            <a:extLst>
              <a:ext uri="{FF2B5EF4-FFF2-40B4-BE49-F238E27FC236}">
                <a16:creationId xmlns:a16="http://schemas.microsoft.com/office/drawing/2014/main" id="{1E560644-EA92-7748-8696-549AB109242A}"/>
              </a:ext>
            </a:extLst>
          </p:cNvPr>
          <p:cNvSpPr/>
          <p:nvPr/>
        </p:nvSpPr>
        <p:spPr>
          <a:xfrm>
            <a:off x="2726452" y="2990270"/>
            <a:ext cx="6969948" cy="1200329"/>
          </a:xfrm>
          <a:prstGeom prst="rect">
            <a:avLst/>
          </a:prstGeom>
        </p:spPr>
        <p:txBody>
          <a:bodyPr wrap="square">
            <a:spAutoFit/>
          </a:bodyPr>
          <a:lstStyle/>
          <a:p>
            <a:pPr marL="285750" indent="-285750">
              <a:buFont typeface="Arial" panose="020B0604020202020204" pitchFamily="34" charset="0"/>
              <a:buChar char="•"/>
            </a:pPr>
            <a:r>
              <a:rPr lang="en-GB" dirty="0">
                <a:latin typeface="Helvetica" pitchFamily="2" charset="0"/>
              </a:rPr>
              <a:t>MI is a </a:t>
            </a:r>
            <a:r>
              <a:rPr lang="en-GB" i="1" dirty="0">
                <a:latin typeface="Helvetica" pitchFamily="2" charset="0"/>
              </a:rPr>
              <a:t>vector field </a:t>
            </a:r>
            <a:r>
              <a:rPr lang="en-GB" dirty="0">
                <a:latin typeface="Helvetica" pitchFamily="2" charset="0"/>
              </a:rPr>
              <a:t>i.e. it has </a:t>
            </a:r>
            <a:r>
              <a:rPr lang="en-GB" dirty="0">
                <a:solidFill>
                  <a:srgbClr val="FF0000"/>
                </a:solidFill>
                <a:latin typeface="Helvetica" pitchFamily="2" charset="0"/>
              </a:rPr>
              <a:t>magnitude and direction </a:t>
            </a:r>
          </a:p>
          <a:p>
            <a:pPr marL="285750" indent="-285750">
              <a:buFont typeface="Arial" panose="020B0604020202020204" pitchFamily="34" charset="0"/>
              <a:buChar char="•"/>
            </a:pPr>
            <a:r>
              <a:rPr lang="en-GB" dirty="0">
                <a:latin typeface="Helvetica" pitchFamily="2" charset="0"/>
              </a:rPr>
              <a:t>Using a triaxial sensor, we can make the device rotationally invariant </a:t>
            </a:r>
          </a:p>
          <a:p>
            <a:pPr marL="285750" indent="-285750">
              <a:buFont typeface="Arial" panose="020B0604020202020204" pitchFamily="34" charset="0"/>
              <a:buChar char="•"/>
            </a:pPr>
            <a:endParaRPr lang="en-GB" dirty="0">
              <a:latin typeface="Helvetica" pitchFamily="2" charset="0"/>
            </a:endParaRPr>
          </a:p>
        </p:txBody>
      </p:sp>
    </p:spTree>
    <p:extLst>
      <p:ext uri="{BB962C8B-B14F-4D97-AF65-F5344CB8AC3E}">
        <p14:creationId xmlns:p14="http://schemas.microsoft.com/office/powerpoint/2010/main" val="387120274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53EC8FC9-6410-0C40-B2E2-2C0DBFEAA6FF}"/>
              </a:ext>
            </a:extLst>
          </p:cNvPr>
          <p:cNvSpPr>
            <a:spLocks noGrp="1"/>
          </p:cNvSpPr>
          <p:nvPr>
            <p:ph type="title"/>
          </p:nvPr>
        </p:nvSpPr>
        <p:spPr/>
        <p:txBody>
          <a:bodyPr>
            <a:normAutofit/>
          </a:bodyPr>
          <a:lstStyle/>
          <a:p>
            <a:r>
              <a:rPr lang="en-GB" dirty="0"/>
              <a:t>Magnetic Fields for Navigation</a:t>
            </a:r>
          </a:p>
        </p:txBody>
      </p:sp>
      <p:sp>
        <p:nvSpPr>
          <p:cNvPr id="8" name="Rectangle 7">
            <a:extLst>
              <a:ext uri="{FF2B5EF4-FFF2-40B4-BE49-F238E27FC236}">
                <a16:creationId xmlns:a16="http://schemas.microsoft.com/office/drawing/2014/main" id="{1FE6A9F1-B79F-9E42-A246-289E8784CBDE}"/>
              </a:ext>
            </a:extLst>
          </p:cNvPr>
          <p:cNvSpPr/>
          <p:nvPr/>
        </p:nvSpPr>
        <p:spPr>
          <a:xfrm>
            <a:off x="2611026" y="837809"/>
            <a:ext cx="6969948" cy="923330"/>
          </a:xfrm>
          <a:prstGeom prst="rect">
            <a:avLst/>
          </a:prstGeom>
        </p:spPr>
        <p:txBody>
          <a:bodyPr wrap="square">
            <a:spAutoFit/>
          </a:bodyPr>
          <a:lstStyle/>
          <a:p>
            <a:pPr marL="285750" indent="-285750">
              <a:buFont typeface="Arial" panose="020B0604020202020204" pitchFamily="34" charset="0"/>
              <a:buChar char="•"/>
            </a:pPr>
            <a:r>
              <a:rPr lang="en-GB" dirty="0">
                <a:latin typeface="Helvetica" pitchFamily="2" charset="0"/>
              </a:rPr>
              <a:t>We can electronically control the orientation and the magnitude of the magnetic moment by using 3 mutually perpendicular coils </a:t>
            </a:r>
          </a:p>
          <a:p>
            <a:pPr marL="285750" indent="-285750">
              <a:buFont typeface="Arial" panose="020B0604020202020204" pitchFamily="34" charset="0"/>
              <a:buChar char="•"/>
            </a:pPr>
            <a:endParaRPr lang="en-GB" dirty="0">
              <a:latin typeface="Helvetica" pitchFamily="2" charset="0"/>
            </a:endParaRPr>
          </a:p>
        </p:txBody>
      </p:sp>
      <p:sp>
        <p:nvSpPr>
          <p:cNvPr id="9" name="Rectangle 8">
            <a:extLst>
              <a:ext uri="{FF2B5EF4-FFF2-40B4-BE49-F238E27FC236}">
                <a16:creationId xmlns:a16="http://schemas.microsoft.com/office/drawing/2014/main" id="{0169825D-C6ED-2747-8C14-AFBFC504E8CB}"/>
              </a:ext>
            </a:extLst>
          </p:cNvPr>
          <p:cNvSpPr/>
          <p:nvPr/>
        </p:nvSpPr>
        <p:spPr>
          <a:xfrm>
            <a:off x="2762646" y="5317646"/>
            <a:ext cx="6969948" cy="646331"/>
          </a:xfrm>
          <a:prstGeom prst="rect">
            <a:avLst/>
          </a:prstGeom>
        </p:spPr>
        <p:txBody>
          <a:bodyPr wrap="square">
            <a:spAutoFit/>
          </a:bodyPr>
          <a:lstStyle/>
          <a:p>
            <a:pPr marL="285750" indent="-285750">
              <a:buFont typeface="Arial" panose="020B0604020202020204" pitchFamily="34" charset="0"/>
              <a:buChar char="•"/>
            </a:pPr>
            <a:r>
              <a:rPr lang="en-GB" dirty="0">
                <a:latin typeface="Helvetica" pitchFamily="2" charset="0"/>
              </a:rPr>
              <a:t>The sensor is also equipped with a triaxial coil</a:t>
            </a:r>
          </a:p>
          <a:p>
            <a:pPr marL="285750" indent="-285750">
              <a:buFont typeface="Arial" panose="020B0604020202020204" pitchFamily="34" charset="0"/>
              <a:buChar char="•"/>
            </a:pPr>
            <a:r>
              <a:rPr lang="en-GB" dirty="0">
                <a:latin typeface="Helvetica" pitchFamily="2" charset="0"/>
              </a:rPr>
              <a:t>The total received power is invariant to TX and RX orientation </a:t>
            </a:r>
          </a:p>
        </p:txBody>
      </p:sp>
      <p:pic>
        <p:nvPicPr>
          <p:cNvPr id="10" name="Picture 9">
            <a:extLst>
              <a:ext uri="{FF2B5EF4-FFF2-40B4-BE49-F238E27FC236}">
                <a16:creationId xmlns:a16="http://schemas.microsoft.com/office/drawing/2014/main" id="{79B68BE7-15F5-A44A-91D3-E516347B8428}"/>
              </a:ext>
            </a:extLst>
          </p:cNvPr>
          <p:cNvPicPr>
            <a:picLocks noChangeAspect="1"/>
          </p:cNvPicPr>
          <p:nvPr/>
        </p:nvPicPr>
        <p:blipFill>
          <a:blip r:embed="rId3"/>
          <a:stretch>
            <a:fillRect/>
          </a:stretch>
        </p:blipFill>
        <p:spPr>
          <a:xfrm>
            <a:off x="2003222" y="1560875"/>
            <a:ext cx="8185555" cy="3665175"/>
          </a:xfrm>
          <a:prstGeom prst="rect">
            <a:avLst/>
          </a:prstGeom>
        </p:spPr>
      </p:pic>
      <p:sp>
        <p:nvSpPr>
          <p:cNvPr id="3" name="TextBox 2">
            <a:extLst>
              <a:ext uri="{FF2B5EF4-FFF2-40B4-BE49-F238E27FC236}">
                <a16:creationId xmlns:a16="http://schemas.microsoft.com/office/drawing/2014/main" id="{67520911-2901-4BAA-A907-6717FFAD38F1}"/>
              </a:ext>
            </a:extLst>
          </p:cNvPr>
          <p:cNvSpPr txBox="1"/>
          <p:nvPr/>
        </p:nvSpPr>
        <p:spPr>
          <a:xfrm>
            <a:off x="2400188" y="6181742"/>
            <a:ext cx="7694863" cy="307777"/>
          </a:xfrm>
          <a:prstGeom prst="rect">
            <a:avLst/>
          </a:prstGeom>
          <a:noFill/>
        </p:spPr>
        <p:txBody>
          <a:bodyPr wrap="none" rtlCol="0">
            <a:spAutoFit/>
          </a:bodyPr>
          <a:lstStyle/>
          <a:p>
            <a:r>
              <a:rPr lang="en-GB" sz="1400" dirty="0"/>
              <a:t>Distortion Rejecting Magneto-Inductive Three-Dimensional Localization (</a:t>
            </a:r>
            <a:r>
              <a:rPr lang="en-GB" sz="1400" dirty="0" err="1"/>
              <a:t>MagLoc</a:t>
            </a:r>
            <a:r>
              <a:rPr lang="en-GB" sz="1400" dirty="0"/>
              <a:t>) [</a:t>
            </a:r>
            <a:r>
              <a:rPr lang="en-GB" sz="1400" dirty="0" err="1"/>
              <a:t>Abrudan</a:t>
            </a:r>
            <a:r>
              <a:rPr lang="en-GB" sz="1400" dirty="0"/>
              <a:t> et al. 2015]</a:t>
            </a:r>
          </a:p>
        </p:txBody>
      </p:sp>
    </p:spTree>
    <p:extLst>
      <p:ext uri="{BB962C8B-B14F-4D97-AF65-F5344CB8AC3E}">
        <p14:creationId xmlns:p14="http://schemas.microsoft.com/office/powerpoint/2010/main" val="367577410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2">
            <a:extLst>
              <a:ext uri="{FF2B5EF4-FFF2-40B4-BE49-F238E27FC236}">
                <a16:creationId xmlns:a16="http://schemas.microsoft.com/office/drawing/2014/main" id="{9F4E0B92-1455-454A-8305-E5E0EA02D71B}"/>
              </a:ext>
            </a:extLst>
          </p:cNvPr>
          <p:cNvSpPr>
            <a:spLocks noGrp="1"/>
          </p:cNvSpPr>
          <p:nvPr>
            <p:ph type="title"/>
          </p:nvPr>
        </p:nvSpPr>
        <p:spPr/>
        <p:txBody>
          <a:bodyPr/>
          <a:lstStyle/>
          <a:p>
            <a:r>
              <a:rPr lang="en-GB" dirty="0"/>
              <a:t>Typical Measurements</a:t>
            </a:r>
          </a:p>
        </p:txBody>
      </p:sp>
      <p:sp>
        <p:nvSpPr>
          <p:cNvPr id="9" name="Rectangle 8">
            <a:extLst>
              <a:ext uri="{FF2B5EF4-FFF2-40B4-BE49-F238E27FC236}">
                <a16:creationId xmlns:a16="http://schemas.microsoft.com/office/drawing/2014/main" id="{8490E2B8-8A2B-F248-9FC5-4E1F134C4CC6}"/>
              </a:ext>
            </a:extLst>
          </p:cNvPr>
          <p:cNvSpPr/>
          <p:nvPr/>
        </p:nvSpPr>
        <p:spPr>
          <a:xfrm>
            <a:off x="2654424" y="1409917"/>
            <a:ext cx="8036274" cy="1477328"/>
          </a:xfrm>
          <a:prstGeom prst="rect">
            <a:avLst/>
          </a:prstGeom>
        </p:spPr>
        <p:txBody>
          <a:bodyPr wrap="square">
            <a:spAutoFit/>
          </a:bodyPr>
          <a:lstStyle/>
          <a:p>
            <a:pPr marL="285750" indent="-285750">
              <a:buFont typeface="Arial" panose="020B0604020202020204" pitchFamily="34" charset="0"/>
              <a:buChar char="•"/>
            </a:pPr>
            <a:r>
              <a:rPr lang="en-GB" dirty="0">
                <a:latin typeface="Helvetica" pitchFamily="2" charset="0"/>
              </a:rPr>
              <a:t>The abrupt decay (</a:t>
            </a:r>
            <a:r>
              <a:rPr lang="en-GB" sz="1800" kern="1200" dirty="0">
                <a:solidFill>
                  <a:schemeClr val="tx1"/>
                </a:solidFill>
                <a:effectLst/>
                <a:latin typeface="Helvetica" pitchFamily="2" charset="0"/>
              </a:rPr>
              <a:t>60 dB/decade)</a:t>
            </a:r>
            <a:r>
              <a:rPr lang="en-GB" dirty="0">
                <a:latin typeface="Helvetica" pitchFamily="2" charset="0"/>
              </a:rPr>
              <a:t> of the magnetic field dB-magnitude corresponds to a path-loss exponent of 6 (i.e., 1 million time)</a:t>
            </a:r>
          </a:p>
          <a:p>
            <a:pPr marL="742950" lvl="1" indent="-285750">
              <a:buFont typeface="Arial" panose="020B0604020202020204" pitchFamily="34" charset="0"/>
              <a:buChar char="•"/>
            </a:pPr>
            <a:r>
              <a:rPr lang="en-GB" dirty="0">
                <a:latin typeface="Helvetica" pitchFamily="2" charset="0"/>
              </a:rPr>
              <a:t>Limits the transmission range </a:t>
            </a:r>
            <a:r>
              <a:rPr lang="en-GB" b="1" dirty="0">
                <a:latin typeface="Helvetica" pitchFamily="2" charset="0"/>
              </a:rPr>
              <a:t>😢</a:t>
            </a:r>
          </a:p>
          <a:p>
            <a:pPr marL="742950" lvl="1" indent="-285750">
              <a:buFont typeface="Arial" panose="020B0604020202020204" pitchFamily="34" charset="0"/>
              <a:buChar char="•"/>
            </a:pPr>
            <a:r>
              <a:rPr lang="en-GB" dirty="0">
                <a:latin typeface="Helvetica" pitchFamily="2" charset="0"/>
              </a:rPr>
              <a:t>Enables easy detection of </a:t>
            </a:r>
            <a:r>
              <a:rPr lang="en-GB" dirty="0">
                <a:solidFill>
                  <a:srgbClr val="FF0000"/>
                </a:solidFill>
                <a:latin typeface="Helvetica" pitchFamily="2" charset="0"/>
              </a:rPr>
              <a:t>tiny changes </a:t>
            </a:r>
            <a:r>
              <a:rPr lang="en-GB" dirty="0">
                <a:latin typeface="Helvetica" pitchFamily="2" charset="0"/>
              </a:rPr>
              <a:t>in distance (few cm) </a:t>
            </a:r>
            <a:r>
              <a:rPr lang="en-GB" b="1" dirty="0">
                <a:latin typeface="Helvetica" pitchFamily="2" charset="0"/>
              </a:rPr>
              <a:t>😊</a:t>
            </a:r>
          </a:p>
          <a:p>
            <a:pPr lvl="1"/>
            <a:endParaRPr lang="en-GB" dirty="0">
              <a:latin typeface="Helvetica" pitchFamily="2" charset="0"/>
            </a:endParaRPr>
          </a:p>
        </p:txBody>
      </p:sp>
      <p:pic>
        <p:nvPicPr>
          <p:cNvPr id="10" name="Picture 9">
            <a:extLst>
              <a:ext uri="{FF2B5EF4-FFF2-40B4-BE49-F238E27FC236}">
                <a16:creationId xmlns:a16="http://schemas.microsoft.com/office/drawing/2014/main" id="{DFB02D37-66BA-9F4D-82CC-91B7C09D6B64}"/>
              </a:ext>
            </a:extLst>
          </p:cNvPr>
          <p:cNvPicPr>
            <a:picLocks noChangeAspect="1"/>
          </p:cNvPicPr>
          <p:nvPr/>
        </p:nvPicPr>
        <p:blipFill>
          <a:blip r:embed="rId3"/>
          <a:stretch>
            <a:fillRect/>
          </a:stretch>
        </p:blipFill>
        <p:spPr>
          <a:xfrm>
            <a:off x="2806265" y="2651115"/>
            <a:ext cx="7113143" cy="3065203"/>
          </a:xfrm>
          <a:prstGeom prst="rect">
            <a:avLst/>
          </a:prstGeom>
        </p:spPr>
      </p:pic>
    </p:spTree>
    <p:extLst>
      <p:ext uri="{BB962C8B-B14F-4D97-AF65-F5344CB8AC3E}">
        <p14:creationId xmlns:p14="http://schemas.microsoft.com/office/powerpoint/2010/main" val="311356493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2">
            <a:extLst>
              <a:ext uri="{FF2B5EF4-FFF2-40B4-BE49-F238E27FC236}">
                <a16:creationId xmlns:a16="http://schemas.microsoft.com/office/drawing/2014/main" id="{01714BDA-A317-6740-9C55-74D435271A08}"/>
              </a:ext>
            </a:extLst>
          </p:cNvPr>
          <p:cNvSpPr>
            <a:spLocks noGrp="1"/>
          </p:cNvSpPr>
          <p:nvPr>
            <p:ph type="title"/>
          </p:nvPr>
        </p:nvSpPr>
        <p:spPr/>
        <p:txBody>
          <a:bodyPr/>
          <a:lstStyle/>
          <a:p>
            <a:r>
              <a:rPr lang="en-GB" dirty="0"/>
              <a:t>Typical Measurements</a:t>
            </a:r>
          </a:p>
        </p:txBody>
      </p:sp>
      <p:sp>
        <p:nvSpPr>
          <p:cNvPr id="6" name="TextBox 5">
            <a:extLst>
              <a:ext uri="{FF2B5EF4-FFF2-40B4-BE49-F238E27FC236}">
                <a16:creationId xmlns:a16="http://schemas.microsoft.com/office/drawing/2014/main" id="{F37556BD-F6DC-EE49-90EE-678915571A89}"/>
              </a:ext>
            </a:extLst>
          </p:cNvPr>
          <p:cNvSpPr txBox="1"/>
          <p:nvPr/>
        </p:nvSpPr>
        <p:spPr>
          <a:xfrm>
            <a:off x="1836896" y="1262806"/>
            <a:ext cx="4158503" cy="461665"/>
          </a:xfrm>
          <a:prstGeom prst="rect">
            <a:avLst/>
          </a:prstGeom>
          <a:noFill/>
        </p:spPr>
        <p:txBody>
          <a:bodyPr wrap="square" rtlCol="0" anchor="t">
            <a:spAutoFit/>
          </a:bodyPr>
          <a:lstStyle/>
          <a:p>
            <a:pPr algn="ctr"/>
            <a:r>
              <a:rPr lang="en-US" sz="2400" dirty="0">
                <a:latin typeface="Helvetica" pitchFamily="2" charset="0"/>
              </a:rPr>
              <a:t>Rx at 3m</a:t>
            </a:r>
          </a:p>
        </p:txBody>
      </p:sp>
      <p:pic>
        <p:nvPicPr>
          <p:cNvPr id="7" name="Picture 7" descr="A screenshot of a cell phone&#10;&#10;Description generated with very high confidence">
            <a:extLst>
              <a:ext uri="{FF2B5EF4-FFF2-40B4-BE49-F238E27FC236}">
                <a16:creationId xmlns:a16="http://schemas.microsoft.com/office/drawing/2014/main" id="{9E7163AE-8E27-3948-8548-01993058D08E}"/>
              </a:ext>
            </a:extLst>
          </p:cNvPr>
          <p:cNvPicPr>
            <a:picLocks noChangeAspect="1"/>
          </p:cNvPicPr>
          <p:nvPr/>
        </p:nvPicPr>
        <p:blipFill>
          <a:blip r:embed="rId3"/>
          <a:stretch>
            <a:fillRect/>
          </a:stretch>
        </p:blipFill>
        <p:spPr>
          <a:xfrm>
            <a:off x="1836068" y="1724471"/>
            <a:ext cx="4040548" cy="919339"/>
          </a:xfrm>
          <a:prstGeom prst="rect">
            <a:avLst/>
          </a:prstGeom>
        </p:spPr>
      </p:pic>
      <p:pic>
        <p:nvPicPr>
          <p:cNvPr id="8" name="Picture 9" descr="A screenshot of a cell phone&#10;&#10;Description generated with very high confidence">
            <a:extLst>
              <a:ext uri="{FF2B5EF4-FFF2-40B4-BE49-F238E27FC236}">
                <a16:creationId xmlns:a16="http://schemas.microsoft.com/office/drawing/2014/main" id="{44B84003-67E5-6E4C-A6CF-3E2A08E8E057}"/>
              </a:ext>
            </a:extLst>
          </p:cNvPr>
          <p:cNvPicPr>
            <a:picLocks noChangeAspect="1"/>
          </p:cNvPicPr>
          <p:nvPr/>
        </p:nvPicPr>
        <p:blipFill>
          <a:blip r:embed="rId4"/>
          <a:stretch>
            <a:fillRect/>
          </a:stretch>
        </p:blipFill>
        <p:spPr>
          <a:xfrm>
            <a:off x="6038791" y="1763592"/>
            <a:ext cx="4320060" cy="968362"/>
          </a:xfrm>
          <a:prstGeom prst="rect">
            <a:avLst/>
          </a:prstGeom>
        </p:spPr>
      </p:pic>
      <p:pic>
        <p:nvPicPr>
          <p:cNvPr id="9" name="Picture 11" descr="A screenshot of a cell phone&#10;&#10;Description generated with high confidence">
            <a:extLst>
              <a:ext uri="{FF2B5EF4-FFF2-40B4-BE49-F238E27FC236}">
                <a16:creationId xmlns:a16="http://schemas.microsoft.com/office/drawing/2014/main" id="{064DE7E0-C24F-6F41-8996-1AD92CD1FEE8}"/>
              </a:ext>
            </a:extLst>
          </p:cNvPr>
          <p:cNvPicPr>
            <a:picLocks noChangeAspect="1"/>
          </p:cNvPicPr>
          <p:nvPr/>
        </p:nvPicPr>
        <p:blipFill>
          <a:blip r:embed="rId5"/>
          <a:stretch>
            <a:fillRect/>
          </a:stretch>
        </p:blipFill>
        <p:spPr>
          <a:xfrm>
            <a:off x="1634191" y="4179529"/>
            <a:ext cx="4242426" cy="936981"/>
          </a:xfrm>
          <a:prstGeom prst="rect">
            <a:avLst/>
          </a:prstGeom>
        </p:spPr>
      </p:pic>
      <p:pic>
        <p:nvPicPr>
          <p:cNvPr id="10" name="Picture 13" descr="A close up of a device&#10;&#10;Description generated with high confidence">
            <a:extLst>
              <a:ext uri="{FF2B5EF4-FFF2-40B4-BE49-F238E27FC236}">
                <a16:creationId xmlns:a16="http://schemas.microsoft.com/office/drawing/2014/main" id="{F777688C-9AF6-9049-9019-61C367109FD5}"/>
              </a:ext>
            </a:extLst>
          </p:cNvPr>
          <p:cNvPicPr>
            <a:picLocks noChangeAspect="1"/>
          </p:cNvPicPr>
          <p:nvPr/>
        </p:nvPicPr>
        <p:blipFill>
          <a:blip r:embed="rId6"/>
          <a:stretch>
            <a:fillRect/>
          </a:stretch>
        </p:blipFill>
        <p:spPr>
          <a:xfrm>
            <a:off x="5920208" y="4179528"/>
            <a:ext cx="4557226" cy="990448"/>
          </a:xfrm>
          <a:prstGeom prst="rect">
            <a:avLst/>
          </a:prstGeom>
        </p:spPr>
      </p:pic>
      <p:sp>
        <p:nvSpPr>
          <p:cNvPr id="11" name="TextBox 10">
            <a:extLst>
              <a:ext uri="{FF2B5EF4-FFF2-40B4-BE49-F238E27FC236}">
                <a16:creationId xmlns:a16="http://schemas.microsoft.com/office/drawing/2014/main" id="{2FE0363B-11DE-214B-B3CD-BBBC5ED9C6B3}"/>
              </a:ext>
            </a:extLst>
          </p:cNvPr>
          <p:cNvSpPr txBox="1"/>
          <p:nvPr/>
        </p:nvSpPr>
        <p:spPr>
          <a:xfrm>
            <a:off x="6318933" y="1262805"/>
            <a:ext cx="4158503" cy="461665"/>
          </a:xfrm>
          <a:prstGeom prst="rect">
            <a:avLst/>
          </a:prstGeom>
          <a:noFill/>
        </p:spPr>
        <p:txBody>
          <a:bodyPr wrap="square" rtlCol="0" anchor="t">
            <a:spAutoFit/>
          </a:bodyPr>
          <a:lstStyle/>
          <a:p>
            <a:pPr algn="ctr"/>
            <a:r>
              <a:rPr lang="en-US" sz="2400" dirty="0">
                <a:latin typeface="Helvetica" pitchFamily="2" charset="0"/>
              </a:rPr>
              <a:t>Rx at 10 m</a:t>
            </a:r>
            <a:endParaRPr lang="en-US" sz="2400" dirty="0">
              <a:solidFill>
                <a:schemeClr val="bg1"/>
              </a:solidFill>
              <a:latin typeface="Helvetica" pitchFamily="2" charset="0"/>
            </a:endParaRPr>
          </a:p>
        </p:txBody>
      </p:sp>
      <p:sp>
        <p:nvSpPr>
          <p:cNvPr id="12" name="TextBox 11">
            <a:extLst>
              <a:ext uri="{FF2B5EF4-FFF2-40B4-BE49-F238E27FC236}">
                <a16:creationId xmlns:a16="http://schemas.microsoft.com/office/drawing/2014/main" id="{CD79A554-CFBB-B848-93C8-9CF18DAC1849}"/>
              </a:ext>
            </a:extLst>
          </p:cNvPr>
          <p:cNvSpPr txBox="1"/>
          <p:nvPr/>
        </p:nvSpPr>
        <p:spPr>
          <a:xfrm>
            <a:off x="1836896" y="3735365"/>
            <a:ext cx="4158503" cy="461665"/>
          </a:xfrm>
          <a:prstGeom prst="rect">
            <a:avLst/>
          </a:prstGeom>
          <a:noFill/>
        </p:spPr>
        <p:txBody>
          <a:bodyPr wrap="square" rtlCol="0" anchor="t">
            <a:spAutoFit/>
          </a:bodyPr>
          <a:lstStyle/>
          <a:p>
            <a:pPr algn="ctr"/>
            <a:r>
              <a:rPr lang="en-US" sz="2400" dirty="0">
                <a:latin typeface="Helvetica" pitchFamily="2" charset="0"/>
              </a:rPr>
              <a:t>Rx at 20 m</a:t>
            </a:r>
          </a:p>
        </p:txBody>
      </p:sp>
      <p:sp>
        <p:nvSpPr>
          <p:cNvPr id="13" name="TextBox 12">
            <a:extLst>
              <a:ext uri="{FF2B5EF4-FFF2-40B4-BE49-F238E27FC236}">
                <a16:creationId xmlns:a16="http://schemas.microsoft.com/office/drawing/2014/main" id="{CAE453A4-765F-EA49-A28A-D789CB773ED8}"/>
              </a:ext>
            </a:extLst>
          </p:cNvPr>
          <p:cNvSpPr txBox="1"/>
          <p:nvPr/>
        </p:nvSpPr>
        <p:spPr>
          <a:xfrm>
            <a:off x="6318932" y="3735365"/>
            <a:ext cx="4158503" cy="461665"/>
          </a:xfrm>
          <a:prstGeom prst="rect">
            <a:avLst/>
          </a:prstGeom>
          <a:noFill/>
        </p:spPr>
        <p:txBody>
          <a:bodyPr wrap="square" rtlCol="0" anchor="t">
            <a:spAutoFit/>
          </a:bodyPr>
          <a:lstStyle/>
          <a:p>
            <a:pPr algn="ctr"/>
            <a:r>
              <a:rPr lang="en-US" sz="2400" dirty="0">
                <a:latin typeface="Helvetica" pitchFamily="2" charset="0"/>
              </a:rPr>
              <a:t>Rx at 30 m</a:t>
            </a:r>
          </a:p>
        </p:txBody>
      </p:sp>
    </p:spTree>
    <p:extLst>
      <p:ext uri="{BB962C8B-B14F-4D97-AF65-F5344CB8AC3E}">
        <p14:creationId xmlns:p14="http://schemas.microsoft.com/office/powerpoint/2010/main" val="34212076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9D15D47A-3ADB-6645-AD89-372A9B44A63D}"/>
              </a:ext>
            </a:extLst>
          </p:cNvPr>
          <p:cNvSpPr>
            <a:spLocks noGrp="1"/>
          </p:cNvSpPr>
          <p:nvPr>
            <p:ph type="title"/>
          </p:nvPr>
        </p:nvSpPr>
        <p:spPr/>
        <p:txBody>
          <a:bodyPr/>
          <a:lstStyle/>
          <a:p>
            <a:r>
              <a:rPr lang="en-GB" dirty="0"/>
              <a:t>Maths behind MI</a:t>
            </a:r>
          </a:p>
        </p:txBody>
      </p:sp>
      <p:sp>
        <p:nvSpPr>
          <p:cNvPr id="3" name="Rectangle 2">
            <a:extLst>
              <a:ext uri="{FF2B5EF4-FFF2-40B4-BE49-F238E27FC236}">
                <a16:creationId xmlns:a16="http://schemas.microsoft.com/office/drawing/2014/main" id="{15D1EEF8-A4DF-AC49-9C52-B14415764BC1}"/>
              </a:ext>
            </a:extLst>
          </p:cNvPr>
          <p:cNvSpPr/>
          <p:nvPr/>
        </p:nvSpPr>
        <p:spPr>
          <a:xfrm>
            <a:off x="2639616" y="1699427"/>
            <a:ext cx="6912768" cy="3170099"/>
          </a:xfrm>
          <a:prstGeom prst="rect">
            <a:avLst/>
          </a:prstGeom>
        </p:spPr>
        <p:txBody>
          <a:bodyPr wrap="square">
            <a:spAutoFit/>
          </a:bodyPr>
          <a:lstStyle/>
          <a:p>
            <a:pPr marL="285750" indent="-285750">
              <a:buFont typeface="Arial" panose="020B0604020202020204" pitchFamily="34" charset="0"/>
              <a:buChar char="•"/>
            </a:pPr>
            <a:r>
              <a:rPr lang="en-GB" sz="2000" dirty="0">
                <a:latin typeface="Helvetica" pitchFamily="2" charset="0"/>
              </a:rPr>
              <a:t>As previously mentioned we can:</a:t>
            </a:r>
          </a:p>
          <a:p>
            <a:pPr marL="285750" indent="-285750">
              <a:buFont typeface="Arial" panose="020B0604020202020204" pitchFamily="34" charset="0"/>
              <a:buChar char="•"/>
            </a:pPr>
            <a:endParaRPr lang="en-GB" sz="2000" dirty="0">
              <a:latin typeface="Helvetica" pitchFamily="2" charset="0"/>
            </a:endParaRPr>
          </a:p>
          <a:p>
            <a:pPr marL="742950" lvl="1" indent="-285750">
              <a:buFont typeface="Arial" panose="020B0604020202020204" pitchFamily="34" charset="0"/>
              <a:buChar char="•"/>
            </a:pPr>
            <a:r>
              <a:rPr lang="en-GB" sz="2000" dirty="0">
                <a:solidFill>
                  <a:srgbClr val="FF0000"/>
                </a:solidFill>
                <a:latin typeface="Helvetica" pitchFamily="2" charset="0"/>
              </a:rPr>
              <a:t>Generate and steer a magnetic vector </a:t>
            </a:r>
            <a:r>
              <a:rPr lang="en-GB" sz="2000" dirty="0">
                <a:latin typeface="Helvetica" pitchFamily="2" charset="0"/>
              </a:rPr>
              <a:t>using 3 orthogonal transmitting coils</a:t>
            </a:r>
          </a:p>
          <a:p>
            <a:pPr marL="742950" lvl="1" indent="-285750">
              <a:buFont typeface="Arial" panose="020B0604020202020204" pitchFamily="34" charset="0"/>
              <a:buChar char="•"/>
            </a:pPr>
            <a:r>
              <a:rPr lang="en-GB" sz="2000" dirty="0">
                <a:solidFill>
                  <a:srgbClr val="FF0000"/>
                </a:solidFill>
                <a:latin typeface="Helvetica" pitchFamily="2" charset="0"/>
              </a:rPr>
              <a:t>Sense and recover the magnetic vector </a:t>
            </a:r>
            <a:r>
              <a:rPr lang="en-GB" sz="2000" dirty="0">
                <a:latin typeface="Helvetica" pitchFamily="2" charset="0"/>
              </a:rPr>
              <a:t>using 3 orthogonal receiving coils </a:t>
            </a:r>
          </a:p>
          <a:p>
            <a:pPr marL="742950" lvl="1" indent="-285750">
              <a:buFont typeface="Arial" panose="020B0604020202020204" pitchFamily="34" charset="0"/>
              <a:buChar char="•"/>
            </a:pPr>
            <a:endParaRPr lang="en-GB" sz="2000" dirty="0">
              <a:latin typeface="Helvetica" pitchFamily="2" charset="0"/>
            </a:endParaRPr>
          </a:p>
          <a:p>
            <a:pPr marL="285750" indent="-285750">
              <a:buFont typeface="Arial" panose="020B0604020202020204" pitchFamily="34" charset="0"/>
              <a:buChar char="•"/>
            </a:pPr>
            <a:r>
              <a:rPr lang="en-GB" sz="2000" dirty="0">
                <a:latin typeface="Helvetica" pitchFamily="2" charset="0"/>
              </a:rPr>
              <a:t>This provides the </a:t>
            </a:r>
            <a:r>
              <a:rPr lang="en-GB" sz="2000" i="1" dirty="0">
                <a:latin typeface="Helvetica" pitchFamily="2" charset="0"/>
              </a:rPr>
              <a:t>unique</a:t>
            </a:r>
            <a:r>
              <a:rPr lang="en-GB" sz="2000" dirty="0">
                <a:latin typeface="Helvetica" pitchFamily="2" charset="0"/>
              </a:rPr>
              <a:t> ability to </a:t>
            </a:r>
            <a:r>
              <a:rPr lang="en-GB" sz="2000" dirty="0">
                <a:solidFill>
                  <a:srgbClr val="FF0000"/>
                </a:solidFill>
                <a:latin typeface="Helvetica" pitchFamily="2" charset="0"/>
              </a:rPr>
              <a:t>localize a receiver using a single transmitter </a:t>
            </a:r>
          </a:p>
          <a:p>
            <a:pPr lvl="1"/>
            <a:endParaRPr lang="en-GB" sz="2000" dirty="0">
              <a:latin typeface="Helvetica" pitchFamily="2" charset="0"/>
            </a:endParaRPr>
          </a:p>
        </p:txBody>
      </p:sp>
    </p:spTree>
    <p:extLst>
      <p:ext uri="{BB962C8B-B14F-4D97-AF65-F5344CB8AC3E}">
        <p14:creationId xmlns:p14="http://schemas.microsoft.com/office/powerpoint/2010/main" val="222307107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9D15D47A-3ADB-6645-AD89-372A9B44A63D}"/>
              </a:ext>
            </a:extLst>
          </p:cNvPr>
          <p:cNvSpPr>
            <a:spLocks noGrp="1"/>
          </p:cNvSpPr>
          <p:nvPr>
            <p:ph type="title"/>
          </p:nvPr>
        </p:nvSpPr>
        <p:spPr/>
        <p:txBody>
          <a:bodyPr/>
          <a:lstStyle/>
          <a:p>
            <a:r>
              <a:rPr lang="en-GB" dirty="0"/>
              <a:t>Maths behind MI</a:t>
            </a:r>
          </a:p>
        </p:txBody>
      </p:sp>
      <p:sp>
        <p:nvSpPr>
          <p:cNvPr id="3" name="Rectangle 2">
            <a:extLst>
              <a:ext uri="{FF2B5EF4-FFF2-40B4-BE49-F238E27FC236}">
                <a16:creationId xmlns:a16="http://schemas.microsoft.com/office/drawing/2014/main" id="{15D1EEF8-A4DF-AC49-9C52-B14415764BC1}"/>
              </a:ext>
            </a:extLst>
          </p:cNvPr>
          <p:cNvSpPr/>
          <p:nvPr/>
        </p:nvSpPr>
        <p:spPr>
          <a:xfrm>
            <a:off x="2396133" y="1965588"/>
            <a:ext cx="7399734" cy="3170099"/>
          </a:xfrm>
          <a:prstGeom prst="rect">
            <a:avLst/>
          </a:prstGeom>
        </p:spPr>
        <p:txBody>
          <a:bodyPr wrap="square">
            <a:spAutoFit/>
          </a:bodyPr>
          <a:lstStyle/>
          <a:p>
            <a:pPr marL="285750" indent="-285750">
              <a:buFont typeface="Arial" panose="020B0604020202020204" pitchFamily="34" charset="0"/>
              <a:buChar char="•"/>
            </a:pPr>
            <a:r>
              <a:rPr lang="en-GB" sz="2000" dirty="0">
                <a:latin typeface="Helvetica" pitchFamily="2" charset="0"/>
              </a:rPr>
              <a:t>With 3 transmitting antennas and 3 receiving antennas, we have a total of 9 measurements, of which 6 are unique </a:t>
            </a:r>
          </a:p>
          <a:p>
            <a:pPr marL="285750" indent="-285750">
              <a:buFont typeface="Arial" panose="020B0604020202020204" pitchFamily="34" charset="0"/>
              <a:buChar char="•"/>
            </a:pPr>
            <a:endParaRPr lang="en-GB" sz="2000" dirty="0">
              <a:latin typeface="Helvetica" pitchFamily="2" charset="0"/>
            </a:endParaRPr>
          </a:p>
          <a:p>
            <a:pPr marL="285750" indent="-285750">
              <a:buFont typeface="Arial" panose="020B0604020202020204" pitchFamily="34" charset="0"/>
              <a:buChar char="•"/>
            </a:pPr>
            <a:r>
              <a:rPr lang="en-GB" sz="2000" dirty="0">
                <a:latin typeface="Helvetica" pitchFamily="2" charset="0"/>
              </a:rPr>
              <a:t>Using some physics we can work out the </a:t>
            </a:r>
            <a:r>
              <a:rPr lang="en-GB" sz="2000" dirty="0">
                <a:solidFill>
                  <a:srgbClr val="FF0000"/>
                </a:solidFill>
                <a:latin typeface="Helvetica" pitchFamily="2" charset="0"/>
              </a:rPr>
              <a:t>6 degrees of freedom in the receiver</a:t>
            </a:r>
            <a:r>
              <a:rPr lang="en-GB" sz="2000" dirty="0">
                <a:latin typeface="Helvetica" pitchFamily="2" charset="0"/>
              </a:rPr>
              <a:t> (position and orientation) </a:t>
            </a:r>
          </a:p>
          <a:p>
            <a:pPr marL="285750" indent="-285750">
              <a:buFont typeface="Arial" panose="020B0604020202020204" pitchFamily="34" charset="0"/>
              <a:buChar char="•"/>
            </a:pPr>
            <a:endParaRPr lang="en-GB" sz="2000" dirty="0">
              <a:latin typeface="Helvetica" pitchFamily="2" charset="0"/>
            </a:endParaRPr>
          </a:p>
          <a:p>
            <a:pPr marL="285750" indent="-285750">
              <a:buFont typeface="Arial" panose="020B0604020202020204" pitchFamily="34" charset="0"/>
              <a:buChar char="•"/>
            </a:pPr>
            <a:r>
              <a:rPr lang="en-GB" sz="2000" dirty="0">
                <a:latin typeface="Helvetica" pitchFamily="2" charset="0"/>
              </a:rPr>
              <a:t>Due to symmetry, we have a </a:t>
            </a:r>
            <a:r>
              <a:rPr lang="en-GB" sz="2000" dirty="0">
                <a:solidFill>
                  <a:srgbClr val="FF0000"/>
                </a:solidFill>
                <a:latin typeface="Helvetica" pitchFamily="2" charset="0"/>
              </a:rPr>
              <a:t>hemispherical ambiguity </a:t>
            </a:r>
            <a:r>
              <a:rPr lang="en-GB" sz="2000" dirty="0">
                <a:latin typeface="Helvetica" pitchFamily="2" charset="0"/>
              </a:rPr>
              <a:t>(</a:t>
            </a:r>
            <a:r>
              <a:rPr lang="en-GB" dirty="0">
                <a:latin typeface="Helvetica" pitchFamily="2" charset="0"/>
              </a:rPr>
              <a:t>receiver at (</a:t>
            </a:r>
            <a:r>
              <a:rPr lang="en-GB" dirty="0" err="1">
                <a:latin typeface="Helvetica" pitchFamily="2" charset="0"/>
              </a:rPr>
              <a:t>x,y,z</a:t>
            </a:r>
            <a:r>
              <a:rPr lang="en-GB" dirty="0">
                <a:latin typeface="Helvetica" pitchFamily="2" charset="0"/>
              </a:rPr>
              <a:t>) could also have been at (-x,-y,-z))</a:t>
            </a:r>
            <a:r>
              <a:rPr lang="en-GB" sz="2000" dirty="0">
                <a:latin typeface="Helvetica" pitchFamily="2" charset="0"/>
              </a:rPr>
              <a:t>, which can be solved with some prior knowledge (e.g., map information, IMU measurements).</a:t>
            </a:r>
          </a:p>
        </p:txBody>
      </p:sp>
    </p:spTree>
    <p:extLst>
      <p:ext uri="{BB962C8B-B14F-4D97-AF65-F5344CB8AC3E}">
        <p14:creationId xmlns:p14="http://schemas.microsoft.com/office/powerpoint/2010/main" val="22032467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E1E47B1-F75D-D849-BC3B-B8CB2AF9B4DA}"/>
              </a:ext>
            </a:extLst>
          </p:cNvPr>
          <p:cNvSpPr>
            <a:spLocks noGrp="1"/>
          </p:cNvSpPr>
          <p:nvPr>
            <p:ph type="title"/>
          </p:nvPr>
        </p:nvSpPr>
        <p:spPr/>
        <p:txBody>
          <a:bodyPr/>
          <a:lstStyle/>
          <a:p>
            <a:r>
              <a:rPr lang="en-GB" dirty="0"/>
              <a:t>ROS Definitions</a:t>
            </a:r>
          </a:p>
        </p:txBody>
      </p:sp>
      <p:sp>
        <p:nvSpPr>
          <p:cNvPr id="4" name="Content Placeholder 3">
            <a:extLst>
              <a:ext uri="{FF2B5EF4-FFF2-40B4-BE49-F238E27FC236}">
                <a16:creationId xmlns:a16="http://schemas.microsoft.com/office/drawing/2014/main" id="{48975C03-CB99-4841-8414-8F2DB9C2C4E1}"/>
              </a:ext>
            </a:extLst>
          </p:cNvPr>
          <p:cNvSpPr>
            <a:spLocks noGrp="1"/>
          </p:cNvSpPr>
          <p:nvPr>
            <p:ph idx="1"/>
          </p:nvPr>
        </p:nvSpPr>
        <p:spPr/>
        <p:txBody>
          <a:bodyPr>
            <a:normAutofit/>
          </a:bodyPr>
          <a:lstStyle/>
          <a:p>
            <a:r>
              <a:rPr lang="en-GB" sz="1800" dirty="0"/>
              <a:t>Nodes talk to each other through </a:t>
            </a:r>
            <a:r>
              <a:rPr lang="en-GB" sz="1800" i="1" dirty="0">
                <a:solidFill>
                  <a:srgbClr val="FF0000"/>
                </a:solidFill>
              </a:rPr>
              <a:t>messages</a:t>
            </a:r>
            <a:r>
              <a:rPr lang="en-GB" sz="1800" dirty="0"/>
              <a:t>. There are standard messages, but you can create your own.</a:t>
            </a:r>
          </a:p>
          <a:p>
            <a:r>
              <a:rPr lang="en-GB" sz="1800" dirty="0"/>
              <a:t>A ROS </a:t>
            </a:r>
            <a:r>
              <a:rPr lang="en-GB" sz="1800" i="1" dirty="0"/>
              <a:t>package</a:t>
            </a:r>
            <a:r>
              <a:rPr lang="en-GB" sz="1800" dirty="0"/>
              <a:t> will contain the </a:t>
            </a:r>
            <a:r>
              <a:rPr lang="en-GB" sz="1800" dirty="0">
                <a:solidFill>
                  <a:srgbClr val="FF0000"/>
                </a:solidFill>
              </a:rPr>
              <a:t>necessary messages, nodes and service definitions </a:t>
            </a:r>
            <a:r>
              <a:rPr lang="en-GB" sz="1800" dirty="0"/>
              <a:t>to complete a specific task. </a:t>
            </a:r>
          </a:p>
          <a:p>
            <a:r>
              <a:rPr lang="en-GB" sz="1800" dirty="0"/>
              <a:t>You can develop your nodes in C++, Python and Lisp. MATLAB now contains a ROS Toolbox which allows you to interact with the whole ROS interface. A bit slow to be honest.  </a:t>
            </a:r>
          </a:p>
        </p:txBody>
      </p:sp>
      <p:pic>
        <p:nvPicPr>
          <p:cNvPr id="43010" name="Picture 2" descr="nav_comic.png">
            <a:extLst>
              <a:ext uri="{FF2B5EF4-FFF2-40B4-BE49-F238E27FC236}">
                <a16:creationId xmlns:a16="http://schemas.microsoft.com/office/drawing/2014/main" id="{BFAF93F1-BC0F-6D4C-8088-7EFFB09992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37477" y="2339824"/>
            <a:ext cx="3730445" cy="416852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44CC8716-6FAB-EC43-8E9C-25D164CCB850}"/>
              </a:ext>
            </a:extLst>
          </p:cNvPr>
          <p:cNvSpPr txBox="1"/>
          <p:nvPr/>
        </p:nvSpPr>
        <p:spPr>
          <a:xfrm>
            <a:off x="7737477" y="6508350"/>
            <a:ext cx="3730445" cy="369332"/>
          </a:xfrm>
          <a:prstGeom prst="rect">
            <a:avLst/>
          </a:prstGeom>
          <a:noFill/>
        </p:spPr>
        <p:txBody>
          <a:bodyPr wrap="none" rtlCol="0">
            <a:spAutoFit/>
          </a:bodyPr>
          <a:lstStyle/>
          <a:p>
            <a:r>
              <a:rPr lang="en-GB" dirty="0">
                <a:solidFill>
                  <a:schemeClr val="bg1"/>
                </a:solidFill>
              </a:rPr>
              <a:t>Source: http://wiki.ros.org/navigation</a:t>
            </a:r>
          </a:p>
        </p:txBody>
      </p:sp>
    </p:spTree>
    <p:extLst>
      <p:ext uri="{BB962C8B-B14F-4D97-AF65-F5344CB8AC3E}">
        <p14:creationId xmlns:p14="http://schemas.microsoft.com/office/powerpoint/2010/main" val="2316664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2">
            <a:extLst>
              <a:ext uri="{FF2B5EF4-FFF2-40B4-BE49-F238E27FC236}">
                <a16:creationId xmlns:a16="http://schemas.microsoft.com/office/drawing/2014/main" id="{01029AC6-0086-5946-B1B4-97042786CC8E}"/>
              </a:ext>
            </a:extLst>
          </p:cNvPr>
          <p:cNvSpPr>
            <a:spLocks noGrp="1"/>
          </p:cNvSpPr>
          <p:nvPr>
            <p:ph type="title"/>
          </p:nvPr>
        </p:nvSpPr>
        <p:spPr/>
        <p:txBody>
          <a:bodyPr>
            <a:noAutofit/>
          </a:bodyPr>
          <a:lstStyle/>
          <a:p>
            <a:r>
              <a:rPr lang="en-GB" sz="2800" dirty="0"/>
              <a:t>Free-space Magnetic Channel Model</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4B7AB67-B0C9-464D-AA78-4EE48152B416}"/>
                  </a:ext>
                </a:extLst>
              </p:cNvPr>
              <p:cNvSpPr txBox="1"/>
              <p:nvPr/>
            </p:nvSpPr>
            <p:spPr>
              <a:xfrm>
                <a:off x="1806396" y="1019372"/>
                <a:ext cx="8579208" cy="2619500"/>
              </a:xfrm>
              <a:prstGeom prst="rect">
                <a:avLst/>
              </a:prstGeom>
              <a:noFill/>
            </p:spPr>
            <p:txBody>
              <a:bodyPr wrap="none" rtlCol="0">
                <a:spAutoFit/>
              </a:bodyPr>
              <a:lstStyle/>
              <a:p>
                <a:pPr marL="285750" indent="-285750">
                  <a:buFont typeface="Arial" panose="020B0604020202020204" pitchFamily="34" charset="0"/>
                  <a:buChar char="•"/>
                </a:pPr>
                <a:r>
                  <a:rPr lang="en-GB" sz="2000" dirty="0">
                    <a:latin typeface="Helvetica" pitchFamily="2" charset="0"/>
                  </a:rPr>
                  <a:t>Consider TX located at the origin </a:t>
                </a:r>
                <a14:m>
                  <m:oMath xmlns:m="http://schemas.openxmlformats.org/officeDocument/2006/math">
                    <m:d>
                      <m:dPr>
                        <m:ctrlPr>
                          <a:rPr lang="en-US" sz="2000" i="1">
                            <a:latin typeface="Cambria Math" panose="02040503050406030204" pitchFamily="18" charset="0"/>
                          </a:rPr>
                        </m:ctrlPr>
                      </m:dPr>
                      <m:e>
                        <m:r>
                          <a:rPr lang="en-US" sz="2000" i="1">
                            <a:latin typeface="Cambria Math" panose="02040503050406030204" pitchFamily="18" charset="0"/>
                          </a:rPr>
                          <m:t>𝑥</m:t>
                        </m:r>
                        <m:r>
                          <a:rPr lang="en-US" sz="2000" i="1">
                            <a:latin typeface="Cambria Math" panose="02040503050406030204" pitchFamily="18" charset="0"/>
                          </a:rPr>
                          <m:t>,</m:t>
                        </m:r>
                        <m:r>
                          <a:rPr lang="en-US" sz="2000" i="1">
                            <a:latin typeface="Cambria Math" panose="02040503050406030204" pitchFamily="18" charset="0"/>
                          </a:rPr>
                          <m:t>𝑦</m:t>
                        </m:r>
                        <m:r>
                          <a:rPr lang="en-US" sz="2000" i="1">
                            <a:latin typeface="Cambria Math" panose="02040503050406030204" pitchFamily="18" charset="0"/>
                          </a:rPr>
                          <m:t>, </m:t>
                        </m:r>
                        <m:r>
                          <a:rPr lang="en-US" sz="2000" i="1">
                            <a:latin typeface="Cambria Math" panose="02040503050406030204" pitchFamily="18" charset="0"/>
                          </a:rPr>
                          <m:t>𝑧</m:t>
                        </m:r>
                      </m:e>
                    </m:d>
                    <m:r>
                      <a:rPr lang="en-US" sz="2000" i="1">
                        <a:latin typeface="Cambria Math" panose="02040503050406030204" pitchFamily="18" charset="0"/>
                      </a:rPr>
                      <m:t>=(0, 0, 0)</m:t>
                    </m:r>
                  </m:oMath>
                </a14:m>
                <a:endParaRPr lang="en-GB" sz="2000" dirty="0">
                  <a:latin typeface="Helvetica" pitchFamily="2" charset="0"/>
                </a:endParaRPr>
              </a:p>
              <a:p>
                <a:pPr marL="285750" indent="-285750">
                  <a:buFont typeface="Arial" panose="020B0604020202020204" pitchFamily="34" charset="0"/>
                  <a:buChar char="•"/>
                </a:pPr>
                <a:endParaRPr lang="en-GB" sz="2000" dirty="0">
                  <a:latin typeface="Helvetica" pitchFamily="2" charset="0"/>
                </a:endParaRPr>
              </a:p>
              <a:p>
                <a:pPr marL="285750" indent="-285750">
                  <a:buFont typeface="Arial" panose="020B0604020202020204" pitchFamily="34" charset="0"/>
                  <a:buChar char="•"/>
                </a:pPr>
                <a:r>
                  <a:rPr lang="en-GB" sz="2000" dirty="0">
                    <a:latin typeface="Helvetica" pitchFamily="2" charset="0"/>
                  </a:rPr>
                  <a:t>Let RX position in 3D be described by the </a:t>
                </a:r>
                <a:r>
                  <a:rPr lang="en-GB" sz="2000" dirty="0">
                    <a:solidFill>
                      <a:srgbClr val="FF0000"/>
                    </a:solidFill>
                    <a:latin typeface="Helvetica" pitchFamily="2" charset="0"/>
                  </a:rPr>
                  <a:t>position vector </a:t>
                </a:r>
                <a14:m>
                  <m:oMath xmlns:m="http://schemas.openxmlformats.org/officeDocument/2006/math">
                    <m:r>
                      <a:rPr lang="en-US" sz="2000" b="1">
                        <a:solidFill>
                          <a:srgbClr val="FF0000"/>
                        </a:solidFill>
                        <a:latin typeface="Cambria Math" panose="02040503050406030204" pitchFamily="18" charset="0"/>
                      </a:rPr>
                      <m:t>𝐫</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𝑟</m:t>
                        </m:r>
                      </m:sub>
                    </m:sSub>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𝑦</m:t>
                        </m:r>
                      </m:e>
                      <m:sub>
                        <m:r>
                          <a:rPr lang="en-US" sz="2000" i="1">
                            <a:latin typeface="Cambria Math" panose="02040503050406030204" pitchFamily="18" charset="0"/>
                          </a:rPr>
                          <m:t>𝑟</m:t>
                        </m:r>
                      </m:sub>
                    </m:sSub>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𝑧</m:t>
                        </m:r>
                      </m:e>
                      <m:sub>
                        <m:r>
                          <a:rPr lang="en-US" sz="2000" i="1">
                            <a:latin typeface="Cambria Math" panose="02040503050406030204" pitchFamily="18" charset="0"/>
                          </a:rPr>
                          <m:t>𝑟</m:t>
                        </m:r>
                      </m:sub>
                    </m:sSub>
                    <m:r>
                      <a:rPr lang="en-US" sz="2000" i="1">
                        <a:latin typeface="Cambria Math" panose="02040503050406030204" pitchFamily="18" charset="0"/>
                      </a:rPr>
                      <m:t>)</m:t>
                    </m:r>
                  </m:oMath>
                </a14:m>
                <a:endParaRPr lang="en-GB" sz="2000" dirty="0">
                  <a:latin typeface="Helvetica" pitchFamily="2" charset="0"/>
                </a:endParaRPr>
              </a:p>
              <a:p>
                <a:pPr marL="285750" indent="-285750">
                  <a:buFont typeface="Arial" panose="020B0604020202020204" pitchFamily="34" charset="0"/>
                  <a:buChar char="•"/>
                </a:pPr>
                <a:endParaRPr lang="en-GB" sz="2000" dirty="0">
                  <a:latin typeface="Helvetica" pitchFamily="2" charset="0"/>
                </a:endParaRPr>
              </a:p>
              <a:p>
                <a:pPr marL="285750" indent="-285750">
                  <a:buFont typeface="Arial" panose="020B0604020202020204" pitchFamily="34" charset="0"/>
                  <a:buChar char="•"/>
                </a:pPr>
                <a:r>
                  <a:rPr lang="en-GB" sz="2000" dirty="0">
                    <a:solidFill>
                      <a:srgbClr val="FF0000"/>
                    </a:solidFill>
                    <a:latin typeface="Helvetica" pitchFamily="2" charset="0"/>
                  </a:rPr>
                  <a:t>The range is </a:t>
                </a:r>
                <a14:m>
                  <m:oMath xmlns:m="http://schemas.openxmlformats.org/officeDocument/2006/math">
                    <m:r>
                      <a:rPr lang="en-US" sz="2000" i="1">
                        <a:solidFill>
                          <a:srgbClr val="FF0000"/>
                        </a:solidFill>
                        <a:latin typeface="Cambria Math" panose="02040503050406030204" pitchFamily="18" charset="0"/>
                      </a:rPr>
                      <m:t>𝑟</m:t>
                    </m:r>
                    <m:r>
                      <a:rPr lang="en-US" sz="2000" i="1">
                        <a:latin typeface="Cambria Math" panose="02040503050406030204" pitchFamily="18" charset="0"/>
                      </a:rPr>
                      <m:t>=</m:t>
                    </m:r>
                    <m:sSub>
                      <m:sSubPr>
                        <m:ctrlPr>
                          <a:rPr lang="en-US" sz="2000" i="1">
                            <a:latin typeface="Cambria Math" panose="02040503050406030204" pitchFamily="18" charset="0"/>
                          </a:rPr>
                        </m:ctrlPr>
                      </m:sSubPr>
                      <m:e>
                        <m:d>
                          <m:dPr>
                            <m:begChr m:val="‖"/>
                            <m:endChr m:val="‖"/>
                            <m:ctrlPr>
                              <a:rPr lang="en-US" sz="2000" i="1">
                                <a:latin typeface="Cambria Math" panose="02040503050406030204" pitchFamily="18" charset="0"/>
                              </a:rPr>
                            </m:ctrlPr>
                          </m:dPr>
                          <m:e>
                            <m:r>
                              <a:rPr lang="en-US" sz="2000" b="1">
                                <a:latin typeface="Cambria Math" panose="02040503050406030204" pitchFamily="18" charset="0"/>
                              </a:rPr>
                              <m:t>𝐫</m:t>
                            </m:r>
                          </m:e>
                        </m:d>
                      </m:e>
                      <m:sub>
                        <m:r>
                          <a:rPr lang="en-US" sz="2000" i="1">
                            <a:latin typeface="Cambria Math" panose="02040503050406030204" pitchFamily="18" charset="0"/>
                          </a:rPr>
                          <m:t>2</m:t>
                        </m:r>
                      </m:sub>
                    </m:sSub>
                    <m:r>
                      <a:rPr lang="en-US" sz="2000" i="1">
                        <a:latin typeface="Cambria Math" panose="02040503050406030204" pitchFamily="18" charset="0"/>
                      </a:rPr>
                      <m:t>=</m:t>
                    </m:r>
                    <m:rad>
                      <m:radPr>
                        <m:degHide m:val="on"/>
                        <m:ctrlPr>
                          <a:rPr lang="en-GB" sz="2000" i="1" dirty="0">
                            <a:latin typeface="Cambria Math" panose="02040503050406030204" pitchFamily="18" charset="0"/>
                          </a:rPr>
                        </m:ctrlPr>
                      </m:radPr>
                      <m:deg/>
                      <m:e>
                        <m:sSubSup>
                          <m:sSubSupPr>
                            <m:ctrlPr>
                              <a:rPr lang="en-US" sz="2000" i="1" dirty="0">
                                <a:latin typeface="Cambria Math" panose="02040503050406030204" pitchFamily="18" charset="0"/>
                              </a:rPr>
                            </m:ctrlPr>
                          </m:sSubSupPr>
                          <m:e>
                            <m:r>
                              <a:rPr lang="en-US" sz="2000" i="1" dirty="0">
                                <a:latin typeface="Cambria Math" panose="02040503050406030204" pitchFamily="18" charset="0"/>
                              </a:rPr>
                              <m:t>𝑥</m:t>
                            </m:r>
                          </m:e>
                          <m:sub>
                            <m:r>
                              <a:rPr lang="en-US" sz="2000" i="1" dirty="0">
                                <a:latin typeface="Cambria Math" panose="02040503050406030204" pitchFamily="18" charset="0"/>
                              </a:rPr>
                              <m:t>𝑟</m:t>
                            </m:r>
                          </m:sub>
                          <m:sup>
                            <m:r>
                              <a:rPr lang="en-GB" sz="2000" i="1" dirty="0">
                                <a:latin typeface="Cambria Math" panose="02040503050406030204" pitchFamily="18" charset="0"/>
                              </a:rPr>
                              <m:t>2</m:t>
                            </m:r>
                          </m:sup>
                        </m:sSubSup>
                        <m:r>
                          <a:rPr lang="en-US" sz="2000" i="1" dirty="0">
                            <a:latin typeface="Cambria Math" panose="02040503050406030204" pitchFamily="18" charset="0"/>
                          </a:rPr>
                          <m:t>+</m:t>
                        </m:r>
                        <m:sSubSup>
                          <m:sSubSupPr>
                            <m:ctrlPr>
                              <a:rPr lang="en-US" sz="2000" i="1" dirty="0">
                                <a:latin typeface="Cambria Math" panose="02040503050406030204" pitchFamily="18" charset="0"/>
                              </a:rPr>
                            </m:ctrlPr>
                          </m:sSubSupPr>
                          <m:e>
                            <m:r>
                              <a:rPr lang="en-US" sz="2000" i="1" dirty="0">
                                <a:latin typeface="Cambria Math" panose="02040503050406030204" pitchFamily="18" charset="0"/>
                              </a:rPr>
                              <m:t>𝑦</m:t>
                            </m:r>
                          </m:e>
                          <m:sub>
                            <m:r>
                              <a:rPr lang="en-US" sz="2000" i="1" dirty="0">
                                <a:latin typeface="Cambria Math" panose="02040503050406030204" pitchFamily="18" charset="0"/>
                              </a:rPr>
                              <m:t>𝑟</m:t>
                            </m:r>
                          </m:sub>
                          <m:sup>
                            <m:r>
                              <a:rPr lang="en-GB" sz="2000" i="1" dirty="0">
                                <a:latin typeface="Cambria Math" panose="02040503050406030204" pitchFamily="18" charset="0"/>
                              </a:rPr>
                              <m:t>2</m:t>
                            </m:r>
                          </m:sup>
                        </m:sSubSup>
                        <m:r>
                          <a:rPr lang="en-US" sz="2000" i="1" dirty="0">
                            <a:latin typeface="Cambria Math" panose="02040503050406030204" pitchFamily="18" charset="0"/>
                          </a:rPr>
                          <m:t>+</m:t>
                        </m:r>
                        <m:sSubSup>
                          <m:sSubSupPr>
                            <m:ctrlPr>
                              <a:rPr lang="en-US" sz="2000" i="1" dirty="0">
                                <a:latin typeface="Cambria Math" panose="02040503050406030204" pitchFamily="18" charset="0"/>
                              </a:rPr>
                            </m:ctrlPr>
                          </m:sSubSupPr>
                          <m:e>
                            <m:r>
                              <a:rPr lang="en-US" sz="2000" i="1" dirty="0">
                                <a:latin typeface="Cambria Math" panose="02040503050406030204" pitchFamily="18" charset="0"/>
                              </a:rPr>
                              <m:t>𝑧</m:t>
                            </m:r>
                          </m:e>
                          <m:sub>
                            <m:r>
                              <a:rPr lang="en-US" sz="2000" i="1" dirty="0">
                                <a:latin typeface="Cambria Math" panose="02040503050406030204" pitchFamily="18" charset="0"/>
                              </a:rPr>
                              <m:t>𝑟</m:t>
                            </m:r>
                          </m:sub>
                          <m:sup>
                            <m:r>
                              <a:rPr lang="en-GB" sz="2000" i="1" dirty="0">
                                <a:latin typeface="Cambria Math" panose="02040503050406030204" pitchFamily="18" charset="0"/>
                              </a:rPr>
                              <m:t>2</m:t>
                            </m:r>
                          </m:sup>
                        </m:sSubSup>
                      </m:e>
                    </m:rad>
                  </m:oMath>
                </a14:m>
                <a:endParaRPr lang="en-GB" sz="2000" dirty="0">
                  <a:latin typeface="Helvetica" pitchFamily="2" charset="0"/>
                </a:endParaRPr>
              </a:p>
              <a:p>
                <a:endParaRPr lang="en-GB" sz="2000" dirty="0">
                  <a:latin typeface="Helvetica" pitchFamily="2" charset="0"/>
                </a:endParaRPr>
              </a:p>
              <a:p>
                <a:pPr marL="285750" indent="-285750">
                  <a:buFont typeface="Arial" panose="020B0604020202020204" pitchFamily="34" charset="0"/>
                  <a:buChar char="•"/>
                </a:pPr>
                <a:r>
                  <a:rPr lang="en-GB" sz="2000" dirty="0">
                    <a:latin typeface="Helvetica" pitchFamily="2" charset="0"/>
                  </a:rPr>
                  <a:t>TX is energized in each axis, and the corresponding </a:t>
                </a:r>
              </a:p>
              <a:p>
                <a:pPr lvl="1"/>
                <a:r>
                  <a:rPr lang="en-GB" sz="2000" dirty="0">
                    <a:solidFill>
                      <a:srgbClr val="FF0000"/>
                    </a:solidFill>
                    <a:latin typeface="Helvetica" pitchFamily="2" charset="0"/>
                  </a:rPr>
                  <a:t>magnetic moments </a:t>
                </a:r>
                <a:r>
                  <a:rPr lang="en-GB" sz="2000" dirty="0">
                    <a:latin typeface="Helvetica" pitchFamily="2" charset="0"/>
                  </a:rPr>
                  <a:t>are:</a:t>
                </a:r>
              </a:p>
            </p:txBody>
          </p:sp>
        </mc:Choice>
        <mc:Fallback xmlns="">
          <p:sp>
            <p:nvSpPr>
              <p:cNvPr id="8" name="TextBox 7">
                <a:extLst>
                  <a:ext uri="{FF2B5EF4-FFF2-40B4-BE49-F238E27FC236}">
                    <a16:creationId xmlns:a16="http://schemas.microsoft.com/office/drawing/2014/main" id="{54B7AB67-B0C9-464D-AA78-4EE48152B416}"/>
                  </a:ext>
                </a:extLst>
              </p:cNvPr>
              <p:cNvSpPr txBox="1">
                <a:spLocks noRot="1" noChangeAspect="1" noMove="1" noResize="1" noEditPoints="1" noAdjustHandles="1" noChangeArrowheads="1" noChangeShapeType="1" noTextEdit="1"/>
              </p:cNvSpPr>
              <p:nvPr/>
            </p:nvSpPr>
            <p:spPr>
              <a:xfrm>
                <a:off x="1806396" y="1019372"/>
                <a:ext cx="8579208" cy="2619500"/>
              </a:xfrm>
              <a:prstGeom prst="rect">
                <a:avLst/>
              </a:prstGeom>
              <a:blipFill>
                <a:blip r:embed="rId3"/>
                <a:stretch>
                  <a:fillRect l="-592" t="-966" b="-386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359EFF9F-43CF-C647-B438-6C3A2B8D22E0}"/>
                  </a:ext>
                </a:extLst>
              </p:cNvPr>
              <p:cNvSpPr txBox="1"/>
              <p:nvPr/>
            </p:nvSpPr>
            <p:spPr>
              <a:xfrm>
                <a:off x="5020962" y="3845024"/>
                <a:ext cx="2150076"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rPr>
                          </m:ctrlPr>
                        </m:sSubPr>
                        <m:e>
                          <m:r>
                            <a:rPr lang="en-US" sz="2000" b="1">
                              <a:latin typeface="Cambria Math" panose="02040503050406030204" pitchFamily="18" charset="0"/>
                            </a:rPr>
                            <m:t>𝐦</m:t>
                          </m:r>
                        </m:e>
                        <m:sub>
                          <m:r>
                            <a:rPr lang="en-US" sz="2000" i="1">
                              <a:latin typeface="Cambria Math" panose="02040503050406030204" pitchFamily="18" charset="0"/>
                            </a:rPr>
                            <m:t>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𝑁</m:t>
                          </m:r>
                        </m:e>
                        <m:sub>
                          <m:r>
                            <a:rPr lang="en-US" sz="2000" i="1">
                              <a:latin typeface="Cambria Math" panose="02040503050406030204" pitchFamily="18" charset="0"/>
                            </a:rPr>
                            <m:t>𝑇𝑋</m:t>
                          </m:r>
                        </m:sub>
                      </m:sSub>
                      <m:sSub>
                        <m:sSubPr>
                          <m:ctrlPr>
                            <a:rPr lang="en-US" sz="2000" i="1">
                              <a:latin typeface="Cambria Math" panose="02040503050406030204" pitchFamily="18" charset="0"/>
                            </a:rPr>
                          </m:ctrlPr>
                        </m:sSubPr>
                        <m:e>
                          <m:r>
                            <a:rPr lang="en-US" sz="2000" i="1">
                              <a:latin typeface="Cambria Math" panose="02040503050406030204" pitchFamily="18" charset="0"/>
                            </a:rPr>
                            <m:t>𝐼</m:t>
                          </m:r>
                        </m:e>
                        <m:sub>
                          <m:r>
                            <a:rPr lang="en-US" sz="2000" i="1">
                              <a:latin typeface="Cambria Math" panose="02040503050406030204" pitchFamily="18" charset="0"/>
                            </a:rPr>
                            <m:t>𝑇𝑋</m:t>
                          </m:r>
                        </m:sub>
                      </m:sSub>
                      <m:sSub>
                        <m:sSubPr>
                          <m:ctrlPr>
                            <a:rPr lang="en-US" sz="2000" i="1">
                              <a:latin typeface="Cambria Math" panose="02040503050406030204" pitchFamily="18" charset="0"/>
                            </a:rPr>
                          </m:ctrlPr>
                        </m:sSubPr>
                        <m:e>
                          <m:r>
                            <a:rPr lang="en-US" sz="2000" i="1">
                              <a:latin typeface="Cambria Math" panose="02040503050406030204" pitchFamily="18" charset="0"/>
                            </a:rPr>
                            <m:t>𝐴</m:t>
                          </m:r>
                        </m:e>
                        <m:sub>
                          <m:r>
                            <a:rPr lang="en-US" sz="2000" i="1">
                              <a:latin typeface="Cambria Math" panose="02040503050406030204" pitchFamily="18" charset="0"/>
                            </a:rPr>
                            <m:t>𝑇𝑋</m:t>
                          </m:r>
                        </m:sub>
                      </m:sSub>
                      <m:sSub>
                        <m:sSubPr>
                          <m:ctrlPr>
                            <a:rPr lang="en-US" sz="2000" i="1">
                              <a:latin typeface="Cambria Math" panose="02040503050406030204" pitchFamily="18" charset="0"/>
                            </a:rPr>
                          </m:ctrlPr>
                        </m:sSubPr>
                        <m:e>
                          <m:r>
                            <a:rPr lang="en-US" sz="2000" b="1" i="1">
                              <a:latin typeface="Cambria Math" panose="02040503050406030204" pitchFamily="18" charset="0"/>
                            </a:rPr>
                            <m:t>𝒆</m:t>
                          </m:r>
                        </m:e>
                        <m:sub>
                          <m:r>
                            <a:rPr lang="en-US" sz="2000" i="1">
                              <a:latin typeface="Cambria Math" panose="02040503050406030204" pitchFamily="18" charset="0"/>
                            </a:rPr>
                            <m:t>𝑖</m:t>
                          </m:r>
                        </m:sub>
                      </m:sSub>
                    </m:oMath>
                  </m:oMathPara>
                </a14:m>
                <a:endParaRPr lang="en-GB" sz="2000" dirty="0"/>
              </a:p>
            </p:txBody>
          </p:sp>
        </mc:Choice>
        <mc:Fallback xmlns="">
          <p:sp>
            <p:nvSpPr>
              <p:cNvPr id="9" name="TextBox 8">
                <a:extLst>
                  <a:ext uri="{FF2B5EF4-FFF2-40B4-BE49-F238E27FC236}">
                    <a16:creationId xmlns:a16="http://schemas.microsoft.com/office/drawing/2014/main" id="{359EFF9F-43CF-C647-B438-6C3A2B8D22E0}"/>
                  </a:ext>
                </a:extLst>
              </p:cNvPr>
              <p:cNvSpPr txBox="1">
                <a:spLocks noRot="1" noChangeAspect="1" noMove="1" noResize="1" noEditPoints="1" noAdjustHandles="1" noChangeArrowheads="1" noChangeShapeType="1" noTextEdit="1"/>
              </p:cNvSpPr>
              <p:nvPr/>
            </p:nvSpPr>
            <p:spPr>
              <a:xfrm>
                <a:off x="5020962" y="3845024"/>
                <a:ext cx="2150076" cy="307777"/>
              </a:xfrm>
              <a:prstGeom prst="rect">
                <a:avLst/>
              </a:prstGeom>
              <a:blipFill>
                <a:blip r:embed="rId4"/>
                <a:stretch>
                  <a:fillRect l="-1176" r="-588" b="-2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23388AF7-F836-704F-9C94-4C24873A1C7D}"/>
                  </a:ext>
                </a:extLst>
              </p:cNvPr>
              <p:cNvSpPr txBox="1"/>
              <p:nvPr/>
            </p:nvSpPr>
            <p:spPr>
              <a:xfrm>
                <a:off x="3296816" y="4607805"/>
                <a:ext cx="6111552" cy="1323439"/>
              </a:xfrm>
              <a:prstGeom prst="rect">
                <a:avLst/>
              </a:prstGeom>
              <a:noFill/>
            </p:spPr>
            <p:txBody>
              <a:bodyPr wrap="square" rtlCol="0">
                <a:spAutoFit/>
              </a:bodyPr>
              <a:lstStyle/>
              <a:p>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𝑁</m:t>
                        </m:r>
                      </m:e>
                      <m:sub>
                        <m:r>
                          <a:rPr lang="en-US" sz="2000" i="1">
                            <a:latin typeface="Cambria Math" panose="02040503050406030204" pitchFamily="18" charset="0"/>
                          </a:rPr>
                          <m:t>𝑇𝑋</m:t>
                        </m:r>
                      </m:sub>
                    </m:sSub>
                  </m:oMath>
                </a14:m>
                <a:r>
                  <a:rPr lang="en-GB" sz="2000" dirty="0"/>
                  <a:t>= number of turn of the TX coil</a:t>
                </a:r>
              </a:p>
              <a:p>
                <a14:m>
                  <m:oMath xmlns:m="http://schemas.openxmlformats.org/officeDocument/2006/math">
                    <m:sSub>
                      <m:sSubPr>
                        <m:ctrlPr>
                          <a:rPr lang="en-US" sz="2000" i="1">
                            <a:latin typeface="Cambria Math" panose="02040503050406030204" pitchFamily="18" charset="0"/>
                          </a:rPr>
                        </m:ctrlPr>
                      </m:sSubPr>
                      <m:e>
                        <m:r>
                          <m:rPr>
                            <m:sty m:val="p"/>
                          </m:rPr>
                          <a:rPr lang="en-US" sz="2000">
                            <a:latin typeface="Cambria Math" panose="02040503050406030204" pitchFamily="18" charset="0"/>
                          </a:rPr>
                          <m:t>I</m:t>
                        </m:r>
                      </m:e>
                      <m:sub>
                        <m:r>
                          <a:rPr lang="en-US" sz="2000" i="1">
                            <a:latin typeface="Cambria Math" panose="02040503050406030204" pitchFamily="18" charset="0"/>
                          </a:rPr>
                          <m:t>𝑇𝑋</m:t>
                        </m:r>
                      </m:sub>
                    </m:sSub>
                  </m:oMath>
                </a14:m>
                <a:r>
                  <a:rPr lang="en-GB" sz="2000" dirty="0"/>
                  <a:t>= the coil input TX current</a:t>
                </a:r>
              </a:p>
              <a:p>
                <a14:m>
                  <m:oMath xmlns:m="http://schemas.openxmlformats.org/officeDocument/2006/math">
                    <m:sSub>
                      <m:sSubPr>
                        <m:ctrlPr>
                          <a:rPr lang="en-US" sz="2000" i="1">
                            <a:latin typeface="Cambria Math" panose="02040503050406030204" pitchFamily="18" charset="0"/>
                          </a:rPr>
                        </m:ctrlPr>
                      </m:sSubPr>
                      <m:e>
                        <m:r>
                          <m:rPr>
                            <m:sty m:val="p"/>
                          </m:rPr>
                          <a:rPr lang="en-US" sz="2000">
                            <a:latin typeface="Cambria Math" panose="02040503050406030204" pitchFamily="18" charset="0"/>
                          </a:rPr>
                          <m:t>A</m:t>
                        </m:r>
                      </m:e>
                      <m:sub>
                        <m:r>
                          <a:rPr lang="en-US" sz="2000" i="1">
                            <a:latin typeface="Cambria Math" panose="02040503050406030204" pitchFamily="18" charset="0"/>
                          </a:rPr>
                          <m:t>𝑇𝑋</m:t>
                        </m:r>
                      </m:sub>
                    </m:sSub>
                  </m:oMath>
                </a14:m>
                <a:r>
                  <a:rPr lang="en-GB" sz="2000" dirty="0"/>
                  <a:t>= the area of the TX coil</a:t>
                </a:r>
              </a:p>
              <a:p>
                <a14:m>
                  <m:oMath xmlns:m="http://schemas.openxmlformats.org/officeDocument/2006/math">
                    <m:sSub>
                      <m:sSubPr>
                        <m:ctrlPr>
                          <a:rPr lang="en-US" sz="2000" i="1">
                            <a:latin typeface="Cambria Math" panose="02040503050406030204" pitchFamily="18" charset="0"/>
                          </a:rPr>
                        </m:ctrlPr>
                      </m:sSubPr>
                      <m:e>
                        <m:r>
                          <a:rPr lang="en-US" sz="2000" b="1">
                            <a:latin typeface="Cambria Math" panose="02040503050406030204" pitchFamily="18" charset="0"/>
                          </a:rPr>
                          <m:t>𝐞</m:t>
                        </m:r>
                      </m:e>
                      <m:sub>
                        <m:r>
                          <a:rPr lang="en-US" sz="2000" i="1">
                            <a:latin typeface="Cambria Math" panose="02040503050406030204" pitchFamily="18" charset="0"/>
                          </a:rPr>
                          <m:t>𝑖</m:t>
                        </m:r>
                      </m:sub>
                    </m:sSub>
                  </m:oMath>
                </a14:m>
                <a:r>
                  <a:rPr lang="en-GB" sz="2000" dirty="0"/>
                  <a:t>= 1, 2, 3 are the standard Euclidean basis vectors</a:t>
                </a:r>
              </a:p>
            </p:txBody>
          </p:sp>
        </mc:Choice>
        <mc:Fallback xmlns="">
          <p:sp>
            <p:nvSpPr>
              <p:cNvPr id="10" name="TextBox 9">
                <a:extLst>
                  <a:ext uri="{FF2B5EF4-FFF2-40B4-BE49-F238E27FC236}">
                    <a16:creationId xmlns:a16="http://schemas.microsoft.com/office/drawing/2014/main" id="{23388AF7-F836-704F-9C94-4C24873A1C7D}"/>
                  </a:ext>
                </a:extLst>
              </p:cNvPr>
              <p:cNvSpPr txBox="1">
                <a:spLocks noRot="1" noChangeAspect="1" noMove="1" noResize="1" noEditPoints="1" noAdjustHandles="1" noChangeArrowheads="1" noChangeShapeType="1" noTextEdit="1"/>
              </p:cNvSpPr>
              <p:nvPr/>
            </p:nvSpPr>
            <p:spPr>
              <a:xfrm>
                <a:off x="3296816" y="4607805"/>
                <a:ext cx="6111552" cy="1323439"/>
              </a:xfrm>
              <a:prstGeom prst="rect">
                <a:avLst/>
              </a:prstGeom>
              <a:blipFill>
                <a:blip r:embed="rId5"/>
                <a:stretch>
                  <a:fillRect t="-1887" b="-6604"/>
                </a:stretch>
              </a:blipFill>
            </p:spPr>
            <p:txBody>
              <a:bodyPr/>
              <a:lstStyle/>
              <a:p>
                <a:r>
                  <a:rPr lang="en-US">
                    <a:noFill/>
                  </a:rPr>
                  <a:t> </a:t>
                </a:r>
              </a:p>
            </p:txBody>
          </p:sp>
        </mc:Fallback>
      </mc:AlternateContent>
    </p:spTree>
    <p:extLst>
      <p:ext uri="{BB962C8B-B14F-4D97-AF65-F5344CB8AC3E}">
        <p14:creationId xmlns:p14="http://schemas.microsoft.com/office/powerpoint/2010/main" val="96221151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728DA04-679D-CC91-950A-7960C12583AB}"/>
              </a:ext>
            </a:extLst>
          </p:cNvPr>
          <p:cNvSpPr>
            <a:spLocks noGrp="1"/>
          </p:cNvSpPr>
          <p:nvPr>
            <p:ph type="title"/>
          </p:nvPr>
        </p:nvSpPr>
        <p:spPr/>
        <p:txBody>
          <a:bodyPr/>
          <a:lstStyle/>
          <a:p>
            <a:r>
              <a:rPr lang="en-GB" sz="2800" dirty="0"/>
              <a:t>Free-space Magnetic Channel Model</a:t>
            </a:r>
            <a:endParaRPr lang="en-US"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4B7AB67-B0C9-464D-AA78-4EE48152B416}"/>
                  </a:ext>
                </a:extLst>
              </p:cNvPr>
              <p:cNvSpPr txBox="1"/>
              <p:nvPr/>
            </p:nvSpPr>
            <p:spPr>
              <a:xfrm>
                <a:off x="1782055" y="1245907"/>
                <a:ext cx="7601972" cy="1323439"/>
              </a:xfrm>
              <a:prstGeom prst="rect">
                <a:avLst/>
              </a:prstGeom>
              <a:noFill/>
            </p:spPr>
            <p:txBody>
              <a:bodyPr wrap="square" rtlCol="0">
                <a:spAutoFit/>
              </a:bodyPr>
              <a:lstStyle/>
              <a:p>
                <a:pPr marL="285750" indent="-285750">
                  <a:buFont typeface="Arial" panose="020B0604020202020204" pitchFamily="34" charset="0"/>
                  <a:buChar char="•"/>
                </a:pPr>
                <a:r>
                  <a:rPr lang="en-US" sz="2000" dirty="0">
                    <a:solidFill>
                      <a:schemeClr val="accent6">
                        <a:lumMod val="75000"/>
                      </a:schemeClr>
                    </a:solidFill>
                    <a:latin typeface="Helvetica" pitchFamily="2" charset="0"/>
                  </a:rPr>
                  <a:t>GOAL: Estimate the 3D position of RX</a:t>
                </a:r>
                <a:endParaRPr lang="en-GB" sz="2000" dirty="0">
                  <a:solidFill>
                    <a:schemeClr val="accent6">
                      <a:lumMod val="75000"/>
                    </a:schemeClr>
                  </a:solidFill>
                  <a:latin typeface="Helvetica" pitchFamily="2" charset="0"/>
                </a:endParaRPr>
              </a:p>
              <a:p>
                <a:pPr marL="285750" indent="-285750">
                  <a:buFont typeface="Arial" panose="020B0604020202020204" pitchFamily="34" charset="0"/>
                  <a:buChar char="•"/>
                </a:pPr>
                <a:endParaRPr lang="en-GB" sz="2000" dirty="0">
                  <a:latin typeface="Helvetica" pitchFamily="2" charset="0"/>
                </a:endParaRPr>
              </a:p>
              <a:p>
                <a:pPr marL="285750" indent="-285750">
                  <a:buFont typeface="Arial" panose="020B0604020202020204" pitchFamily="34" charset="0"/>
                  <a:buChar char="•"/>
                </a:pPr>
                <a:r>
                  <a:rPr lang="en-US" sz="2000" dirty="0">
                    <a:latin typeface="Helvetica" pitchFamily="2" charset="0"/>
                  </a:rPr>
                  <a:t>The B-field at an </a:t>
                </a:r>
                <a:r>
                  <a:rPr lang="en-US" sz="2000" dirty="0">
                    <a:solidFill>
                      <a:srgbClr val="FF0000"/>
                    </a:solidFill>
                    <a:latin typeface="Helvetica" pitchFamily="2" charset="0"/>
                  </a:rPr>
                  <a:t>arbitrary position </a:t>
                </a:r>
                <a14:m>
                  <m:oMath xmlns:m="http://schemas.openxmlformats.org/officeDocument/2006/math">
                    <m:r>
                      <a:rPr lang="en-US" sz="2000" b="1" i="1">
                        <a:solidFill>
                          <a:srgbClr val="FF0000"/>
                        </a:solidFill>
                        <a:latin typeface="Cambria Math" panose="02040503050406030204" pitchFamily="18" charset="0"/>
                      </a:rPr>
                      <m:t>𝒓</m:t>
                    </m:r>
                  </m:oMath>
                </a14:m>
                <a:r>
                  <a:rPr lang="en-US" sz="2000" dirty="0">
                    <a:latin typeface="Helvetica" pitchFamily="2" charset="0"/>
                  </a:rPr>
                  <a:t>, given an </a:t>
                </a:r>
                <a:r>
                  <a:rPr lang="en-US" sz="2000" dirty="0">
                    <a:solidFill>
                      <a:srgbClr val="FF0000"/>
                    </a:solidFill>
                    <a:latin typeface="Helvetica" pitchFamily="2" charset="0"/>
                  </a:rPr>
                  <a:t>arbitrary magnetic moment </a:t>
                </a:r>
                <a14:m>
                  <m:oMath xmlns:m="http://schemas.openxmlformats.org/officeDocument/2006/math">
                    <m:r>
                      <a:rPr lang="en-US" sz="2000" b="1">
                        <a:solidFill>
                          <a:srgbClr val="FF0000"/>
                        </a:solidFill>
                        <a:latin typeface="Cambria Math" panose="02040503050406030204" pitchFamily="18" charset="0"/>
                      </a:rPr>
                      <m:t>𝐦</m:t>
                    </m:r>
                  </m:oMath>
                </a14:m>
                <a:r>
                  <a:rPr lang="en-US" sz="2000" dirty="0">
                    <a:latin typeface="Helvetica" pitchFamily="2" charset="0"/>
                  </a:rPr>
                  <a:t> is:</a:t>
                </a:r>
                <a:endParaRPr lang="en-GB" sz="2000" dirty="0">
                  <a:latin typeface="Helvetica" pitchFamily="2" charset="0"/>
                </a:endParaRPr>
              </a:p>
            </p:txBody>
          </p:sp>
        </mc:Choice>
        <mc:Fallback xmlns="">
          <p:sp>
            <p:nvSpPr>
              <p:cNvPr id="8" name="TextBox 7">
                <a:extLst>
                  <a:ext uri="{FF2B5EF4-FFF2-40B4-BE49-F238E27FC236}">
                    <a16:creationId xmlns:a16="http://schemas.microsoft.com/office/drawing/2014/main" id="{54B7AB67-B0C9-464D-AA78-4EE48152B416}"/>
                  </a:ext>
                </a:extLst>
              </p:cNvPr>
              <p:cNvSpPr txBox="1">
                <a:spLocks noRot="1" noChangeAspect="1" noMove="1" noResize="1" noEditPoints="1" noAdjustHandles="1" noChangeArrowheads="1" noChangeShapeType="1" noTextEdit="1"/>
              </p:cNvSpPr>
              <p:nvPr/>
            </p:nvSpPr>
            <p:spPr>
              <a:xfrm>
                <a:off x="1782055" y="1245907"/>
                <a:ext cx="7601972" cy="1323439"/>
              </a:xfrm>
              <a:prstGeom prst="rect">
                <a:avLst/>
              </a:prstGeom>
              <a:blipFill>
                <a:blip r:embed="rId3"/>
                <a:stretch>
                  <a:fillRect l="-668" t="-1887" b="-75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359EFF9F-43CF-C647-B438-6C3A2B8D22E0}"/>
                  </a:ext>
                </a:extLst>
              </p:cNvPr>
              <p:cNvSpPr txBox="1"/>
              <p:nvPr/>
            </p:nvSpPr>
            <p:spPr>
              <a:xfrm>
                <a:off x="4219204" y="2710252"/>
                <a:ext cx="3828420" cy="1720536"/>
              </a:xfrm>
              <a:prstGeom prst="rect">
                <a:avLst/>
              </a:prstGeom>
              <a:noFill/>
            </p:spPr>
            <p:txBody>
              <a:bodyPr wrap="none" lIns="0" tIns="0" rIns="0" bIns="0" rtlCol="0">
                <a:spAutoFit/>
              </a:bodyPr>
              <a:lstStyle/>
              <a:p>
                <a:endParaRPr lang="en-US" sz="2000" dirty="0">
                  <a:latin typeface="Helvetica" pitchFamily="2" charset="0"/>
                </a:endParaRPr>
              </a:p>
              <a:p>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r>
                            <a:rPr lang="en-US" sz="2000" b="1">
                              <a:latin typeface="Cambria Math" panose="02040503050406030204" pitchFamily="18" charset="0"/>
                            </a:rPr>
                            <m:t>𝐁</m:t>
                          </m:r>
                          <m:r>
                            <a:rPr lang="en-US" sz="2000" b="1" i="1">
                              <a:latin typeface="Cambria Math" panose="02040503050406030204" pitchFamily="18" charset="0"/>
                            </a:rPr>
                            <m:t>(</m:t>
                          </m:r>
                          <m:r>
                            <a:rPr lang="en-US" sz="2000" b="1">
                              <a:latin typeface="Cambria Math" panose="02040503050406030204" pitchFamily="18" charset="0"/>
                            </a:rPr>
                            <m:t>𝐫</m:t>
                          </m:r>
                          <m:r>
                            <a:rPr lang="en-US" sz="2000" b="1">
                              <a:latin typeface="Cambria Math" panose="02040503050406030204" pitchFamily="18" charset="0"/>
                            </a:rPr>
                            <m:t>,</m:t>
                          </m:r>
                          <m:r>
                            <a:rPr lang="en-US" sz="2000" b="1">
                              <a:latin typeface="Cambria Math" panose="02040503050406030204" pitchFamily="18" charset="0"/>
                            </a:rPr>
                            <m:t>𝐦</m:t>
                          </m:r>
                          <m:r>
                            <a:rPr lang="en-US" sz="2000" i="1">
                              <a:latin typeface="Cambria Math" panose="02040503050406030204" pitchFamily="18" charset="0"/>
                            </a:rPr>
                            <m:t>)</m:t>
                          </m:r>
                        </m:e>
                        <m:sub/>
                      </m:sSub>
                      <m:r>
                        <a:rPr lang="en-US" sz="2000" i="1">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𝜇</m:t>
                              </m:r>
                            </m:e>
                            <m:sub>
                              <m:r>
                                <a:rPr lang="en-US" sz="2000" i="1">
                                  <a:latin typeface="Cambria Math" panose="02040503050406030204" pitchFamily="18" charset="0"/>
                                </a:rPr>
                                <m:t>𝑇𝑋</m:t>
                              </m:r>
                            </m:sub>
                          </m:sSub>
                        </m:num>
                        <m:den>
                          <m:r>
                            <a:rPr lang="en-US" sz="2000" i="1">
                              <a:latin typeface="Cambria Math" panose="02040503050406030204" pitchFamily="18" charset="0"/>
                            </a:rPr>
                            <m:t>4</m:t>
                          </m:r>
                          <m:r>
                            <a:rPr lang="en-US" sz="2000" i="1">
                              <a:latin typeface="Cambria Math" panose="02040503050406030204" pitchFamily="18" charset="0"/>
                            </a:rPr>
                            <m:t>𝜋</m:t>
                          </m:r>
                        </m:den>
                      </m:f>
                      <m:d>
                        <m:dPr>
                          <m:begChr m:val="["/>
                          <m:endChr m:val="]"/>
                          <m:ctrlPr>
                            <a:rPr lang="en-US" sz="2000" i="1">
                              <a:latin typeface="Cambria Math" panose="02040503050406030204" pitchFamily="18" charset="0"/>
                            </a:rPr>
                          </m:ctrlPr>
                        </m:dPr>
                        <m:e>
                          <m:f>
                            <m:fPr>
                              <m:ctrlPr>
                                <a:rPr lang="en-US" sz="2000" i="1">
                                  <a:latin typeface="Cambria Math" panose="02040503050406030204" pitchFamily="18" charset="0"/>
                                </a:rPr>
                              </m:ctrlPr>
                            </m:fPr>
                            <m:num>
                              <m:r>
                                <a:rPr lang="en-US" sz="2000" i="1">
                                  <a:latin typeface="Cambria Math" panose="02040503050406030204" pitchFamily="18" charset="0"/>
                                </a:rPr>
                                <m:t>3</m:t>
                              </m:r>
                              <m:r>
                                <a:rPr lang="en-US" sz="2000" b="1">
                                  <a:latin typeface="Cambria Math" panose="02040503050406030204" pitchFamily="18" charset="0"/>
                                </a:rPr>
                                <m:t>𝐫</m:t>
                              </m:r>
                              <m:d>
                                <m:dPr>
                                  <m:ctrlPr>
                                    <a:rPr lang="en-US" sz="2000" i="1">
                                      <a:latin typeface="Cambria Math" panose="02040503050406030204" pitchFamily="18" charset="0"/>
                                    </a:rPr>
                                  </m:ctrlPr>
                                </m:dPr>
                                <m:e>
                                  <m:sSup>
                                    <m:sSupPr>
                                      <m:ctrlPr>
                                        <a:rPr lang="en-US" sz="2000" b="1" i="1">
                                          <a:latin typeface="Cambria Math" panose="02040503050406030204" pitchFamily="18" charset="0"/>
                                        </a:rPr>
                                      </m:ctrlPr>
                                    </m:sSupPr>
                                    <m:e>
                                      <m:r>
                                        <a:rPr lang="en-US" sz="2000" b="1">
                                          <a:latin typeface="Cambria Math" panose="02040503050406030204" pitchFamily="18" charset="0"/>
                                        </a:rPr>
                                        <m:t>𝐦</m:t>
                                      </m:r>
                                    </m:e>
                                    <m:sup>
                                      <m:r>
                                        <a:rPr lang="en-US" sz="2000" b="1">
                                          <a:latin typeface="Cambria Math" panose="02040503050406030204" pitchFamily="18" charset="0"/>
                                        </a:rPr>
                                        <m:t>𝐓</m:t>
                                      </m:r>
                                    </m:sup>
                                  </m:sSup>
                                  <m:r>
                                    <a:rPr lang="en-US" sz="2000" b="1">
                                      <a:latin typeface="Cambria Math" panose="02040503050406030204" pitchFamily="18" charset="0"/>
                                    </a:rPr>
                                    <m:t>𝐫</m:t>
                                  </m:r>
                                </m:e>
                              </m:d>
                            </m:num>
                            <m:den>
                              <m:sSup>
                                <m:sSupPr>
                                  <m:ctrlPr>
                                    <a:rPr lang="en-US" sz="2000" i="1">
                                      <a:latin typeface="Cambria Math" panose="02040503050406030204" pitchFamily="18" charset="0"/>
                                    </a:rPr>
                                  </m:ctrlPr>
                                </m:sSupPr>
                                <m:e>
                                  <m:r>
                                    <a:rPr lang="en-US" sz="2000" i="1">
                                      <a:latin typeface="Cambria Math" panose="02040503050406030204" pitchFamily="18" charset="0"/>
                                    </a:rPr>
                                    <m:t>𝑟</m:t>
                                  </m:r>
                                </m:e>
                                <m:sup>
                                  <m:r>
                                    <a:rPr lang="en-US" sz="2000" i="1">
                                      <a:latin typeface="Cambria Math" panose="02040503050406030204" pitchFamily="18" charset="0"/>
                                    </a:rPr>
                                    <m:t>5</m:t>
                                  </m:r>
                                </m:sup>
                              </m:sSup>
                            </m:den>
                          </m:f>
                          <m:r>
                            <a:rPr lang="en-US" sz="2000" i="1">
                              <a:latin typeface="Cambria Math" panose="02040503050406030204" pitchFamily="18" charset="0"/>
                            </a:rPr>
                            <m:t> −</m:t>
                          </m:r>
                          <m:f>
                            <m:fPr>
                              <m:ctrlPr>
                                <a:rPr lang="en-US" sz="2000" i="1">
                                  <a:latin typeface="Cambria Math" panose="02040503050406030204" pitchFamily="18" charset="0"/>
                                </a:rPr>
                              </m:ctrlPr>
                            </m:fPr>
                            <m:num>
                              <m:r>
                                <a:rPr lang="en-US" sz="2000" b="1">
                                  <a:latin typeface="Cambria Math" panose="02040503050406030204" pitchFamily="18" charset="0"/>
                                </a:rPr>
                                <m:t>𝐦</m:t>
                              </m:r>
                            </m:num>
                            <m:den>
                              <m:sSup>
                                <m:sSupPr>
                                  <m:ctrlPr>
                                    <a:rPr lang="en-US" sz="2000" i="1">
                                      <a:latin typeface="Cambria Math" panose="02040503050406030204" pitchFamily="18" charset="0"/>
                                    </a:rPr>
                                  </m:ctrlPr>
                                </m:sSupPr>
                                <m:e>
                                  <m:r>
                                    <a:rPr lang="en-US" sz="2000" i="1">
                                      <a:latin typeface="Cambria Math" panose="02040503050406030204" pitchFamily="18" charset="0"/>
                                    </a:rPr>
                                    <m:t>𝑟</m:t>
                                  </m:r>
                                </m:e>
                                <m:sup>
                                  <m:r>
                                    <a:rPr lang="en-US" sz="2000" i="1">
                                      <a:latin typeface="Cambria Math" panose="02040503050406030204" pitchFamily="18" charset="0"/>
                                    </a:rPr>
                                    <m:t>3</m:t>
                                  </m:r>
                                </m:sup>
                              </m:sSup>
                            </m:den>
                          </m:f>
                        </m:e>
                      </m:d>
                    </m:oMath>
                  </m:oMathPara>
                </a14:m>
                <a:endParaRPr lang="en-US" sz="2000" i="1" dirty="0">
                  <a:latin typeface="Helvetica" pitchFamily="2" charset="0"/>
                </a:endParaRPr>
              </a:p>
              <a:p>
                <a:pPr/>
                <a14:m>
                  <m:oMathPara xmlns:m="http://schemas.openxmlformats.org/officeDocument/2006/math">
                    <m:oMathParaPr>
                      <m:jc m:val="centerGroup"/>
                    </m:oMathParaPr>
                    <m:oMath xmlns:m="http://schemas.openxmlformats.org/officeDocument/2006/math">
                      <m:r>
                        <m:rPr>
                          <m:nor/>
                        </m:rPr>
                        <a:rPr lang="en-US" sz="2000" dirty="0">
                          <a:latin typeface="Helvetica" pitchFamily="2" charset="0"/>
                        </a:rPr>
                        <m:t>	               = </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𝜇</m:t>
                              </m:r>
                            </m:e>
                            <m:sub>
                              <m:r>
                                <a:rPr lang="en-US" sz="2000" i="1">
                                  <a:latin typeface="Cambria Math" panose="02040503050406030204" pitchFamily="18" charset="0"/>
                                </a:rPr>
                                <m:t>𝑇𝑋</m:t>
                              </m:r>
                            </m:sub>
                          </m:sSub>
                        </m:num>
                        <m:den>
                          <m:r>
                            <a:rPr lang="en-US" sz="2000" i="1">
                              <a:latin typeface="Cambria Math" panose="02040503050406030204" pitchFamily="18" charset="0"/>
                            </a:rPr>
                            <m:t>4</m:t>
                          </m:r>
                          <m:r>
                            <a:rPr lang="en-US" sz="2000" i="1">
                              <a:latin typeface="Cambria Math" panose="02040503050406030204" pitchFamily="18" charset="0"/>
                            </a:rPr>
                            <m:t>𝜋</m:t>
                          </m:r>
                          <m:sSup>
                            <m:sSupPr>
                              <m:ctrlPr>
                                <a:rPr lang="en-US" sz="2000" i="1">
                                  <a:latin typeface="Cambria Math" panose="02040503050406030204" pitchFamily="18" charset="0"/>
                                </a:rPr>
                              </m:ctrlPr>
                            </m:sSupPr>
                            <m:e>
                              <m:r>
                                <a:rPr lang="en-US" sz="2000" i="1">
                                  <a:latin typeface="Cambria Math" panose="02040503050406030204" pitchFamily="18" charset="0"/>
                                </a:rPr>
                                <m:t>𝑟</m:t>
                              </m:r>
                            </m:e>
                            <m:sup>
                              <m:r>
                                <a:rPr lang="en-US" sz="2000" i="1">
                                  <a:latin typeface="Cambria Math" panose="02040503050406030204" pitchFamily="18" charset="0"/>
                                </a:rPr>
                                <m:t>3</m:t>
                              </m:r>
                            </m:sup>
                          </m:sSup>
                        </m:den>
                      </m:f>
                      <m:d>
                        <m:dPr>
                          <m:begChr m:val="["/>
                          <m:endChr m:val="]"/>
                          <m:ctrlPr>
                            <a:rPr lang="en-US" sz="2000" i="1">
                              <a:latin typeface="Cambria Math" panose="02040503050406030204" pitchFamily="18" charset="0"/>
                            </a:rPr>
                          </m:ctrlPr>
                        </m:dPr>
                        <m:e>
                          <m:f>
                            <m:fPr>
                              <m:ctrlPr>
                                <a:rPr lang="en-US" sz="2000" i="1">
                                  <a:latin typeface="Cambria Math" panose="02040503050406030204" pitchFamily="18" charset="0"/>
                                </a:rPr>
                              </m:ctrlPr>
                            </m:fPr>
                            <m:num>
                              <m:r>
                                <a:rPr lang="en-US" sz="2000">
                                  <a:latin typeface="Cambria Math" panose="02040503050406030204" pitchFamily="18" charset="0"/>
                                </a:rPr>
                                <m:t>3</m:t>
                              </m:r>
                              <m:r>
                                <a:rPr lang="en-US" sz="2000" b="1">
                                  <a:latin typeface="Cambria Math" panose="02040503050406030204" pitchFamily="18" charset="0"/>
                                </a:rPr>
                                <m:t>𝐫</m:t>
                              </m:r>
                              <m:sSup>
                                <m:sSupPr>
                                  <m:ctrlPr>
                                    <a:rPr lang="en-US" sz="2000" b="1" i="1">
                                      <a:latin typeface="Cambria Math" panose="02040503050406030204" pitchFamily="18" charset="0"/>
                                    </a:rPr>
                                  </m:ctrlPr>
                                </m:sSupPr>
                                <m:e>
                                  <m:r>
                                    <a:rPr lang="en-US" sz="2000" b="1">
                                      <a:latin typeface="Cambria Math" panose="02040503050406030204" pitchFamily="18" charset="0"/>
                                    </a:rPr>
                                    <m:t>𝐫</m:t>
                                  </m:r>
                                </m:e>
                                <m:sup>
                                  <m:r>
                                    <a:rPr lang="en-US" sz="2000" b="1">
                                      <a:latin typeface="Cambria Math" panose="02040503050406030204" pitchFamily="18" charset="0"/>
                                    </a:rPr>
                                    <m:t>𝐓</m:t>
                                  </m:r>
                                </m:sup>
                              </m:sSup>
                            </m:num>
                            <m:den>
                              <m:sSup>
                                <m:sSupPr>
                                  <m:ctrlPr>
                                    <a:rPr lang="en-US" sz="2000" i="1">
                                      <a:latin typeface="Cambria Math" panose="02040503050406030204" pitchFamily="18" charset="0"/>
                                    </a:rPr>
                                  </m:ctrlPr>
                                </m:sSupPr>
                                <m:e>
                                  <m:r>
                                    <a:rPr lang="en-US" sz="2000" i="1">
                                      <a:latin typeface="Cambria Math" panose="02040503050406030204" pitchFamily="18" charset="0"/>
                                    </a:rPr>
                                    <m:t>𝑟</m:t>
                                  </m:r>
                                </m:e>
                                <m:sup>
                                  <m:r>
                                    <a:rPr lang="en-US" sz="2000" i="1">
                                      <a:latin typeface="Cambria Math" panose="02040503050406030204" pitchFamily="18" charset="0"/>
                                    </a:rPr>
                                    <m:t>2</m:t>
                                  </m:r>
                                </m:sup>
                              </m:sSup>
                            </m:den>
                          </m:f>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b="1">
                                  <a:latin typeface="Cambria Math" panose="02040503050406030204" pitchFamily="18" charset="0"/>
                                </a:rPr>
                                <m:t>𝐈</m:t>
                              </m:r>
                            </m:e>
                            <m:sub>
                              <m:r>
                                <a:rPr lang="en-US" sz="2000" i="1">
                                  <a:latin typeface="Cambria Math" panose="02040503050406030204" pitchFamily="18" charset="0"/>
                                </a:rPr>
                                <m:t>3</m:t>
                              </m:r>
                            </m:sub>
                          </m:sSub>
                        </m:e>
                      </m:d>
                      <m:r>
                        <a:rPr lang="en-US" sz="2000" b="1">
                          <a:latin typeface="Cambria Math" panose="02040503050406030204" pitchFamily="18" charset="0"/>
                        </a:rPr>
                        <m:t>𝐦</m:t>
                      </m:r>
                    </m:oMath>
                  </m:oMathPara>
                </a14:m>
                <a:endParaRPr lang="en-GB" sz="2000" b="1" dirty="0"/>
              </a:p>
            </p:txBody>
          </p:sp>
        </mc:Choice>
        <mc:Fallback xmlns="">
          <p:sp>
            <p:nvSpPr>
              <p:cNvPr id="9" name="TextBox 8">
                <a:extLst>
                  <a:ext uri="{FF2B5EF4-FFF2-40B4-BE49-F238E27FC236}">
                    <a16:creationId xmlns:a16="http://schemas.microsoft.com/office/drawing/2014/main" id="{359EFF9F-43CF-C647-B438-6C3A2B8D22E0}"/>
                  </a:ext>
                </a:extLst>
              </p:cNvPr>
              <p:cNvSpPr txBox="1">
                <a:spLocks noRot="1" noChangeAspect="1" noMove="1" noResize="1" noEditPoints="1" noAdjustHandles="1" noChangeArrowheads="1" noChangeShapeType="1" noTextEdit="1"/>
              </p:cNvSpPr>
              <p:nvPr/>
            </p:nvSpPr>
            <p:spPr>
              <a:xfrm>
                <a:off x="4219204" y="2710252"/>
                <a:ext cx="3828420" cy="1720536"/>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23388AF7-F836-704F-9C94-4C24873A1C7D}"/>
                  </a:ext>
                </a:extLst>
              </p:cNvPr>
              <p:cNvSpPr txBox="1"/>
              <p:nvPr/>
            </p:nvSpPr>
            <p:spPr>
              <a:xfrm>
                <a:off x="3272475" y="4467806"/>
                <a:ext cx="6111552" cy="1015663"/>
              </a:xfrm>
              <a:prstGeom prst="rect">
                <a:avLst/>
              </a:prstGeom>
              <a:noFill/>
            </p:spPr>
            <p:txBody>
              <a:bodyPr wrap="square" rtlCol="0">
                <a:spAutoFit/>
              </a:bodyPr>
              <a:lstStyle/>
              <a:p>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𝜇</m:t>
                        </m:r>
                      </m:e>
                      <m:sub>
                        <m:r>
                          <a:rPr lang="en-US" sz="2000" i="1">
                            <a:latin typeface="Cambria Math" panose="02040503050406030204" pitchFamily="18" charset="0"/>
                          </a:rPr>
                          <m:t>𝑇𝑋</m:t>
                        </m:r>
                      </m:sub>
                    </m:sSub>
                  </m:oMath>
                </a14:m>
                <a:r>
                  <a:rPr lang="en-GB" sz="2000" dirty="0"/>
                  <a:t>= magnetic permeability of TX coil core</a:t>
                </a:r>
              </a:p>
              <a:p>
                <a14:m>
                  <m:oMath xmlns:m="http://schemas.openxmlformats.org/officeDocument/2006/math">
                    <m:sSub>
                      <m:sSubPr>
                        <m:ctrlPr>
                          <a:rPr lang="en-US" sz="2000" i="1">
                            <a:latin typeface="Cambria Math" panose="02040503050406030204" pitchFamily="18" charset="0"/>
                          </a:rPr>
                        </m:ctrlPr>
                      </m:sSubPr>
                      <m:e>
                        <m:r>
                          <m:rPr>
                            <m:sty m:val="p"/>
                          </m:rPr>
                          <a:rPr lang="en-US" sz="2000">
                            <a:latin typeface="Cambria Math" panose="02040503050406030204" pitchFamily="18" charset="0"/>
                          </a:rPr>
                          <m:t>I</m:t>
                        </m:r>
                      </m:e>
                      <m:sub>
                        <m:r>
                          <a:rPr lang="en-US" sz="2000" i="1">
                            <a:latin typeface="Cambria Math" panose="02040503050406030204" pitchFamily="18" charset="0"/>
                          </a:rPr>
                          <m:t>3</m:t>
                        </m:r>
                      </m:sub>
                    </m:sSub>
                  </m:oMath>
                </a14:m>
                <a:r>
                  <a:rPr lang="en-GB" sz="2000" dirty="0"/>
                  <a:t>    = 3x3 Identity matrix</a:t>
                </a:r>
              </a:p>
              <a:p>
                <a14:m>
                  <m:oMath xmlns:m="http://schemas.openxmlformats.org/officeDocument/2006/math">
                    <m:sSup>
                      <m:sSupPr>
                        <m:ctrlPr>
                          <a:rPr lang="en-US" sz="2000" i="1">
                            <a:latin typeface="Cambria Math" panose="02040503050406030204" pitchFamily="18" charset="0"/>
                          </a:rPr>
                        </m:ctrlPr>
                      </m:sSupPr>
                      <m:e>
                        <m:d>
                          <m:dPr>
                            <m:ctrlPr>
                              <a:rPr lang="en-US" sz="2000" i="1">
                                <a:latin typeface="Cambria Math" panose="02040503050406030204" pitchFamily="18" charset="0"/>
                              </a:rPr>
                            </m:ctrlPr>
                          </m:dPr>
                          <m:e>
                            <m:r>
                              <a:rPr lang="en-US" sz="2000" i="1">
                                <a:latin typeface="Cambria Math" panose="02040503050406030204" pitchFamily="18" charset="0"/>
                              </a:rPr>
                              <m:t>.</m:t>
                            </m:r>
                          </m:e>
                        </m:d>
                      </m:e>
                      <m:sup>
                        <m:r>
                          <a:rPr lang="en-US" sz="2000" i="1">
                            <a:latin typeface="Cambria Math" panose="02040503050406030204" pitchFamily="18" charset="0"/>
                          </a:rPr>
                          <m:t>𝑇</m:t>
                        </m:r>
                      </m:sup>
                    </m:sSup>
                  </m:oMath>
                </a14:m>
                <a:r>
                  <a:rPr lang="en-GB" sz="2000" dirty="0"/>
                  <a:t>= Matrix Transpose </a:t>
                </a:r>
              </a:p>
            </p:txBody>
          </p:sp>
        </mc:Choice>
        <mc:Fallback xmlns="">
          <p:sp>
            <p:nvSpPr>
              <p:cNvPr id="10" name="TextBox 9">
                <a:extLst>
                  <a:ext uri="{FF2B5EF4-FFF2-40B4-BE49-F238E27FC236}">
                    <a16:creationId xmlns:a16="http://schemas.microsoft.com/office/drawing/2014/main" id="{23388AF7-F836-704F-9C94-4C24873A1C7D}"/>
                  </a:ext>
                </a:extLst>
              </p:cNvPr>
              <p:cNvSpPr txBox="1">
                <a:spLocks noRot="1" noChangeAspect="1" noMove="1" noResize="1" noEditPoints="1" noAdjustHandles="1" noChangeArrowheads="1" noChangeShapeType="1" noTextEdit="1"/>
              </p:cNvSpPr>
              <p:nvPr/>
            </p:nvSpPr>
            <p:spPr>
              <a:xfrm>
                <a:off x="3272475" y="4467806"/>
                <a:ext cx="6111552" cy="1015663"/>
              </a:xfrm>
              <a:prstGeom prst="rect">
                <a:avLst/>
              </a:prstGeom>
              <a:blipFill>
                <a:blip r:embed="rId5"/>
                <a:stretch>
                  <a:fillRect t="-3659" b="-853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8FF40DF-77D6-674E-86C7-5D24FEC6FDA2}"/>
                  </a:ext>
                </a:extLst>
              </p:cNvPr>
              <p:cNvSpPr txBox="1"/>
              <p:nvPr/>
            </p:nvSpPr>
            <p:spPr>
              <a:xfrm>
                <a:off x="1782055" y="5551565"/>
                <a:ext cx="8610084" cy="707886"/>
              </a:xfrm>
              <a:prstGeom prst="rect">
                <a:avLst/>
              </a:prstGeom>
              <a:noFill/>
            </p:spPr>
            <p:txBody>
              <a:bodyPr wrap="square" rtlCol="0">
                <a:spAutoFit/>
              </a:bodyPr>
              <a:lstStyle/>
              <a:p>
                <a:pPr marL="285750" indent="-285750">
                  <a:buFont typeface="Arial" panose="020B0604020202020204" pitchFamily="34" charset="0"/>
                  <a:buChar char="•"/>
                </a:pPr>
                <a:r>
                  <a:rPr lang="en-US" sz="2000" dirty="0">
                    <a:latin typeface="Helvetica" pitchFamily="2" charset="0"/>
                  </a:rPr>
                  <a:t>For each TX magnetic moment </a:t>
                </a:r>
                <a14:m>
                  <m:oMath xmlns:m="http://schemas.openxmlformats.org/officeDocument/2006/math">
                    <m:sSub>
                      <m:sSubPr>
                        <m:ctrlPr>
                          <a:rPr lang="en-US" sz="2000" i="1">
                            <a:latin typeface="Cambria Math" panose="02040503050406030204" pitchFamily="18" charset="0"/>
                          </a:rPr>
                        </m:ctrlPr>
                      </m:sSubPr>
                      <m:e>
                        <m:r>
                          <a:rPr lang="en-US" sz="2000" b="1">
                            <a:latin typeface="Cambria Math" panose="02040503050406030204" pitchFamily="18" charset="0"/>
                          </a:rPr>
                          <m:t>𝐦</m:t>
                        </m:r>
                      </m:e>
                      <m:sub>
                        <m:r>
                          <a:rPr lang="en-US" sz="2000" i="1">
                            <a:latin typeface="Cambria Math" panose="02040503050406030204" pitchFamily="18" charset="0"/>
                          </a:rPr>
                          <m:t>𝑖</m:t>
                        </m:r>
                      </m:sub>
                    </m:sSub>
                  </m:oMath>
                </a14:m>
                <a:r>
                  <a:rPr lang="en-US" sz="2000" dirty="0">
                    <a:latin typeface="Helvetica" pitchFamily="2" charset="0"/>
                  </a:rPr>
                  <a:t> ,</a:t>
                </a:r>
                <a14:m>
                  <m:oMath xmlns:m="http://schemas.openxmlformats.org/officeDocument/2006/math">
                    <m:r>
                      <a:rPr lang="en-US" sz="2000" i="1" dirty="0">
                        <a:latin typeface="Cambria Math" panose="02040503050406030204" pitchFamily="18" charset="0"/>
                      </a:rPr>
                      <m:t>𝑖</m:t>
                    </m:r>
                    <m:r>
                      <a:rPr lang="en-US" sz="2000" i="1" dirty="0">
                        <a:latin typeface="Cambria Math" panose="02040503050406030204" pitchFamily="18" charset="0"/>
                      </a:rPr>
                      <m:t>=1,2,3</m:t>
                    </m:r>
                  </m:oMath>
                </a14:m>
                <a:r>
                  <a:rPr lang="en-US" sz="2000" dirty="0">
                    <a:latin typeface="Helvetica" pitchFamily="2" charset="0"/>
                  </a:rPr>
                  <a:t>, we get a vector </a:t>
                </a:r>
              </a:p>
              <a:p>
                <a:pPr marL="285750" indent="-285750">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rPr>
                        </m:ctrlPr>
                      </m:sSubPr>
                      <m:e>
                        <m:r>
                          <a:rPr lang="en-US" sz="2000" b="1">
                            <a:latin typeface="Cambria Math" panose="02040503050406030204" pitchFamily="18" charset="0"/>
                          </a:rPr>
                          <m:t>𝐛</m:t>
                        </m:r>
                      </m:e>
                      <m:sub>
                        <m:r>
                          <a:rPr lang="en-US" sz="2000" i="1">
                            <a:latin typeface="Cambria Math" panose="02040503050406030204" pitchFamily="18" charset="0"/>
                          </a:rPr>
                          <m:t>𝑖</m:t>
                        </m:r>
                      </m:sub>
                    </m:sSub>
                    <m:r>
                      <a:rPr lang="en-US" sz="2000" i="1">
                        <a:latin typeface="Cambria Math" panose="02040503050406030204" pitchFamily="18" charset="0"/>
                      </a:rPr>
                      <m:t>=</m:t>
                    </m:r>
                    <m:r>
                      <a:rPr lang="en-US" sz="2000" b="1">
                        <a:latin typeface="Cambria Math" panose="02040503050406030204" pitchFamily="18" charset="0"/>
                      </a:rPr>
                      <m:t>𝐁</m:t>
                    </m:r>
                    <m:r>
                      <a:rPr lang="en-US" sz="2000" i="1">
                        <a:latin typeface="Cambria Math" panose="02040503050406030204" pitchFamily="18" charset="0"/>
                      </a:rPr>
                      <m:t>(</m:t>
                    </m:r>
                    <m:r>
                      <a:rPr lang="en-US" sz="2000" b="1">
                        <a:latin typeface="Cambria Math" panose="02040503050406030204" pitchFamily="18" charset="0"/>
                      </a:rPr>
                      <m:t>𝐫</m:t>
                    </m:r>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b="1">
                            <a:latin typeface="Cambria Math" panose="02040503050406030204" pitchFamily="18" charset="0"/>
                          </a:rPr>
                          <m:t>𝐦</m:t>
                        </m:r>
                      </m:e>
                      <m:sub>
                        <m:r>
                          <a:rPr lang="en-US" sz="2000" i="1">
                            <a:latin typeface="Cambria Math" panose="02040503050406030204" pitchFamily="18" charset="0"/>
                          </a:rPr>
                          <m:t>𝑖</m:t>
                        </m:r>
                      </m:sub>
                    </m:sSub>
                    <m:r>
                      <a:rPr lang="en-US" sz="2000" i="1">
                        <a:latin typeface="Cambria Math" panose="02040503050406030204" pitchFamily="18" charset="0"/>
                      </a:rPr>
                      <m:t>)</m:t>
                    </m:r>
                  </m:oMath>
                </a14:m>
                <a:endParaRPr lang="en-GB" sz="2000" dirty="0">
                  <a:latin typeface="Helvetica" pitchFamily="2" charset="0"/>
                </a:endParaRPr>
              </a:p>
            </p:txBody>
          </p:sp>
        </mc:Choice>
        <mc:Fallback xmlns="">
          <p:sp>
            <p:nvSpPr>
              <p:cNvPr id="11" name="TextBox 10">
                <a:extLst>
                  <a:ext uri="{FF2B5EF4-FFF2-40B4-BE49-F238E27FC236}">
                    <a16:creationId xmlns:a16="http://schemas.microsoft.com/office/drawing/2014/main" id="{48FF40DF-77D6-674E-86C7-5D24FEC6FDA2}"/>
                  </a:ext>
                </a:extLst>
              </p:cNvPr>
              <p:cNvSpPr txBox="1">
                <a:spLocks noRot="1" noChangeAspect="1" noMove="1" noResize="1" noEditPoints="1" noAdjustHandles="1" noChangeArrowheads="1" noChangeShapeType="1" noTextEdit="1"/>
              </p:cNvSpPr>
              <p:nvPr/>
            </p:nvSpPr>
            <p:spPr>
              <a:xfrm>
                <a:off x="1782055" y="5551565"/>
                <a:ext cx="8610084" cy="707886"/>
              </a:xfrm>
              <a:prstGeom prst="rect">
                <a:avLst/>
              </a:prstGeom>
              <a:blipFill>
                <a:blip r:embed="rId6"/>
                <a:stretch>
                  <a:fillRect l="-589" t="-3571" b="-12500"/>
                </a:stretch>
              </a:blipFill>
            </p:spPr>
            <p:txBody>
              <a:bodyPr/>
              <a:lstStyle/>
              <a:p>
                <a:r>
                  <a:rPr lang="en-US">
                    <a:noFill/>
                  </a:rPr>
                  <a:t> </a:t>
                </a:r>
              </a:p>
            </p:txBody>
          </p:sp>
        </mc:Fallback>
      </mc:AlternateContent>
    </p:spTree>
    <p:extLst>
      <p:ext uri="{BB962C8B-B14F-4D97-AF65-F5344CB8AC3E}">
        <p14:creationId xmlns:p14="http://schemas.microsoft.com/office/powerpoint/2010/main" val="178182440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4283B03-96CA-2324-A850-64EA0703A48D}"/>
              </a:ext>
            </a:extLst>
          </p:cNvPr>
          <p:cNvSpPr>
            <a:spLocks noGrp="1"/>
          </p:cNvSpPr>
          <p:nvPr>
            <p:ph type="title"/>
          </p:nvPr>
        </p:nvSpPr>
        <p:spPr/>
        <p:txBody>
          <a:bodyPr/>
          <a:lstStyle/>
          <a:p>
            <a:r>
              <a:rPr lang="en-GB" sz="2800" dirty="0"/>
              <a:t>Free-space Magnetic Channel Model</a:t>
            </a:r>
            <a:endParaRPr lang="en-US"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4B7AB67-B0C9-464D-AA78-4EE48152B416}"/>
                  </a:ext>
                </a:extLst>
              </p:cNvPr>
              <p:cNvSpPr txBox="1"/>
              <p:nvPr/>
            </p:nvSpPr>
            <p:spPr>
              <a:xfrm>
                <a:off x="1782055" y="1245906"/>
                <a:ext cx="7601972" cy="400110"/>
              </a:xfrm>
              <a:prstGeom prst="rect">
                <a:avLst/>
              </a:prstGeom>
              <a:noFill/>
            </p:spPr>
            <p:txBody>
              <a:bodyPr wrap="square" rtlCol="0">
                <a:spAutoFit/>
              </a:bodyPr>
              <a:lstStyle/>
              <a:p>
                <a:pPr marL="342900" indent="-342900">
                  <a:buFont typeface="Arial" panose="020B0604020202020204" pitchFamily="34" charset="0"/>
                  <a:buChar char="•"/>
                </a:pPr>
                <a:r>
                  <a:rPr lang="en-US" sz="2000" dirty="0">
                    <a:latin typeface="Helvetica" pitchFamily="2" charset="0"/>
                  </a:rPr>
                  <a:t>Define the matrix whose columns are </a:t>
                </a:r>
                <a14:m>
                  <m:oMath xmlns:m="http://schemas.openxmlformats.org/officeDocument/2006/math">
                    <m:sSub>
                      <m:sSubPr>
                        <m:ctrlPr>
                          <a:rPr lang="en-US" sz="2000" i="1">
                            <a:latin typeface="Cambria Math" panose="02040503050406030204" pitchFamily="18" charset="0"/>
                          </a:rPr>
                        </m:ctrlPr>
                      </m:sSubPr>
                      <m:e>
                        <m:r>
                          <a:rPr lang="en-US" sz="2000" b="1" i="1">
                            <a:latin typeface="Cambria Math" panose="02040503050406030204" pitchFamily="18" charset="0"/>
                          </a:rPr>
                          <m:t>𝒃</m:t>
                        </m:r>
                      </m:e>
                      <m:sub>
                        <m:r>
                          <a:rPr lang="en-US" sz="2000" i="1">
                            <a:latin typeface="Cambria Math" panose="02040503050406030204" pitchFamily="18" charset="0"/>
                          </a:rPr>
                          <m:t>𝑖</m:t>
                        </m:r>
                      </m:sub>
                    </m:sSub>
                  </m:oMath>
                </a14:m>
                <a:endParaRPr lang="en-GB" sz="2000" dirty="0">
                  <a:latin typeface="Helvetica" pitchFamily="2" charset="0"/>
                </a:endParaRPr>
              </a:p>
            </p:txBody>
          </p:sp>
        </mc:Choice>
        <mc:Fallback xmlns="">
          <p:sp>
            <p:nvSpPr>
              <p:cNvPr id="8" name="TextBox 7">
                <a:extLst>
                  <a:ext uri="{FF2B5EF4-FFF2-40B4-BE49-F238E27FC236}">
                    <a16:creationId xmlns:a16="http://schemas.microsoft.com/office/drawing/2014/main" id="{54B7AB67-B0C9-464D-AA78-4EE48152B416}"/>
                  </a:ext>
                </a:extLst>
              </p:cNvPr>
              <p:cNvSpPr txBox="1">
                <a:spLocks noRot="1" noChangeAspect="1" noMove="1" noResize="1" noEditPoints="1" noAdjustHandles="1" noChangeArrowheads="1" noChangeShapeType="1" noTextEdit="1"/>
              </p:cNvSpPr>
              <p:nvPr/>
            </p:nvSpPr>
            <p:spPr>
              <a:xfrm>
                <a:off x="1782055" y="1245906"/>
                <a:ext cx="7601972" cy="400110"/>
              </a:xfrm>
              <a:prstGeom prst="rect">
                <a:avLst/>
              </a:prstGeom>
              <a:blipFill>
                <a:blip r:embed="rId3"/>
                <a:stretch>
                  <a:fillRect l="-668" t="-3030" b="-2727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359EFF9F-43CF-C647-B438-6C3A2B8D22E0}"/>
                  </a:ext>
                </a:extLst>
              </p:cNvPr>
              <p:cNvSpPr txBox="1"/>
              <p:nvPr/>
            </p:nvSpPr>
            <p:spPr>
              <a:xfrm>
                <a:off x="2351584" y="2196643"/>
                <a:ext cx="6053260" cy="1353897"/>
              </a:xfrm>
              <a:prstGeom prst="rect">
                <a:avLst/>
              </a:prstGeom>
              <a:noFill/>
            </p:spPr>
            <p:txBody>
              <a:bodyPr wrap="square" lIns="0" tIns="0" rIns="0" bIns="0" rtlCol="0">
                <a:spAutoFit/>
              </a:bodyPr>
              <a:lstStyle/>
              <a:p>
                <a:endParaRPr lang="en-US" sz="2000" dirty="0">
                  <a:latin typeface="Helvetica" pitchFamily="2" charset="0"/>
                </a:endParaRPr>
              </a:p>
              <a:p>
                <a:pP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rPr>
                          </m:ctrlPr>
                        </m:sSubPr>
                        <m:e>
                          <m:sSub>
                            <m:sSubPr>
                              <m:ctrlPr>
                                <a:rPr lang="en-US" sz="2000" b="1" i="1">
                                  <a:latin typeface="Cambria Math" panose="02040503050406030204" pitchFamily="18" charset="0"/>
                                </a:rPr>
                              </m:ctrlPr>
                            </m:sSubPr>
                            <m:e>
                              <m:r>
                                <m:rPr>
                                  <m:sty m:val="p"/>
                                </m:rPr>
                                <a:rPr lang="en-US" sz="2000">
                                  <a:latin typeface="Cambria Math" panose="02040503050406030204" pitchFamily="18" charset="0"/>
                                </a:rPr>
                                <m:t>B</m:t>
                              </m:r>
                            </m:e>
                            <m:sub>
                              <m:r>
                                <a:rPr lang="en-US" sz="2000" b="1" i="1">
                                  <a:latin typeface="Cambria Math" panose="02040503050406030204" pitchFamily="18" charset="0"/>
                                </a:rPr>
                                <m:t>𝟏</m:t>
                              </m:r>
                              <m:r>
                                <a:rPr lang="en-US" sz="2000" b="1" i="1">
                                  <a:latin typeface="Cambria Math" panose="02040503050406030204" pitchFamily="18" charset="0"/>
                                </a:rPr>
                                <m:t>,</m:t>
                              </m:r>
                              <m:r>
                                <a:rPr lang="en-US" sz="2000" b="1" i="1">
                                  <a:latin typeface="Cambria Math" panose="02040503050406030204" pitchFamily="18" charset="0"/>
                                </a:rPr>
                                <m:t>𝟐</m:t>
                              </m:r>
                              <m:r>
                                <a:rPr lang="en-US" sz="2000" b="1" i="1">
                                  <a:latin typeface="Cambria Math" panose="02040503050406030204" pitchFamily="18" charset="0"/>
                                </a:rPr>
                                <m:t>,</m:t>
                              </m:r>
                              <m:r>
                                <a:rPr lang="en-US" sz="2000" b="1" i="1">
                                  <a:latin typeface="Cambria Math" panose="02040503050406030204" pitchFamily="18" charset="0"/>
                                </a:rPr>
                                <m:t>𝟑</m:t>
                              </m:r>
                            </m:sub>
                          </m:sSub>
                        </m:e>
                        <m:sub/>
                      </m:sSub>
                      <m:r>
                        <a:rPr lang="en-US" sz="2000" i="1">
                          <a:latin typeface="Cambria Math" panose="02040503050406030204" pitchFamily="18" charset="0"/>
                        </a:rPr>
                        <m:t>≝</m:t>
                      </m:r>
                      <m:d>
                        <m:dPr>
                          <m:begChr m:val="["/>
                          <m:endChr m:val="]"/>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b="1">
                                  <a:latin typeface="Cambria Math" panose="02040503050406030204" pitchFamily="18" charset="0"/>
                                </a:rPr>
                                <m:t>𝐛</m:t>
                              </m:r>
                            </m:e>
                            <m:sub>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b="1">
                                  <a:latin typeface="Cambria Math" panose="02040503050406030204" pitchFamily="18" charset="0"/>
                                </a:rPr>
                                <m:t>𝐛</m:t>
                              </m:r>
                            </m:e>
                            <m:sub>
                              <m:r>
                                <a:rPr lang="en-US" sz="2000" i="1">
                                  <a:latin typeface="Cambria Math" panose="02040503050406030204" pitchFamily="18" charset="0"/>
                                </a:rPr>
                                <m:t>2</m:t>
                              </m:r>
                            </m:sub>
                          </m:sSub>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b="1">
                                  <a:latin typeface="Cambria Math" panose="02040503050406030204" pitchFamily="18" charset="0"/>
                                </a:rPr>
                                <m:t>𝐛</m:t>
                              </m:r>
                            </m:e>
                            <m:sub>
                              <m:r>
                                <a:rPr lang="en-US" sz="2000" i="1">
                                  <a:latin typeface="Cambria Math" panose="02040503050406030204" pitchFamily="18" charset="0"/>
                                </a:rPr>
                                <m:t>3</m:t>
                              </m:r>
                            </m:sub>
                          </m:sSub>
                        </m:e>
                      </m:d>
                      <m:r>
                        <m:rPr>
                          <m:nor/>
                        </m:rPr>
                        <a:rPr lang="en-US" sz="2000" dirty="0">
                          <a:latin typeface="Helvetica" pitchFamily="2" charset="0"/>
                        </a:rPr>
                        <m:t>= </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𝜇</m:t>
                              </m:r>
                            </m:e>
                            <m:sub>
                              <m:r>
                                <a:rPr lang="en-US" sz="2000" i="1">
                                  <a:latin typeface="Cambria Math" panose="02040503050406030204" pitchFamily="18" charset="0"/>
                                </a:rPr>
                                <m:t>𝑇𝑋</m:t>
                              </m:r>
                            </m:sub>
                          </m:sSub>
                        </m:num>
                        <m:den>
                          <m:r>
                            <a:rPr lang="en-US" sz="2000" i="1">
                              <a:latin typeface="Cambria Math" panose="02040503050406030204" pitchFamily="18" charset="0"/>
                            </a:rPr>
                            <m:t>4</m:t>
                          </m:r>
                          <m:r>
                            <a:rPr lang="en-US" sz="2000" i="1">
                              <a:latin typeface="Cambria Math" panose="02040503050406030204" pitchFamily="18" charset="0"/>
                            </a:rPr>
                            <m:t>𝜋</m:t>
                          </m:r>
                          <m:sSup>
                            <m:sSupPr>
                              <m:ctrlPr>
                                <a:rPr lang="en-US" sz="2000" i="1">
                                  <a:latin typeface="Cambria Math" panose="02040503050406030204" pitchFamily="18" charset="0"/>
                                </a:rPr>
                              </m:ctrlPr>
                            </m:sSupPr>
                            <m:e>
                              <m:r>
                                <a:rPr lang="en-US" sz="2000" i="1">
                                  <a:latin typeface="Cambria Math" panose="02040503050406030204" pitchFamily="18" charset="0"/>
                                </a:rPr>
                                <m:t>𝑟</m:t>
                              </m:r>
                            </m:e>
                            <m:sup>
                              <m:r>
                                <a:rPr lang="en-US" sz="2000" i="1">
                                  <a:latin typeface="Cambria Math" panose="02040503050406030204" pitchFamily="18" charset="0"/>
                                </a:rPr>
                                <m:t>3</m:t>
                              </m:r>
                            </m:sup>
                          </m:sSup>
                        </m:den>
                      </m:f>
                      <m:d>
                        <m:dPr>
                          <m:begChr m:val="["/>
                          <m:endChr m:val="]"/>
                          <m:ctrlPr>
                            <a:rPr lang="en-US" sz="2000" i="1">
                              <a:latin typeface="Cambria Math" panose="02040503050406030204" pitchFamily="18" charset="0"/>
                            </a:rPr>
                          </m:ctrlPr>
                        </m:dPr>
                        <m:e>
                          <m:f>
                            <m:fPr>
                              <m:ctrlPr>
                                <a:rPr lang="en-US" sz="2000" i="1">
                                  <a:latin typeface="Cambria Math" panose="02040503050406030204" pitchFamily="18" charset="0"/>
                                </a:rPr>
                              </m:ctrlPr>
                            </m:fPr>
                            <m:num>
                              <m:r>
                                <a:rPr lang="en-US" sz="2000">
                                  <a:latin typeface="Cambria Math" panose="02040503050406030204" pitchFamily="18" charset="0"/>
                                </a:rPr>
                                <m:t>3</m:t>
                              </m:r>
                              <m:r>
                                <a:rPr lang="en-US" sz="2000" b="1">
                                  <a:latin typeface="Cambria Math" panose="02040503050406030204" pitchFamily="18" charset="0"/>
                                </a:rPr>
                                <m:t>𝐫</m:t>
                              </m:r>
                              <m:sSup>
                                <m:sSupPr>
                                  <m:ctrlPr>
                                    <a:rPr lang="en-US" sz="2000" b="1" i="1">
                                      <a:latin typeface="Cambria Math" panose="02040503050406030204" pitchFamily="18" charset="0"/>
                                    </a:rPr>
                                  </m:ctrlPr>
                                </m:sSupPr>
                                <m:e>
                                  <m:r>
                                    <a:rPr lang="en-US" sz="2000" b="1">
                                      <a:latin typeface="Cambria Math" panose="02040503050406030204" pitchFamily="18" charset="0"/>
                                    </a:rPr>
                                    <m:t>𝐫</m:t>
                                  </m:r>
                                </m:e>
                                <m:sup>
                                  <m:r>
                                    <a:rPr lang="en-US" sz="2000" b="1">
                                      <a:latin typeface="Cambria Math" panose="02040503050406030204" pitchFamily="18" charset="0"/>
                                    </a:rPr>
                                    <m:t>𝐓</m:t>
                                  </m:r>
                                </m:sup>
                              </m:sSup>
                            </m:num>
                            <m:den>
                              <m:sSup>
                                <m:sSupPr>
                                  <m:ctrlPr>
                                    <a:rPr lang="en-US" sz="2000" i="1">
                                      <a:latin typeface="Cambria Math" panose="02040503050406030204" pitchFamily="18" charset="0"/>
                                    </a:rPr>
                                  </m:ctrlPr>
                                </m:sSupPr>
                                <m:e>
                                  <m:r>
                                    <a:rPr lang="en-US" sz="2000" i="1">
                                      <a:latin typeface="Cambria Math" panose="02040503050406030204" pitchFamily="18" charset="0"/>
                                    </a:rPr>
                                    <m:t>𝑟</m:t>
                                  </m:r>
                                </m:e>
                                <m:sup>
                                  <m:r>
                                    <a:rPr lang="en-US" sz="2000" i="1">
                                      <a:latin typeface="Cambria Math" panose="02040503050406030204" pitchFamily="18" charset="0"/>
                                    </a:rPr>
                                    <m:t>2</m:t>
                                  </m:r>
                                </m:sup>
                              </m:sSup>
                            </m:den>
                          </m:f>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b="1">
                                  <a:latin typeface="Cambria Math" panose="02040503050406030204" pitchFamily="18" charset="0"/>
                                </a:rPr>
                                <m:t>𝐈</m:t>
                              </m:r>
                            </m:e>
                            <m:sub>
                              <m:r>
                                <a:rPr lang="en-US" sz="2000" i="1">
                                  <a:latin typeface="Cambria Math" panose="02040503050406030204" pitchFamily="18" charset="0"/>
                                </a:rPr>
                                <m:t>3</m:t>
                              </m:r>
                            </m:sub>
                          </m:sSub>
                        </m:e>
                      </m:d>
                      <m:r>
                        <a:rPr lang="en-US" sz="2000" i="1">
                          <a:latin typeface="Cambria Math" panose="02040503050406030204" pitchFamily="18" charset="0"/>
                        </a:rPr>
                        <m:t>[</m:t>
                      </m:r>
                      <m:sSub>
                        <m:sSubPr>
                          <m:ctrlPr>
                            <a:rPr lang="en-US" sz="2000" b="1" i="1">
                              <a:latin typeface="Cambria Math" panose="02040503050406030204" pitchFamily="18" charset="0"/>
                            </a:rPr>
                          </m:ctrlPr>
                        </m:sSubPr>
                        <m:e>
                          <m:r>
                            <a:rPr lang="en-US" sz="2000" b="1">
                              <a:latin typeface="Cambria Math" panose="02040503050406030204" pitchFamily="18" charset="0"/>
                            </a:rPr>
                            <m:t>𝐞</m:t>
                          </m:r>
                        </m:e>
                        <m:sub>
                          <m:r>
                            <a:rPr lang="en-US" sz="2000" b="1">
                              <a:latin typeface="Cambria Math" panose="02040503050406030204" pitchFamily="18" charset="0"/>
                            </a:rPr>
                            <m:t>𝟏</m:t>
                          </m:r>
                        </m:sub>
                      </m:sSub>
                      <m:r>
                        <a:rPr lang="en-US" sz="2000" b="1">
                          <a:latin typeface="Cambria Math" panose="02040503050406030204" pitchFamily="18" charset="0"/>
                        </a:rPr>
                        <m:t>,</m:t>
                      </m:r>
                      <m:sSub>
                        <m:sSubPr>
                          <m:ctrlPr>
                            <a:rPr lang="en-US" sz="2000" b="1" i="1">
                              <a:latin typeface="Cambria Math" panose="02040503050406030204" pitchFamily="18" charset="0"/>
                            </a:rPr>
                          </m:ctrlPr>
                        </m:sSubPr>
                        <m:e>
                          <m:r>
                            <a:rPr lang="en-US" sz="2000" b="1">
                              <a:latin typeface="Cambria Math" panose="02040503050406030204" pitchFamily="18" charset="0"/>
                            </a:rPr>
                            <m:t>𝐞</m:t>
                          </m:r>
                        </m:e>
                        <m:sub>
                          <m:r>
                            <a:rPr lang="en-US" sz="2000" b="1">
                              <a:latin typeface="Cambria Math" panose="02040503050406030204" pitchFamily="18" charset="0"/>
                            </a:rPr>
                            <m:t>𝟐</m:t>
                          </m:r>
                        </m:sub>
                      </m:sSub>
                      <m:r>
                        <a:rPr lang="en-US" sz="2000" b="1">
                          <a:latin typeface="Cambria Math" panose="02040503050406030204" pitchFamily="18" charset="0"/>
                        </a:rPr>
                        <m:t>,</m:t>
                      </m:r>
                      <m:sSub>
                        <m:sSubPr>
                          <m:ctrlPr>
                            <a:rPr lang="en-US" sz="2000" b="1" i="1">
                              <a:latin typeface="Cambria Math" panose="02040503050406030204" pitchFamily="18" charset="0"/>
                            </a:rPr>
                          </m:ctrlPr>
                        </m:sSubPr>
                        <m:e>
                          <m:r>
                            <a:rPr lang="en-US" sz="2000" b="1">
                              <a:latin typeface="Cambria Math" panose="02040503050406030204" pitchFamily="18" charset="0"/>
                            </a:rPr>
                            <m:t>𝐞</m:t>
                          </m:r>
                        </m:e>
                        <m:sub>
                          <m:r>
                            <a:rPr lang="en-US" sz="2000" b="1">
                              <a:latin typeface="Cambria Math" panose="02040503050406030204" pitchFamily="18" charset="0"/>
                            </a:rPr>
                            <m:t>𝟑</m:t>
                          </m:r>
                        </m:sub>
                      </m:sSub>
                      <m:r>
                        <a:rPr lang="en-US" sz="2000" i="1">
                          <a:latin typeface="Cambria Math" panose="02040503050406030204" pitchFamily="18" charset="0"/>
                        </a:rPr>
                        <m:t>]</m:t>
                      </m:r>
                    </m:oMath>
                  </m:oMathPara>
                </a14:m>
                <a:endParaRPr lang="en-US" sz="2000" i="1" dirty="0">
                  <a:latin typeface="Helvetica" pitchFamily="2" charset="0"/>
                </a:endParaRPr>
              </a:p>
              <a:p>
                <a:pPr/>
                <a14:m>
                  <m:oMathPara xmlns:m="http://schemas.openxmlformats.org/officeDocument/2006/math">
                    <m:oMathParaPr>
                      <m:jc m:val="centerGroup"/>
                    </m:oMathParaPr>
                    <m:oMath xmlns:m="http://schemas.openxmlformats.org/officeDocument/2006/math">
                      <m:r>
                        <m:rPr>
                          <m:nor/>
                        </m:rPr>
                        <a:rPr lang="en-US" sz="2000" dirty="0">
                          <a:latin typeface="Helvetica" pitchFamily="2" charset="0"/>
                        </a:rPr>
                        <m:t>	</m:t>
                      </m:r>
                    </m:oMath>
                  </m:oMathPara>
                </a14:m>
                <a:endParaRPr lang="en-GB" sz="2000" b="1" dirty="0"/>
              </a:p>
            </p:txBody>
          </p:sp>
        </mc:Choice>
        <mc:Fallback xmlns="">
          <p:sp>
            <p:nvSpPr>
              <p:cNvPr id="9" name="TextBox 8">
                <a:extLst>
                  <a:ext uri="{FF2B5EF4-FFF2-40B4-BE49-F238E27FC236}">
                    <a16:creationId xmlns:a16="http://schemas.microsoft.com/office/drawing/2014/main" id="{359EFF9F-43CF-C647-B438-6C3A2B8D22E0}"/>
                  </a:ext>
                </a:extLst>
              </p:cNvPr>
              <p:cNvSpPr txBox="1">
                <a:spLocks noRot="1" noChangeAspect="1" noMove="1" noResize="1" noEditPoints="1" noAdjustHandles="1" noChangeArrowheads="1" noChangeShapeType="1" noTextEdit="1"/>
              </p:cNvSpPr>
              <p:nvPr/>
            </p:nvSpPr>
            <p:spPr>
              <a:xfrm>
                <a:off x="2351584" y="2196643"/>
                <a:ext cx="6053260" cy="1353897"/>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8FF40DF-77D6-674E-86C7-5D24FEC6FDA2}"/>
                  </a:ext>
                </a:extLst>
              </p:cNvPr>
              <p:cNvSpPr txBox="1"/>
              <p:nvPr/>
            </p:nvSpPr>
            <p:spPr>
              <a:xfrm>
                <a:off x="1782055" y="3667867"/>
                <a:ext cx="8610084" cy="1015663"/>
              </a:xfrm>
              <a:prstGeom prst="rect">
                <a:avLst/>
              </a:prstGeom>
              <a:noFill/>
            </p:spPr>
            <p:txBody>
              <a:bodyPr wrap="square" rtlCol="0">
                <a:spAutoFit/>
              </a:bodyPr>
              <a:lstStyle/>
              <a:p>
                <a:pPr marL="285750" indent="-285750">
                  <a:buFont typeface="Arial" panose="020B0604020202020204" pitchFamily="34" charset="0"/>
                  <a:buChar char="•"/>
                </a:pPr>
                <a:r>
                  <a:rPr lang="en-US" sz="2000" dirty="0">
                    <a:latin typeface="Helvetica" pitchFamily="2" charset="0"/>
                  </a:rPr>
                  <a:t>Let </a:t>
                </a:r>
                <a14:m>
                  <m:oMath xmlns:m="http://schemas.openxmlformats.org/officeDocument/2006/math">
                    <m:r>
                      <m:rPr>
                        <m:sty m:val="p"/>
                      </m:rPr>
                      <a:rPr lang="en-US" sz="2000">
                        <a:latin typeface="Cambria Math" panose="02040503050406030204" pitchFamily="18" charset="0"/>
                      </a:rPr>
                      <m:t>Ω</m:t>
                    </m:r>
                    <m:r>
                      <a:rPr lang="en-US" sz="2000" i="1">
                        <a:latin typeface="Cambria Math" panose="02040503050406030204" pitchFamily="18" charset="0"/>
                      </a:rPr>
                      <m:t>∈</m:t>
                    </m:r>
                    <m:r>
                      <a:rPr lang="en-US" sz="2000" i="1">
                        <a:latin typeface="Cambria Math" panose="02040503050406030204" pitchFamily="18" charset="0"/>
                      </a:rPr>
                      <m:t>𝑆𝑂</m:t>
                    </m:r>
                    <m:r>
                      <a:rPr lang="en-US" sz="2000" i="1">
                        <a:latin typeface="Cambria Math" panose="02040503050406030204" pitchFamily="18" charset="0"/>
                      </a:rPr>
                      <m:t>(3)</m:t>
                    </m:r>
                  </m:oMath>
                </a14:m>
                <a:r>
                  <a:rPr lang="en-GB" sz="2000" dirty="0">
                    <a:latin typeface="Helvetica" pitchFamily="2" charset="0"/>
                  </a:rPr>
                  <a:t> be an orthogonal matrix describing the orientation of the RX frame </a:t>
                </a:r>
                <a:r>
                  <a:rPr lang="en-GB" sz="2000" dirty="0" err="1">
                    <a:latin typeface="Helvetica" pitchFamily="2" charset="0"/>
                  </a:rPr>
                  <a:t>w.r.t.</a:t>
                </a:r>
                <a:r>
                  <a:rPr lang="en-GB" sz="2000" dirty="0">
                    <a:latin typeface="Helvetica" pitchFamily="2" charset="0"/>
                  </a:rPr>
                  <a:t> the TX frame.</a:t>
                </a:r>
              </a:p>
              <a:p>
                <a:pPr marL="285750" indent="-285750">
                  <a:buFont typeface="Arial" panose="020B0604020202020204" pitchFamily="34" charset="0"/>
                  <a:buChar char="•"/>
                </a:pPr>
                <a:r>
                  <a:rPr lang="en-GB" sz="2000" dirty="0">
                    <a:latin typeface="Helvetica" pitchFamily="2" charset="0"/>
                  </a:rPr>
                  <a:t>Then, the magnetic vector field described in the </a:t>
                </a:r>
                <a:r>
                  <a:rPr lang="en-GB" sz="2000" i="1" dirty="0">
                    <a:solidFill>
                      <a:srgbClr val="FF0000"/>
                    </a:solidFill>
                    <a:latin typeface="Helvetica" pitchFamily="2" charset="0"/>
                  </a:rPr>
                  <a:t>RX frame </a:t>
                </a:r>
                <a:r>
                  <a:rPr lang="en-GB" sz="2000" dirty="0">
                    <a:latin typeface="Helvetica" pitchFamily="2" charset="0"/>
                  </a:rPr>
                  <a:t>is</a:t>
                </a:r>
              </a:p>
            </p:txBody>
          </p:sp>
        </mc:Choice>
        <mc:Fallback xmlns="">
          <p:sp>
            <p:nvSpPr>
              <p:cNvPr id="11" name="TextBox 10">
                <a:extLst>
                  <a:ext uri="{FF2B5EF4-FFF2-40B4-BE49-F238E27FC236}">
                    <a16:creationId xmlns:a16="http://schemas.microsoft.com/office/drawing/2014/main" id="{48FF40DF-77D6-674E-86C7-5D24FEC6FDA2}"/>
                  </a:ext>
                </a:extLst>
              </p:cNvPr>
              <p:cNvSpPr txBox="1">
                <a:spLocks noRot="1" noChangeAspect="1" noMove="1" noResize="1" noEditPoints="1" noAdjustHandles="1" noChangeArrowheads="1" noChangeShapeType="1" noTextEdit="1"/>
              </p:cNvSpPr>
              <p:nvPr/>
            </p:nvSpPr>
            <p:spPr>
              <a:xfrm>
                <a:off x="1782055" y="3667867"/>
                <a:ext cx="8610084" cy="1015663"/>
              </a:xfrm>
              <a:prstGeom prst="rect">
                <a:avLst/>
              </a:prstGeom>
              <a:blipFill>
                <a:blip r:embed="rId5"/>
                <a:stretch>
                  <a:fillRect l="-589" t="-1235" b="-98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61F2F8F2-4D82-4244-8629-EB0C40D3E55B}"/>
                  </a:ext>
                </a:extLst>
              </p:cNvPr>
              <p:cNvSpPr txBox="1"/>
              <p:nvPr/>
            </p:nvSpPr>
            <p:spPr>
              <a:xfrm>
                <a:off x="2635028" y="4884154"/>
                <a:ext cx="6053260" cy="1353897"/>
              </a:xfrm>
              <a:prstGeom prst="rect">
                <a:avLst/>
              </a:prstGeom>
              <a:noFill/>
            </p:spPr>
            <p:txBody>
              <a:bodyPr wrap="square" lIns="0" tIns="0" rIns="0" bIns="0" rtlCol="0">
                <a:spAutoFit/>
              </a:bodyPr>
              <a:lstStyle/>
              <a:p>
                <a:endParaRPr lang="en-US" sz="2000" dirty="0">
                  <a:latin typeface="Helvetica" pitchFamily="2" charset="0"/>
                </a:endParaRPr>
              </a:p>
              <a:p>
                <a:pPr/>
                <a14:m>
                  <m:oMathPara xmlns:m="http://schemas.openxmlformats.org/officeDocument/2006/math">
                    <m:oMathParaPr>
                      <m:jc m:val="centerGroup"/>
                    </m:oMathParaPr>
                    <m:oMath xmlns:m="http://schemas.openxmlformats.org/officeDocument/2006/math">
                      <m:r>
                        <m:rPr>
                          <m:sty m:val="p"/>
                        </m:rPr>
                        <a:rPr lang="en-US" sz="2000">
                          <a:latin typeface="Cambria Math" panose="02040503050406030204" pitchFamily="18" charset="0"/>
                        </a:rPr>
                        <m:t>Ω</m:t>
                      </m:r>
                      <m:r>
                        <a:rPr lang="en-US" sz="2000" i="1">
                          <a:latin typeface="Cambria Math" panose="02040503050406030204" pitchFamily="18" charset="0"/>
                        </a:rPr>
                        <m:t> </m:t>
                      </m:r>
                      <m:sSub>
                        <m:sSubPr>
                          <m:ctrlPr>
                            <a:rPr lang="en-US" sz="2000" i="1">
                              <a:latin typeface="Cambria Math" panose="02040503050406030204" pitchFamily="18" charset="0"/>
                            </a:rPr>
                          </m:ctrlPr>
                        </m:sSubPr>
                        <m:e>
                          <m:sSub>
                            <m:sSubPr>
                              <m:ctrlPr>
                                <a:rPr lang="en-US" sz="2000" b="1" i="1">
                                  <a:latin typeface="Cambria Math" panose="02040503050406030204" pitchFamily="18" charset="0"/>
                                </a:rPr>
                              </m:ctrlPr>
                            </m:sSubPr>
                            <m:e>
                              <m:r>
                                <m:rPr>
                                  <m:sty m:val="p"/>
                                </m:rPr>
                                <a:rPr lang="en-US" sz="2000">
                                  <a:latin typeface="Cambria Math" panose="02040503050406030204" pitchFamily="18" charset="0"/>
                                </a:rPr>
                                <m:t>B</m:t>
                              </m:r>
                            </m:e>
                            <m:sub>
                              <m:r>
                                <a:rPr lang="en-US" sz="2000" b="1" i="1">
                                  <a:latin typeface="Cambria Math" panose="02040503050406030204" pitchFamily="18" charset="0"/>
                                </a:rPr>
                                <m:t>𝟏</m:t>
                              </m:r>
                              <m:r>
                                <a:rPr lang="en-US" sz="2000" b="1" i="1">
                                  <a:latin typeface="Cambria Math" panose="02040503050406030204" pitchFamily="18" charset="0"/>
                                </a:rPr>
                                <m:t>,</m:t>
                              </m:r>
                              <m:r>
                                <a:rPr lang="en-US" sz="2000" b="1" i="1">
                                  <a:latin typeface="Cambria Math" panose="02040503050406030204" pitchFamily="18" charset="0"/>
                                </a:rPr>
                                <m:t>𝟐</m:t>
                              </m:r>
                              <m:r>
                                <a:rPr lang="en-US" sz="2000" b="1" i="1">
                                  <a:latin typeface="Cambria Math" panose="02040503050406030204" pitchFamily="18" charset="0"/>
                                </a:rPr>
                                <m:t>,</m:t>
                              </m:r>
                              <m:r>
                                <a:rPr lang="en-US" sz="2000" b="1" i="1">
                                  <a:latin typeface="Cambria Math" panose="02040503050406030204" pitchFamily="18" charset="0"/>
                                </a:rPr>
                                <m:t>𝟑</m:t>
                              </m:r>
                            </m:sub>
                          </m:sSub>
                        </m:e>
                        <m:sub/>
                      </m:sSub>
                      <m:r>
                        <m:rPr>
                          <m:nor/>
                        </m:rPr>
                        <a:rPr lang="en-US" sz="2000" dirty="0">
                          <a:latin typeface="Helvetica" pitchFamily="2" charset="0"/>
                        </a:rPr>
                        <m:t>= </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𝜇</m:t>
                              </m:r>
                            </m:e>
                            <m:sub>
                              <m:r>
                                <a:rPr lang="en-US" sz="2000" i="1">
                                  <a:latin typeface="Cambria Math" panose="02040503050406030204" pitchFamily="18" charset="0"/>
                                </a:rPr>
                                <m:t>𝑇𝑋</m:t>
                              </m:r>
                            </m:sub>
                          </m:sSub>
                          <m:sSub>
                            <m:sSubPr>
                              <m:ctrlPr>
                                <a:rPr lang="en-US" sz="2000" i="1">
                                  <a:latin typeface="Cambria Math" panose="02040503050406030204" pitchFamily="18" charset="0"/>
                                </a:rPr>
                              </m:ctrlPr>
                            </m:sSubPr>
                            <m:e>
                              <m:r>
                                <a:rPr lang="en-US" sz="2000" i="1">
                                  <a:latin typeface="Cambria Math" panose="02040503050406030204" pitchFamily="18" charset="0"/>
                                </a:rPr>
                                <m:t>𝑁</m:t>
                              </m:r>
                            </m:e>
                            <m:sub>
                              <m:r>
                                <a:rPr lang="en-US" sz="2000" i="1">
                                  <a:latin typeface="Cambria Math" panose="02040503050406030204" pitchFamily="18" charset="0"/>
                                </a:rPr>
                                <m:t>𝑇𝑋</m:t>
                              </m:r>
                            </m:sub>
                          </m:sSub>
                          <m:sSub>
                            <m:sSubPr>
                              <m:ctrlPr>
                                <a:rPr lang="en-US" sz="2000" i="1">
                                  <a:latin typeface="Cambria Math" panose="02040503050406030204" pitchFamily="18" charset="0"/>
                                </a:rPr>
                              </m:ctrlPr>
                            </m:sSubPr>
                            <m:e>
                              <m:r>
                                <a:rPr lang="en-US" sz="2000" i="1">
                                  <a:latin typeface="Cambria Math" panose="02040503050406030204" pitchFamily="18" charset="0"/>
                                </a:rPr>
                                <m:t>𝐼</m:t>
                              </m:r>
                            </m:e>
                            <m:sub>
                              <m:r>
                                <a:rPr lang="en-US" sz="2000" i="1">
                                  <a:latin typeface="Cambria Math" panose="02040503050406030204" pitchFamily="18" charset="0"/>
                                </a:rPr>
                                <m:t>𝑇𝑋</m:t>
                              </m:r>
                            </m:sub>
                          </m:sSub>
                          <m:sSub>
                            <m:sSubPr>
                              <m:ctrlPr>
                                <a:rPr lang="en-US" sz="2000" i="1">
                                  <a:latin typeface="Cambria Math" panose="02040503050406030204" pitchFamily="18" charset="0"/>
                                </a:rPr>
                              </m:ctrlPr>
                            </m:sSubPr>
                            <m:e>
                              <m:r>
                                <a:rPr lang="en-US" sz="2000" i="1">
                                  <a:latin typeface="Cambria Math" panose="02040503050406030204" pitchFamily="18" charset="0"/>
                                </a:rPr>
                                <m:t>𝐴</m:t>
                              </m:r>
                            </m:e>
                            <m:sub>
                              <m:r>
                                <a:rPr lang="en-US" sz="2000" i="1">
                                  <a:latin typeface="Cambria Math" panose="02040503050406030204" pitchFamily="18" charset="0"/>
                                </a:rPr>
                                <m:t>𝑇𝑋</m:t>
                              </m:r>
                            </m:sub>
                          </m:sSub>
                        </m:num>
                        <m:den>
                          <m:r>
                            <a:rPr lang="en-US" sz="2000" i="1">
                              <a:latin typeface="Cambria Math" panose="02040503050406030204" pitchFamily="18" charset="0"/>
                            </a:rPr>
                            <m:t>4</m:t>
                          </m:r>
                          <m:r>
                            <a:rPr lang="en-US" sz="2000" i="1">
                              <a:latin typeface="Cambria Math" panose="02040503050406030204" pitchFamily="18" charset="0"/>
                            </a:rPr>
                            <m:t>𝜋</m:t>
                          </m:r>
                          <m:sSup>
                            <m:sSupPr>
                              <m:ctrlPr>
                                <a:rPr lang="en-US" sz="2000" i="1">
                                  <a:latin typeface="Cambria Math" panose="02040503050406030204" pitchFamily="18" charset="0"/>
                                </a:rPr>
                              </m:ctrlPr>
                            </m:sSupPr>
                            <m:e>
                              <m:r>
                                <a:rPr lang="en-US" sz="2000" i="1">
                                  <a:latin typeface="Cambria Math" panose="02040503050406030204" pitchFamily="18" charset="0"/>
                                </a:rPr>
                                <m:t>𝑟</m:t>
                              </m:r>
                            </m:e>
                            <m:sup>
                              <m:r>
                                <a:rPr lang="en-US" sz="2000" i="1">
                                  <a:latin typeface="Cambria Math" panose="02040503050406030204" pitchFamily="18" charset="0"/>
                                </a:rPr>
                                <m:t>3</m:t>
                              </m:r>
                            </m:sup>
                          </m:sSup>
                        </m:den>
                      </m:f>
                      <m:r>
                        <m:rPr>
                          <m:sty m:val="p"/>
                        </m:rPr>
                        <a:rPr lang="en-US" sz="2000">
                          <a:latin typeface="Cambria Math" panose="02040503050406030204" pitchFamily="18" charset="0"/>
                        </a:rPr>
                        <m:t>Ω</m:t>
                      </m:r>
                      <m:d>
                        <m:dPr>
                          <m:begChr m:val="["/>
                          <m:endChr m:val="]"/>
                          <m:ctrlPr>
                            <a:rPr lang="en-US" sz="2000" i="1">
                              <a:latin typeface="Cambria Math" panose="02040503050406030204" pitchFamily="18" charset="0"/>
                            </a:rPr>
                          </m:ctrlPr>
                        </m:dPr>
                        <m:e>
                          <m:f>
                            <m:fPr>
                              <m:ctrlPr>
                                <a:rPr lang="en-US" sz="2000" i="1">
                                  <a:latin typeface="Cambria Math" panose="02040503050406030204" pitchFamily="18" charset="0"/>
                                </a:rPr>
                              </m:ctrlPr>
                            </m:fPr>
                            <m:num>
                              <m:r>
                                <a:rPr lang="en-US" sz="2000">
                                  <a:latin typeface="Cambria Math" panose="02040503050406030204" pitchFamily="18" charset="0"/>
                                </a:rPr>
                                <m:t>3</m:t>
                              </m:r>
                              <m:r>
                                <a:rPr lang="en-US" sz="2000" b="1">
                                  <a:latin typeface="Cambria Math" panose="02040503050406030204" pitchFamily="18" charset="0"/>
                                </a:rPr>
                                <m:t>𝐫</m:t>
                              </m:r>
                              <m:sSup>
                                <m:sSupPr>
                                  <m:ctrlPr>
                                    <a:rPr lang="en-US" sz="2000" b="1" i="1">
                                      <a:latin typeface="Cambria Math" panose="02040503050406030204" pitchFamily="18" charset="0"/>
                                    </a:rPr>
                                  </m:ctrlPr>
                                </m:sSupPr>
                                <m:e>
                                  <m:r>
                                    <a:rPr lang="en-US" sz="2000" b="1">
                                      <a:latin typeface="Cambria Math" panose="02040503050406030204" pitchFamily="18" charset="0"/>
                                    </a:rPr>
                                    <m:t>𝐫</m:t>
                                  </m:r>
                                </m:e>
                                <m:sup>
                                  <m:r>
                                    <a:rPr lang="en-US" sz="2000" b="1">
                                      <a:latin typeface="Cambria Math" panose="02040503050406030204" pitchFamily="18" charset="0"/>
                                    </a:rPr>
                                    <m:t>𝐓</m:t>
                                  </m:r>
                                </m:sup>
                              </m:sSup>
                            </m:num>
                            <m:den>
                              <m:sSup>
                                <m:sSupPr>
                                  <m:ctrlPr>
                                    <a:rPr lang="en-US" sz="2000" i="1">
                                      <a:latin typeface="Cambria Math" panose="02040503050406030204" pitchFamily="18" charset="0"/>
                                    </a:rPr>
                                  </m:ctrlPr>
                                </m:sSupPr>
                                <m:e>
                                  <m:r>
                                    <a:rPr lang="en-US" sz="2000" i="1">
                                      <a:latin typeface="Cambria Math" panose="02040503050406030204" pitchFamily="18" charset="0"/>
                                    </a:rPr>
                                    <m:t>𝑟</m:t>
                                  </m:r>
                                </m:e>
                                <m:sup>
                                  <m:r>
                                    <a:rPr lang="en-US" sz="2000" i="1">
                                      <a:latin typeface="Cambria Math" panose="02040503050406030204" pitchFamily="18" charset="0"/>
                                    </a:rPr>
                                    <m:t>2</m:t>
                                  </m:r>
                                </m:sup>
                              </m:sSup>
                            </m:den>
                          </m:f>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b="1">
                                  <a:latin typeface="Cambria Math" panose="02040503050406030204" pitchFamily="18" charset="0"/>
                                </a:rPr>
                                <m:t>𝐈</m:t>
                              </m:r>
                            </m:e>
                            <m:sub>
                              <m:r>
                                <a:rPr lang="en-US" sz="2000" i="1">
                                  <a:latin typeface="Cambria Math" panose="02040503050406030204" pitchFamily="18" charset="0"/>
                                </a:rPr>
                                <m:t>3</m:t>
                              </m:r>
                            </m:sub>
                          </m:sSub>
                        </m:e>
                      </m:d>
                    </m:oMath>
                  </m:oMathPara>
                </a14:m>
                <a:endParaRPr lang="en-US" sz="2000" i="1" dirty="0">
                  <a:latin typeface="Helvetica" pitchFamily="2" charset="0"/>
                </a:endParaRPr>
              </a:p>
              <a:p>
                <a:pPr/>
                <a14:m>
                  <m:oMathPara xmlns:m="http://schemas.openxmlformats.org/officeDocument/2006/math">
                    <m:oMathParaPr>
                      <m:jc m:val="centerGroup"/>
                    </m:oMathParaPr>
                    <m:oMath xmlns:m="http://schemas.openxmlformats.org/officeDocument/2006/math">
                      <m:r>
                        <m:rPr>
                          <m:nor/>
                        </m:rPr>
                        <a:rPr lang="en-US" sz="2000" dirty="0">
                          <a:latin typeface="Helvetica" pitchFamily="2" charset="0"/>
                        </a:rPr>
                        <m:t>	</m:t>
                      </m:r>
                    </m:oMath>
                  </m:oMathPara>
                </a14:m>
                <a:endParaRPr lang="en-GB" sz="2000" b="1" dirty="0"/>
              </a:p>
            </p:txBody>
          </p:sp>
        </mc:Choice>
        <mc:Fallback xmlns="">
          <p:sp>
            <p:nvSpPr>
              <p:cNvPr id="12" name="TextBox 11">
                <a:extLst>
                  <a:ext uri="{FF2B5EF4-FFF2-40B4-BE49-F238E27FC236}">
                    <a16:creationId xmlns:a16="http://schemas.microsoft.com/office/drawing/2014/main" id="{61F2F8F2-4D82-4244-8629-EB0C40D3E55B}"/>
                  </a:ext>
                </a:extLst>
              </p:cNvPr>
              <p:cNvSpPr txBox="1">
                <a:spLocks noRot="1" noChangeAspect="1" noMove="1" noResize="1" noEditPoints="1" noAdjustHandles="1" noChangeArrowheads="1" noChangeShapeType="1" noTextEdit="1"/>
              </p:cNvSpPr>
              <p:nvPr/>
            </p:nvSpPr>
            <p:spPr>
              <a:xfrm>
                <a:off x="2635028" y="4884154"/>
                <a:ext cx="6053260" cy="1353897"/>
              </a:xfrm>
              <a:prstGeom prst="rect">
                <a:avLst/>
              </a:prstGeom>
              <a:blipFill>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18515198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9718F63-4DDF-4394-B47C-BEC43F315077}"/>
              </a:ext>
            </a:extLst>
          </p:cNvPr>
          <p:cNvSpPr>
            <a:spLocks noGrp="1"/>
          </p:cNvSpPr>
          <p:nvPr>
            <p:ph type="title"/>
          </p:nvPr>
        </p:nvSpPr>
        <p:spPr/>
        <p:txBody>
          <a:bodyPr/>
          <a:lstStyle/>
          <a:p>
            <a:r>
              <a:rPr lang="en-GB" sz="2800" dirty="0"/>
              <a:t>Free-space Magnetic Channel Model</a:t>
            </a:r>
            <a:endParaRPr lang="en-US"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4B7AB67-B0C9-464D-AA78-4EE48152B416}"/>
                  </a:ext>
                </a:extLst>
              </p:cNvPr>
              <p:cNvSpPr txBox="1"/>
              <p:nvPr/>
            </p:nvSpPr>
            <p:spPr>
              <a:xfrm>
                <a:off x="1782055" y="1431934"/>
                <a:ext cx="8058361" cy="707886"/>
              </a:xfrm>
              <a:prstGeom prst="rect">
                <a:avLst/>
              </a:prstGeom>
              <a:noFill/>
            </p:spPr>
            <p:txBody>
              <a:bodyPr wrap="square" rtlCol="0">
                <a:spAutoFit/>
              </a:bodyPr>
              <a:lstStyle/>
              <a:p>
                <a:pPr marL="342900" indent="-342900">
                  <a:buFont typeface="Arial" panose="020B0604020202020204" pitchFamily="34" charset="0"/>
                  <a:buChar char="•"/>
                </a:pPr>
                <a:r>
                  <a:rPr lang="en-US" sz="2000" dirty="0">
                    <a:latin typeface="Helvetica" pitchFamily="2" charset="0"/>
                  </a:rPr>
                  <a:t>The </a:t>
                </a:r>
                <a:r>
                  <a:rPr lang="en-US" sz="2000" dirty="0">
                    <a:solidFill>
                      <a:srgbClr val="FF0000"/>
                    </a:solidFill>
                    <a:latin typeface="Helvetica" pitchFamily="2" charset="0"/>
                  </a:rPr>
                  <a:t>voltages induced in the RX</a:t>
                </a:r>
                <a:r>
                  <a:rPr lang="en-US" sz="2000" dirty="0">
                    <a:latin typeface="Helvetica" pitchFamily="2" charset="0"/>
                  </a:rPr>
                  <a:t> (x, y, z)-axes due to TX excitations</a:t>
                </a:r>
                <a:r>
                  <a:rPr lang="en-GB" sz="2000" dirty="0">
                    <a:latin typeface="Helvetica" pitchFamily="2" charset="0"/>
                  </a:rPr>
                  <a:t> </a:t>
                </a:r>
                <a14:m>
                  <m:oMath xmlns:m="http://schemas.openxmlformats.org/officeDocument/2006/math">
                    <m:r>
                      <a:rPr lang="en-US" sz="2000" i="1">
                        <a:latin typeface="Cambria Math" panose="02040503050406030204" pitchFamily="18" charset="0"/>
                      </a:rPr>
                      <m:t>(</m:t>
                    </m:r>
                    <m:sSub>
                      <m:sSubPr>
                        <m:ctrlPr>
                          <a:rPr lang="en-US" sz="2000" b="1" i="1">
                            <a:latin typeface="Cambria Math" panose="02040503050406030204" pitchFamily="18" charset="0"/>
                          </a:rPr>
                        </m:ctrlPr>
                      </m:sSubPr>
                      <m:e>
                        <m:r>
                          <a:rPr lang="en-US" sz="2000" b="1">
                            <a:latin typeface="Cambria Math" panose="02040503050406030204" pitchFamily="18" charset="0"/>
                          </a:rPr>
                          <m:t>𝐞</m:t>
                        </m:r>
                      </m:e>
                      <m:sub>
                        <m:r>
                          <a:rPr lang="en-US" sz="2000" b="1">
                            <a:latin typeface="Cambria Math" panose="02040503050406030204" pitchFamily="18" charset="0"/>
                          </a:rPr>
                          <m:t>𝟏</m:t>
                        </m:r>
                      </m:sub>
                    </m:sSub>
                    <m:r>
                      <a:rPr lang="en-US" sz="2000" b="1">
                        <a:latin typeface="Cambria Math" panose="02040503050406030204" pitchFamily="18" charset="0"/>
                      </a:rPr>
                      <m:t>,</m:t>
                    </m:r>
                    <m:sSub>
                      <m:sSubPr>
                        <m:ctrlPr>
                          <a:rPr lang="en-US" sz="2000" b="1" i="1">
                            <a:latin typeface="Cambria Math" panose="02040503050406030204" pitchFamily="18" charset="0"/>
                          </a:rPr>
                        </m:ctrlPr>
                      </m:sSubPr>
                      <m:e>
                        <m:r>
                          <a:rPr lang="en-US" sz="2000" b="1">
                            <a:latin typeface="Cambria Math" panose="02040503050406030204" pitchFamily="18" charset="0"/>
                          </a:rPr>
                          <m:t>𝐞</m:t>
                        </m:r>
                      </m:e>
                      <m:sub>
                        <m:r>
                          <a:rPr lang="en-US" sz="2000" b="1">
                            <a:latin typeface="Cambria Math" panose="02040503050406030204" pitchFamily="18" charset="0"/>
                          </a:rPr>
                          <m:t>𝟐</m:t>
                        </m:r>
                      </m:sub>
                    </m:sSub>
                    <m:r>
                      <a:rPr lang="en-US" sz="2000" b="1">
                        <a:latin typeface="Cambria Math" panose="02040503050406030204" pitchFamily="18" charset="0"/>
                      </a:rPr>
                      <m:t>,</m:t>
                    </m:r>
                    <m:sSub>
                      <m:sSubPr>
                        <m:ctrlPr>
                          <a:rPr lang="en-US" sz="2000" b="1" i="1">
                            <a:latin typeface="Cambria Math" panose="02040503050406030204" pitchFamily="18" charset="0"/>
                          </a:rPr>
                        </m:ctrlPr>
                      </m:sSubPr>
                      <m:e>
                        <m:r>
                          <a:rPr lang="en-US" sz="2000" b="1">
                            <a:latin typeface="Cambria Math" panose="02040503050406030204" pitchFamily="18" charset="0"/>
                          </a:rPr>
                          <m:t>𝐞</m:t>
                        </m:r>
                      </m:e>
                      <m:sub>
                        <m:r>
                          <a:rPr lang="en-US" sz="2000" b="1">
                            <a:latin typeface="Cambria Math" panose="02040503050406030204" pitchFamily="18" charset="0"/>
                          </a:rPr>
                          <m:t>𝟑</m:t>
                        </m:r>
                      </m:sub>
                    </m:sSub>
                    <m:r>
                      <a:rPr lang="en-US" sz="2000" i="1">
                        <a:latin typeface="Cambria Math" panose="02040503050406030204" pitchFamily="18" charset="0"/>
                      </a:rPr>
                      <m:t>)</m:t>
                    </m:r>
                  </m:oMath>
                </a14:m>
                <a:r>
                  <a:rPr lang="en-US" sz="2000" dirty="0">
                    <a:latin typeface="Helvetica" pitchFamily="2" charset="0"/>
                  </a:rPr>
                  <a:t> are described by the following </a:t>
                </a:r>
                <a:r>
                  <a:rPr lang="en-US" sz="2000" b="1" i="1" dirty="0">
                    <a:solidFill>
                      <a:srgbClr val="FF0000"/>
                    </a:solidFill>
                    <a:latin typeface="Helvetica" pitchFamily="2" charset="0"/>
                  </a:rPr>
                  <a:t>channel matrix</a:t>
                </a:r>
              </a:p>
            </p:txBody>
          </p:sp>
        </mc:Choice>
        <mc:Fallback xmlns="">
          <p:sp>
            <p:nvSpPr>
              <p:cNvPr id="8" name="TextBox 7">
                <a:extLst>
                  <a:ext uri="{FF2B5EF4-FFF2-40B4-BE49-F238E27FC236}">
                    <a16:creationId xmlns:a16="http://schemas.microsoft.com/office/drawing/2014/main" id="{54B7AB67-B0C9-464D-AA78-4EE48152B416}"/>
                  </a:ext>
                </a:extLst>
              </p:cNvPr>
              <p:cNvSpPr txBox="1">
                <a:spLocks noRot="1" noChangeAspect="1" noMove="1" noResize="1" noEditPoints="1" noAdjustHandles="1" noChangeArrowheads="1" noChangeShapeType="1" noTextEdit="1"/>
              </p:cNvSpPr>
              <p:nvPr/>
            </p:nvSpPr>
            <p:spPr>
              <a:xfrm>
                <a:off x="1782055" y="1431934"/>
                <a:ext cx="8058361" cy="707886"/>
              </a:xfrm>
              <a:prstGeom prst="rect">
                <a:avLst/>
              </a:prstGeom>
              <a:blipFill>
                <a:blip r:embed="rId3"/>
                <a:stretch>
                  <a:fillRect l="-630" t="-5263" b="-157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5305EB0F-2030-E547-AD24-00FD748C5755}"/>
                  </a:ext>
                </a:extLst>
              </p:cNvPr>
              <p:cNvSpPr txBox="1"/>
              <p:nvPr/>
            </p:nvSpPr>
            <p:spPr>
              <a:xfrm>
                <a:off x="3215680" y="2768422"/>
                <a:ext cx="6276096" cy="97821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2000">
                          <a:latin typeface="Cambria Math" panose="02040503050406030204" pitchFamily="18" charset="0"/>
                        </a:rPr>
                        <m:t>S</m:t>
                      </m:r>
                      <m:r>
                        <a:rPr lang="en-US" sz="2000">
                          <a:latin typeface="Cambria Math" panose="02040503050406030204" pitchFamily="18" charset="0"/>
                        </a:rPr>
                        <m:t>=</m:t>
                      </m:r>
                      <m:d>
                        <m:dPr>
                          <m:begChr m:val="["/>
                          <m:endChr m:val="]"/>
                          <m:ctrlPr>
                            <a:rPr lang="en-US" sz="2000" i="1">
                              <a:latin typeface="Cambria Math" panose="02040503050406030204" pitchFamily="18" charset="0"/>
                            </a:rPr>
                          </m:ctrlPr>
                        </m:dPr>
                        <m:e>
                          <m:m>
                            <m:mPr>
                              <m:mcs>
                                <m:mc>
                                  <m:mcPr>
                                    <m:count m:val="3"/>
                                    <m:mcJc m:val="center"/>
                                  </m:mcPr>
                                </m:mc>
                              </m:mcs>
                              <m:ctrlPr>
                                <a:rPr lang="en-GB" sz="2000" i="1">
                                  <a:latin typeface="Cambria Math" panose="02040503050406030204" pitchFamily="18" charset="0"/>
                                </a:rPr>
                              </m:ctrlPr>
                            </m:mPr>
                            <m:mr>
                              <m:e>
                                <m:sSub>
                                  <m:sSubPr>
                                    <m:ctrlPr>
                                      <a:rPr lang="en-US" sz="2000" i="1">
                                        <a:latin typeface="Cambria Math" panose="02040503050406030204" pitchFamily="18" charset="0"/>
                                      </a:rPr>
                                    </m:ctrlPr>
                                  </m:sSubPr>
                                  <m:e>
                                    <m:r>
                                      <m:rPr>
                                        <m:brk m:alnAt="7"/>
                                      </m:rPr>
                                      <a:rPr lang="en-US" sz="2000" i="1">
                                        <a:latin typeface="Cambria Math" panose="02040503050406030204" pitchFamily="18" charset="0"/>
                                      </a:rPr>
                                      <m:t>𝑆</m:t>
                                    </m:r>
                                  </m:e>
                                  <m:sub>
                                    <m:r>
                                      <m:rPr>
                                        <m:brk m:alnAt="7"/>
                                      </m:rPr>
                                      <a:rPr lang="en-US" sz="2000" i="1">
                                        <a:latin typeface="Cambria Math" panose="02040503050406030204" pitchFamily="18" charset="0"/>
                                      </a:rPr>
                                      <m:t>𝑥</m:t>
                                    </m:r>
                                    <m:r>
                                      <a:rPr lang="en-US" sz="2000" i="1">
                                        <a:latin typeface="Cambria Math" panose="02040503050406030204" pitchFamily="18" charset="0"/>
                                      </a:rPr>
                                      <m:t>1</m:t>
                                    </m:r>
                                  </m:sub>
                                </m:sSub>
                              </m:e>
                              <m:e>
                                <m:sSub>
                                  <m:sSubPr>
                                    <m:ctrlPr>
                                      <a:rPr lang="en-US" sz="2000" i="1">
                                        <a:latin typeface="Cambria Math" panose="02040503050406030204" pitchFamily="18" charset="0"/>
                                      </a:rPr>
                                    </m:ctrlPr>
                                  </m:sSubPr>
                                  <m:e>
                                    <m:r>
                                      <a:rPr lang="en-US" sz="2000" i="1">
                                        <a:latin typeface="Cambria Math" panose="02040503050406030204" pitchFamily="18" charset="0"/>
                                      </a:rPr>
                                      <m:t>𝑆</m:t>
                                    </m:r>
                                  </m:e>
                                  <m:sub>
                                    <m:r>
                                      <a:rPr lang="en-US" sz="2000" i="1">
                                        <a:latin typeface="Cambria Math" panose="02040503050406030204" pitchFamily="18" charset="0"/>
                                      </a:rPr>
                                      <m:t>𝑥</m:t>
                                    </m:r>
                                    <m:r>
                                      <a:rPr lang="en-US" sz="2000" i="1">
                                        <a:latin typeface="Cambria Math" panose="02040503050406030204" pitchFamily="18" charset="0"/>
                                      </a:rPr>
                                      <m:t>2</m:t>
                                    </m:r>
                                  </m:sub>
                                </m:sSub>
                              </m:e>
                              <m:e>
                                <m:sSub>
                                  <m:sSubPr>
                                    <m:ctrlPr>
                                      <a:rPr lang="en-US" sz="2000" i="1">
                                        <a:latin typeface="Cambria Math" panose="02040503050406030204" pitchFamily="18" charset="0"/>
                                      </a:rPr>
                                    </m:ctrlPr>
                                  </m:sSubPr>
                                  <m:e>
                                    <m:r>
                                      <a:rPr lang="en-US" sz="2000" i="1">
                                        <a:latin typeface="Cambria Math" panose="02040503050406030204" pitchFamily="18" charset="0"/>
                                      </a:rPr>
                                      <m:t>𝑆</m:t>
                                    </m:r>
                                  </m:e>
                                  <m:sub>
                                    <m:r>
                                      <a:rPr lang="en-US" sz="2000" i="1">
                                        <a:latin typeface="Cambria Math" panose="02040503050406030204" pitchFamily="18" charset="0"/>
                                      </a:rPr>
                                      <m:t>𝑥</m:t>
                                    </m:r>
                                    <m:r>
                                      <a:rPr lang="en-US" sz="2000" i="1">
                                        <a:latin typeface="Cambria Math" panose="02040503050406030204" pitchFamily="18" charset="0"/>
                                      </a:rPr>
                                      <m:t>3</m:t>
                                    </m:r>
                                  </m:sub>
                                </m:sSub>
                              </m:e>
                            </m:mr>
                            <m:mr>
                              <m:e>
                                <m:sSub>
                                  <m:sSubPr>
                                    <m:ctrlPr>
                                      <a:rPr lang="en-US" sz="2000" i="1">
                                        <a:latin typeface="Cambria Math" panose="02040503050406030204" pitchFamily="18" charset="0"/>
                                      </a:rPr>
                                    </m:ctrlPr>
                                  </m:sSubPr>
                                  <m:e>
                                    <m:r>
                                      <a:rPr lang="en-US" sz="2000" i="1">
                                        <a:latin typeface="Cambria Math" panose="02040503050406030204" pitchFamily="18" charset="0"/>
                                      </a:rPr>
                                      <m:t>𝑆</m:t>
                                    </m:r>
                                  </m:e>
                                  <m:sub>
                                    <m:r>
                                      <a:rPr lang="en-US" sz="2000" i="1">
                                        <a:latin typeface="Cambria Math" panose="02040503050406030204" pitchFamily="18" charset="0"/>
                                      </a:rPr>
                                      <m:t>𝑦</m:t>
                                    </m:r>
                                    <m:r>
                                      <a:rPr lang="en-US" sz="2000" i="1">
                                        <a:latin typeface="Cambria Math" panose="02040503050406030204" pitchFamily="18" charset="0"/>
                                      </a:rPr>
                                      <m:t>1</m:t>
                                    </m:r>
                                  </m:sub>
                                </m:sSub>
                              </m:e>
                              <m:e>
                                <m:sSub>
                                  <m:sSubPr>
                                    <m:ctrlPr>
                                      <a:rPr lang="en-US" sz="2000" i="1">
                                        <a:latin typeface="Cambria Math" panose="02040503050406030204" pitchFamily="18" charset="0"/>
                                      </a:rPr>
                                    </m:ctrlPr>
                                  </m:sSubPr>
                                  <m:e>
                                    <m:r>
                                      <a:rPr lang="en-US" sz="2000" i="1">
                                        <a:latin typeface="Cambria Math" panose="02040503050406030204" pitchFamily="18" charset="0"/>
                                      </a:rPr>
                                      <m:t>𝑆</m:t>
                                    </m:r>
                                  </m:e>
                                  <m:sub>
                                    <m:r>
                                      <a:rPr lang="en-US" sz="2000" i="1">
                                        <a:latin typeface="Cambria Math" panose="02040503050406030204" pitchFamily="18" charset="0"/>
                                      </a:rPr>
                                      <m:t>𝑦</m:t>
                                    </m:r>
                                    <m:r>
                                      <a:rPr lang="en-US" sz="2000" i="1">
                                        <a:latin typeface="Cambria Math" panose="02040503050406030204" pitchFamily="18" charset="0"/>
                                      </a:rPr>
                                      <m:t>2</m:t>
                                    </m:r>
                                  </m:sub>
                                </m:sSub>
                              </m:e>
                              <m:e>
                                <m:sSub>
                                  <m:sSubPr>
                                    <m:ctrlPr>
                                      <a:rPr lang="en-US" sz="2000" i="1">
                                        <a:latin typeface="Cambria Math" panose="02040503050406030204" pitchFamily="18" charset="0"/>
                                      </a:rPr>
                                    </m:ctrlPr>
                                  </m:sSubPr>
                                  <m:e>
                                    <m:r>
                                      <a:rPr lang="en-US" sz="2000" i="1">
                                        <a:latin typeface="Cambria Math" panose="02040503050406030204" pitchFamily="18" charset="0"/>
                                      </a:rPr>
                                      <m:t>𝑆</m:t>
                                    </m:r>
                                  </m:e>
                                  <m:sub>
                                    <m:r>
                                      <a:rPr lang="en-US" sz="2000" i="1">
                                        <a:latin typeface="Cambria Math" panose="02040503050406030204" pitchFamily="18" charset="0"/>
                                      </a:rPr>
                                      <m:t>𝑦</m:t>
                                    </m:r>
                                    <m:r>
                                      <a:rPr lang="en-US" sz="2000" i="1">
                                        <a:latin typeface="Cambria Math" panose="02040503050406030204" pitchFamily="18" charset="0"/>
                                      </a:rPr>
                                      <m:t>3</m:t>
                                    </m:r>
                                  </m:sub>
                                </m:sSub>
                              </m:e>
                            </m:mr>
                            <m:mr>
                              <m:e>
                                <m:sSub>
                                  <m:sSubPr>
                                    <m:ctrlPr>
                                      <a:rPr lang="en-US" sz="2000" i="1">
                                        <a:latin typeface="Cambria Math" panose="02040503050406030204" pitchFamily="18" charset="0"/>
                                      </a:rPr>
                                    </m:ctrlPr>
                                  </m:sSubPr>
                                  <m:e>
                                    <m:r>
                                      <a:rPr lang="en-US" sz="2000" i="1">
                                        <a:latin typeface="Cambria Math" panose="02040503050406030204" pitchFamily="18" charset="0"/>
                                      </a:rPr>
                                      <m:t>𝑆</m:t>
                                    </m:r>
                                  </m:e>
                                  <m:sub>
                                    <m:r>
                                      <a:rPr lang="en-US" sz="2000" i="1">
                                        <a:latin typeface="Cambria Math" panose="02040503050406030204" pitchFamily="18" charset="0"/>
                                      </a:rPr>
                                      <m:t>𝑧</m:t>
                                    </m:r>
                                    <m:r>
                                      <a:rPr lang="en-US" sz="2000" i="1">
                                        <a:latin typeface="Cambria Math" panose="02040503050406030204" pitchFamily="18" charset="0"/>
                                      </a:rPr>
                                      <m:t>1</m:t>
                                    </m:r>
                                  </m:sub>
                                </m:sSub>
                              </m:e>
                              <m:e>
                                <m:sSub>
                                  <m:sSubPr>
                                    <m:ctrlPr>
                                      <a:rPr lang="en-US" sz="2000" i="1">
                                        <a:latin typeface="Cambria Math" panose="02040503050406030204" pitchFamily="18" charset="0"/>
                                      </a:rPr>
                                    </m:ctrlPr>
                                  </m:sSubPr>
                                  <m:e>
                                    <m:r>
                                      <a:rPr lang="en-US" sz="2000" i="1">
                                        <a:latin typeface="Cambria Math" panose="02040503050406030204" pitchFamily="18" charset="0"/>
                                      </a:rPr>
                                      <m:t>𝑆</m:t>
                                    </m:r>
                                  </m:e>
                                  <m:sub>
                                    <m:r>
                                      <a:rPr lang="en-US" sz="2000" i="1">
                                        <a:latin typeface="Cambria Math" panose="02040503050406030204" pitchFamily="18" charset="0"/>
                                      </a:rPr>
                                      <m:t>𝑧</m:t>
                                    </m:r>
                                    <m:r>
                                      <a:rPr lang="en-US" sz="2000" i="1">
                                        <a:latin typeface="Cambria Math" panose="02040503050406030204" pitchFamily="18" charset="0"/>
                                      </a:rPr>
                                      <m:t>2</m:t>
                                    </m:r>
                                  </m:sub>
                                </m:sSub>
                              </m:e>
                              <m:e>
                                <m:sSub>
                                  <m:sSubPr>
                                    <m:ctrlPr>
                                      <a:rPr lang="en-US" sz="2000" i="1">
                                        <a:latin typeface="Cambria Math" panose="02040503050406030204" pitchFamily="18" charset="0"/>
                                      </a:rPr>
                                    </m:ctrlPr>
                                  </m:sSubPr>
                                  <m:e>
                                    <m:r>
                                      <a:rPr lang="en-US" sz="2000" i="1">
                                        <a:latin typeface="Cambria Math" panose="02040503050406030204" pitchFamily="18" charset="0"/>
                                      </a:rPr>
                                      <m:t>𝑆</m:t>
                                    </m:r>
                                  </m:e>
                                  <m:sub>
                                    <m:r>
                                      <a:rPr lang="en-US" sz="2000" i="1">
                                        <a:latin typeface="Cambria Math" panose="02040503050406030204" pitchFamily="18" charset="0"/>
                                      </a:rPr>
                                      <m:t>𝑧</m:t>
                                    </m:r>
                                    <m:r>
                                      <a:rPr lang="en-US" sz="2000" i="1">
                                        <a:latin typeface="Cambria Math" panose="02040503050406030204" pitchFamily="18" charset="0"/>
                                      </a:rPr>
                                      <m:t>3</m:t>
                                    </m:r>
                                  </m:sub>
                                </m:sSub>
                              </m:e>
                            </m:mr>
                          </m:m>
                        </m:e>
                      </m:d>
                      <m:r>
                        <a:rPr lang="en-US" sz="2000" i="1">
                          <a:latin typeface="Cambria Math" panose="02040503050406030204" pitchFamily="18" charset="0"/>
                        </a:rPr>
                        <m:t> =2</m:t>
                      </m:r>
                      <m:r>
                        <a:rPr lang="en-US" sz="2000" i="1">
                          <a:latin typeface="Cambria Math" panose="02040503050406030204" pitchFamily="18" charset="0"/>
                        </a:rPr>
                        <m:t>𝜋</m:t>
                      </m:r>
                      <m:r>
                        <a:rPr lang="en-US" sz="2000" i="1">
                          <a:latin typeface="Cambria Math" panose="02040503050406030204" pitchFamily="18" charset="0"/>
                        </a:rPr>
                        <m:t>𝑓</m:t>
                      </m:r>
                      <m:sSub>
                        <m:sSubPr>
                          <m:ctrlPr>
                            <a:rPr lang="en-US" sz="2000" i="1">
                              <a:latin typeface="Cambria Math" panose="02040503050406030204" pitchFamily="18" charset="0"/>
                            </a:rPr>
                          </m:ctrlPr>
                        </m:sSubPr>
                        <m:e>
                          <m:r>
                            <a:rPr lang="en-US" sz="2000" i="1">
                              <a:latin typeface="Cambria Math" panose="02040503050406030204" pitchFamily="18" charset="0"/>
                            </a:rPr>
                            <m:t>𝜇</m:t>
                          </m:r>
                        </m:e>
                        <m:sub>
                          <m:r>
                            <a:rPr lang="en-US" sz="2000" i="1">
                              <a:latin typeface="Cambria Math" panose="02040503050406030204" pitchFamily="18" charset="0"/>
                            </a:rPr>
                            <m:t>𝑅𝑋</m:t>
                          </m:r>
                        </m:sub>
                      </m:sSub>
                      <m:sSub>
                        <m:sSubPr>
                          <m:ctrlPr>
                            <a:rPr lang="en-US" sz="2000" i="1">
                              <a:latin typeface="Cambria Math" panose="02040503050406030204" pitchFamily="18" charset="0"/>
                            </a:rPr>
                          </m:ctrlPr>
                        </m:sSubPr>
                        <m:e>
                          <m:r>
                            <a:rPr lang="en-US" sz="2000" i="1">
                              <a:latin typeface="Cambria Math" panose="02040503050406030204" pitchFamily="18" charset="0"/>
                            </a:rPr>
                            <m:t>𝑁</m:t>
                          </m:r>
                        </m:e>
                        <m:sub>
                          <m:r>
                            <a:rPr lang="en-US" sz="2000" i="1">
                              <a:latin typeface="Cambria Math" panose="02040503050406030204" pitchFamily="18" charset="0"/>
                            </a:rPr>
                            <m:t>𝑅𝑋</m:t>
                          </m:r>
                        </m:sub>
                      </m:sSub>
                      <m:sSub>
                        <m:sSubPr>
                          <m:ctrlPr>
                            <a:rPr lang="en-US" sz="2000" i="1">
                              <a:latin typeface="Cambria Math" panose="02040503050406030204" pitchFamily="18" charset="0"/>
                            </a:rPr>
                          </m:ctrlPr>
                        </m:sSubPr>
                        <m:e>
                          <m:r>
                            <a:rPr lang="en-US" sz="2000" i="1">
                              <a:latin typeface="Cambria Math" panose="02040503050406030204" pitchFamily="18" charset="0"/>
                            </a:rPr>
                            <m:t>𝐴</m:t>
                          </m:r>
                        </m:e>
                        <m:sub>
                          <m:r>
                            <a:rPr lang="en-US" sz="2000" i="1">
                              <a:latin typeface="Cambria Math" panose="02040503050406030204" pitchFamily="18" charset="0"/>
                            </a:rPr>
                            <m:t>𝑅𝑋</m:t>
                          </m:r>
                        </m:sub>
                      </m:sSub>
                      <m:r>
                        <m:rPr>
                          <m:sty m:val="p"/>
                        </m:rPr>
                        <a:rPr lang="en-US" sz="2000">
                          <a:latin typeface="Cambria Math" panose="02040503050406030204" pitchFamily="18" charset="0"/>
                        </a:rPr>
                        <m:t>Ω</m:t>
                      </m:r>
                      <m:sSub>
                        <m:sSubPr>
                          <m:ctrlPr>
                            <a:rPr lang="en-US" sz="2000" i="1">
                              <a:latin typeface="Cambria Math" panose="02040503050406030204" pitchFamily="18" charset="0"/>
                            </a:rPr>
                          </m:ctrlPr>
                        </m:sSubPr>
                        <m:e>
                          <m:r>
                            <a:rPr lang="en-US" sz="2000" i="1">
                              <a:latin typeface="Cambria Math" panose="02040503050406030204" pitchFamily="18" charset="0"/>
                            </a:rPr>
                            <m:t>𝐵</m:t>
                          </m:r>
                        </m:e>
                        <m:sub>
                          <m:r>
                            <a:rPr lang="en-US" sz="2000" i="1">
                              <a:latin typeface="Cambria Math" panose="02040503050406030204" pitchFamily="18" charset="0"/>
                            </a:rPr>
                            <m:t>1,2,3</m:t>
                          </m:r>
                        </m:sub>
                      </m:sSub>
                    </m:oMath>
                  </m:oMathPara>
                </a14:m>
                <a:endParaRPr lang="en-GB" sz="2000" dirty="0"/>
              </a:p>
            </p:txBody>
          </p:sp>
        </mc:Choice>
        <mc:Fallback xmlns="">
          <p:sp>
            <p:nvSpPr>
              <p:cNvPr id="3" name="TextBox 2">
                <a:extLst>
                  <a:ext uri="{FF2B5EF4-FFF2-40B4-BE49-F238E27FC236}">
                    <a16:creationId xmlns:a16="http://schemas.microsoft.com/office/drawing/2014/main" id="{5305EB0F-2030-E547-AD24-00FD748C5755}"/>
                  </a:ext>
                </a:extLst>
              </p:cNvPr>
              <p:cNvSpPr txBox="1">
                <a:spLocks noRot="1" noChangeAspect="1" noMove="1" noResize="1" noEditPoints="1" noAdjustHandles="1" noChangeArrowheads="1" noChangeShapeType="1" noTextEdit="1"/>
              </p:cNvSpPr>
              <p:nvPr/>
            </p:nvSpPr>
            <p:spPr>
              <a:xfrm>
                <a:off x="3215680" y="2768422"/>
                <a:ext cx="6276096" cy="978217"/>
              </a:xfrm>
              <a:prstGeom prst="rect">
                <a:avLst/>
              </a:prstGeom>
              <a:blipFill>
                <a:blip r:embed="rId4"/>
                <a:stretch>
                  <a:fillRect b="-126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966FB47-4F84-6F47-B459-AB399A2749F7}"/>
                  </a:ext>
                </a:extLst>
              </p:cNvPr>
              <p:cNvSpPr txBox="1"/>
              <p:nvPr/>
            </p:nvSpPr>
            <p:spPr>
              <a:xfrm>
                <a:off x="2899098" y="4390691"/>
                <a:ext cx="6111552" cy="1348061"/>
              </a:xfrm>
              <a:prstGeom prst="rect">
                <a:avLst/>
              </a:prstGeom>
              <a:noFill/>
            </p:spPr>
            <p:txBody>
              <a:bodyPr wrap="square" rtlCol="0">
                <a:spAutoFit/>
              </a:bodyPr>
              <a:lstStyle/>
              <a:p>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𝑓</m:t>
                        </m:r>
                      </m:e>
                      <m:sub/>
                    </m:sSub>
                  </m:oMath>
                </a14:m>
                <a:r>
                  <a:rPr lang="en-GB" sz="2000" dirty="0">
                    <a:latin typeface="Helvetica" pitchFamily="2" charset="0"/>
                  </a:rPr>
                  <a:t>= frequency of the excitation</a:t>
                </a:r>
                <a:endParaRPr lang="en-US" sz="2000" i="1" dirty="0">
                  <a:latin typeface="Helvetica" pitchFamily="2" charset="0"/>
                </a:endParaRPr>
              </a:p>
              <a:p>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𝑁</m:t>
                        </m:r>
                      </m:e>
                      <m:sub>
                        <m:r>
                          <a:rPr lang="en-US" sz="2000" i="1">
                            <a:latin typeface="Cambria Math" panose="02040503050406030204" pitchFamily="18" charset="0"/>
                          </a:rPr>
                          <m:t>𝑅𝑋</m:t>
                        </m:r>
                      </m:sub>
                    </m:sSub>
                  </m:oMath>
                </a14:m>
                <a:r>
                  <a:rPr lang="en-GB" sz="2000" dirty="0">
                    <a:latin typeface="Helvetica" pitchFamily="2" charset="0"/>
                  </a:rPr>
                  <a:t>= number of turn of the RX coil</a:t>
                </a:r>
              </a:p>
              <a:p>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𝜇</m:t>
                        </m:r>
                      </m:e>
                      <m:sub>
                        <m:r>
                          <a:rPr lang="en-US" sz="2000" i="1">
                            <a:latin typeface="Cambria Math" panose="02040503050406030204" pitchFamily="18" charset="0"/>
                          </a:rPr>
                          <m:t>𝑅𝑋</m:t>
                        </m:r>
                      </m:sub>
                    </m:sSub>
                  </m:oMath>
                </a14:m>
                <a:r>
                  <a:rPr lang="en-GB" sz="2000" dirty="0">
                    <a:latin typeface="Helvetica" pitchFamily="2" charset="0"/>
                  </a:rPr>
                  <a:t>= magnetic permeability of the RX coil core</a:t>
                </a:r>
              </a:p>
              <a:p>
                <a14:m>
                  <m:oMath xmlns:m="http://schemas.openxmlformats.org/officeDocument/2006/math">
                    <m:sSub>
                      <m:sSubPr>
                        <m:ctrlPr>
                          <a:rPr lang="en-US" sz="2000" i="1">
                            <a:latin typeface="Cambria Math" panose="02040503050406030204" pitchFamily="18" charset="0"/>
                          </a:rPr>
                        </m:ctrlPr>
                      </m:sSubPr>
                      <m:e>
                        <m:r>
                          <m:rPr>
                            <m:sty m:val="p"/>
                          </m:rPr>
                          <a:rPr lang="en-US" sz="2000">
                            <a:latin typeface="Cambria Math" panose="02040503050406030204" pitchFamily="18" charset="0"/>
                          </a:rPr>
                          <m:t>A</m:t>
                        </m:r>
                      </m:e>
                      <m:sub>
                        <m:r>
                          <a:rPr lang="en-US" sz="2000" i="1">
                            <a:latin typeface="Cambria Math" panose="02040503050406030204" pitchFamily="18" charset="0"/>
                          </a:rPr>
                          <m:t>𝑅𝑋</m:t>
                        </m:r>
                      </m:sub>
                    </m:sSub>
                  </m:oMath>
                </a14:m>
                <a:r>
                  <a:rPr lang="en-GB" sz="2000" dirty="0">
                    <a:latin typeface="Helvetica" pitchFamily="2" charset="0"/>
                  </a:rPr>
                  <a:t>= the area of the RX coil</a:t>
                </a:r>
              </a:p>
            </p:txBody>
          </p:sp>
        </mc:Choice>
        <mc:Fallback xmlns="">
          <p:sp>
            <p:nvSpPr>
              <p:cNvPr id="10" name="TextBox 9">
                <a:extLst>
                  <a:ext uri="{FF2B5EF4-FFF2-40B4-BE49-F238E27FC236}">
                    <a16:creationId xmlns:a16="http://schemas.microsoft.com/office/drawing/2014/main" id="{1966FB47-4F84-6F47-B459-AB399A2749F7}"/>
                  </a:ext>
                </a:extLst>
              </p:cNvPr>
              <p:cNvSpPr txBox="1">
                <a:spLocks noRot="1" noChangeAspect="1" noMove="1" noResize="1" noEditPoints="1" noAdjustHandles="1" noChangeArrowheads="1" noChangeShapeType="1" noTextEdit="1"/>
              </p:cNvSpPr>
              <p:nvPr/>
            </p:nvSpPr>
            <p:spPr>
              <a:xfrm>
                <a:off x="2899098" y="4390691"/>
                <a:ext cx="6111552" cy="1348061"/>
              </a:xfrm>
              <a:prstGeom prst="rect">
                <a:avLst/>
              </a:prstGeom>
              <a:blipFill>
                <a:blip r:embed="rId5"/>
                <a:stretch>
                  <a:fillRect l="-415" t="-935" b="-6542"/>
                </a:stretch>
              </a:blipFill>
            </p:spPr>
            <p:txBody>
              <a:bodyPr/>
              <a:lstStyle/>
              <a:p>
                <a:r>
                  <a:rPr lang="en-US">
                    <a:noFill/>
                  </a:rPr>
                  <a:t> </a:t>
                </a:r>
              </a:p>
            </p:txBody>
          </p:sp>
        </mc:Fallback>
      </mc:AlternateContent>
    </p:spTree>
    <p:extLst>
      <p:ext uri="{BB962C8B-B14F-4D97-AF65-F5344CB8AC3E}">
        <p14:creationId xmlns:p14="http://schemas.microsoft.com/office/powerpoint/2010/main" val="57618368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91B8188-07A6-99C2-F593-0332AFA7BD21}"/>
              </a:ext>
            </a:extLst>
          </p:cNvPr>
          <p:cNvSpPr>
            <a:spLocks noGrp="1"/>
          </p:cNvSpPr>
          <p:nvPr>
            <p:ph type="title"/>
          </p:nvPr>
        </p:nvSpPr>
        <p:spPr/>
        <p:txBody>
          <a:bodyPr/>
          <a:lstStyle/>
          <a:p>
            <a:r>
              <a:rPr lang="en-GB" sz="2800" dirty="0"/>
              <a:t>Free-space Magnetic Channel Model</a:t>
            </a:r>
            <a:endParaRPr lang="en-US" dirty="0"/>
          </a:p>
        </p:txBody>
      </p:sp>
      <p:sp>
        <p:nvSpPr>
          <p:cNvPr id="8" name="TextBox 7">
            <a:extLst>
              <a:ext uri="{FF2B5EF4-FFF2-40B4-BE49-F238E27FC236}">
                <a16:creationId xmlns:a16="http://schemas.microsoft.com/office/drawing/2014/main" id="{54B7AB67-B0C9-464D-AA78-4EE48152B416}"/>
              </a:ext>
            </a:extLst>
          </p:cNvPr>
          <p:cNvSpPr txBox="1"/>
          <p:nvPr/>
        </p:nvSpPr>
        <p:spPr>
          <a:xfrm>
            <a:off x="1782055" y="1409911"/>
            <a:ext cx="8058361" cy="707886"/>
          </a:xfrm>
          <a:prstGeom prst="rect">
            <a:avLst/>
          </a:prstGeom>
          <a:noFill/>
        </p:spPr>
        <p:txBody>
          <a:bodyPr wrap="square" rtlCol="0">
            <a:spAutoFit/>
          </a:bodyPr>
          <a:lstStyle/>
          <a:p>
            <a:pPr marL="342900" indent="-342900">
              <a:buFont typeface="Arial" panose="020B0604020202020204" pitchFamily="34" charset="0"/>
              <a:buChar char="•"/>
            </a:pPr>
            <a:r>
              <a:rPr lang="en-US" sz="2000" dirty="0">
                <a:latin typeface="Helvetica" pitchFamily="2" charset="0"/>
              </a:rPr>
              <a:t>Define the </a:t>
            </a:r>
            <a:r>
              <a:rPr lang="en-US" sz="2000" dirty="0">
                <a:solidFill>
                  <a:srgbClr val="FF0000"/>
                </a:solidFill>
                <a:latin typeface="Helvetica" pitchFamily="2" charset="0"/>
              </a:rPr>
              <a:t>range-dependent scaling factor </a:t>
            </a:r>
            <a:r>
              <a:rPr lang="en-US" sz="2000" dirty="0">
                <a:latin typeface="Helvetica" pitchFamily="2" charset="0"/>
              </a:rPr>
              <a:t>that also incorporates all the TX/RX coils specific constants</a:t>
            </a:r>
            <a:endParaRPr lang="en-US" sz="2000" b="1" i="1" dirty="0">
              <a:latin typeface="Helvetica" pitchFamily="2" charset="0"/>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5305EB0F-2030-E547-AD24-00FD748C5755}"/>
                  </a:ext>
                </a:extLst>
              </p:cNvPr>
              <p:cNvSpPr txBox="1"/>
              <p:nvPr/>
            </p:nvSpPr>
            <p:spPr>
              <a:xfrm>
                <a:off x="3143672" y="2236247"/>
                <a:ext cx="6276096" cy="57618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2000">
                          <a:latin typeface="Cambria Math" panose="02040503050406030204" pitchFamily="18" charset="0"/>
                        </a:rPr>
                        <m:t>c</m:t>
                      </m:r>
                      <m:r>
                        <a:rPr lang="en-US" sz="2000">
                          <a:latin typeface="Cambria Math" panose="02040503050406030204" pitchFamily="18" charset="0"/>
                        </a:rPr>
                        <m:t>=</m:t>
                      </m:r>
                      <m:f>
                        <m:fPr>
                          <m:ctrlPr>
                            <a:rPr lang="en-US" sz="2000" i="1">
                              <a:latin typeface="Cambria Math" panose="02040503050406030204" pitchFamily="18" charset="0"/>
                            </a:rPr>
                          </m:ctrlPr>
                        </m:fPr>
                        <m:num>
                          <m:r>
                            <a:rPr lang="en-US" sz="2000">
                              <a:latin typeface="Cambria Math" panose="02040503050406030204" pitchFamily="18" charset="0"/>
                            </a:rPr>
                            <m:t>1</m:t>
                          </m:r>
                        </m:num>
                        <m:den>
                          <m:sSup>
                            <m:sSupPr>
                              <m:ctrlPr>
                                <a:rPr lang="en-US" sz="2000" i="1">
                                  <a:latin typeface="Cambria Math" panose="02040503050406030204" pitchFamily="18" charset="0"/>
                                </a:rPr>
                              </m:ctrlPr>
                            </m:sSupPr>
                            <m:e>
                              <m:r>
                                <m:rPr>
                                  <m:sty m:val="p"/>
                                </m:rPr>
                                <a:rPr lang="en-US" sz="2000">
                                  <a:latin typeface="Cambria Math" panose="02040503050406030204" pitchFamily="18" charset="0"/>
                                </a:rPr>
                                <m:t>r</m:t>
                              </m:r>
                            </m:e>
                            <m:sup>
                              <m:r>
                                <a:rPr lang="en-US" sz="2000" i="1">
                                  <a:latin typeface="Cambria Math" panose="02040503050406030204" pitchFamily="18" charset="0"/>
                                </a:rPr>
                                <m:t>3</m:t>
                              </m:r>
                            </m:sup>
                          </m:sSup>
                        </m:den>
                      </m:f>
                      <m:r>
                        <a:rPr lang="en-US" sz="2000" i="1">
                          <a:latin typeface="Cambria Math" panose="02040503050406030204" pitchFamily="18" charset="0"/>
                        </a:rPr>
                        <m:t>0.5</m:t>
                      </m:r>
                      <m:r>
                        <a:rPr lang="en-US" sz="2000" i="1">
                          <a:latin typeface="Cambria Math" panose="02040503050406030204" pitchFamily="18" charset="0"/>
                        </a:rPr>
                        <m:t>𝑓</m:t>
                      </m:r>
                      <m:sSub>
                        <m:sSubPr>
                          <m:ctrlPr>
                            <a:rPr lang="en-US" sz="2000" i="1">
                              <a:latin typeface="Cambria Math" panose="02040503050406030204" pitchFamily="18" charset="0"/>
                            </a:rPr>
                          </m:ctrlPr>
                        </m:sSubPr>
                        <m:e>
                          <m:r>
                            <a:rPr lang="en-US" sz="2000" i="1">
                              <a:latin typeface="Cambria Math" panose="02040503050406030204" pitchFamily="18" charset="0"/>
                            </a:rPr>
                            <m:t>𝜇</m:t>
                          </m:r>
                        </m:e>
                        <m:sub>
                          <m:r>
                            <a:rPr lang="en-US" sz="2000" i="1">
                              <a:latin typeface="Cambria Math" panose="02040503050406030204" pitchFamily="18" charset="0"/>
                            </a:rPr>
                            <m:t>𝑇𝑋</m:t>
                          </m:r>
                        </m:sub>
                      </m:sSub>
                      <m:sSub>
                        <m:sSubPr>
                          <m:ctrlPr>
                            <a:rPr lang="en-US" sz="2000" i="1">
                              <a:latin typeface="Cambria Math" panose="02040503050406030204" pitchFamily="18" charset="0"/>
                            </a:rPr>
                          </m:ctrlPr>
                        </m:sSubPr>
                        <m:e>
                          <m:r>
                            <a:rPr lang="en-US" sz="2000" i="1">
                              <a:latin typeface="Cambria Math" panose="02040503050406030204" pitchFamily="18" charset="0"/>
                            </a:rPr>
                            <m:t>𝜇</m:t>
                          </m:r>
                        </m:e>
                        <m:sub>
                          <m:r>
                            <a:rPr lang="en-US" sz="2000" i="1">
                              <a:latin typeface="Cambria Math" panose="02040503050406030204" pitchFamily="18" charset="0"/>
                            </a:rPr>
                            <m:t>𝑅𝑋</m:t>
                          </m:r>
                        </m:sub>
                      </m:sSub>
                      <m:sSub>
                        <m:sSubPr>
                          <m:ctrlPr>
                            <a:rPr lang="en-US" sz="2000" i="1">
                              <a:latin typeface="Cambria Math" panose="02040503050406030204" pitchFamily="18" charset="0"/>
                            </a:rPr>
                          </m:ctrlPr>
                        </m:sSubPr>
                        <m:e>
                          <m:r>
                            <a:rPr lang="en-US" sz="2000" i="1">
                              <a:latin typeface="Cambria Math" panose="02040503050406030204" pitchFamily="18" charset="0"/>
                            </a:rPr>
                            <m:t>𝑁</m:t>
                          </m:r>
                        </m:e>
                        <m:sub>
                          <m:r>
                            <a:rPr lang="en-US" sz="2000" i="1">
                              <a:latin typeface="Cambria Math" panose="02040503050406030204" pitchFamily="18" charset="0"/>
                            </a:rPr>
                            <m:t>𝑇𝑋</m:t>
                          </m:r>
                        </m:sub>
                      </m:sSub>
                      <m:sSub>
                        <m:sSubPr>
                          <m:ctrlPr>
                            <a:rPr lang="en-US" sz="2000" i="1">
                              <a:latin typeface="Cambria Math" panose="02040503050406030204" pitchFamily="18" charset="0"/>
                            </a:rPr>
                          </m:ctrlPr>
                        </m:sSubPr>
                        <m:e>
                          <m:r>
                            <a:rPr lang="en-US" sz="2000" i="1">
                              <a:latin typeface="Cambria Math" panose="02040503050406030204" pitchFamily="18" charset="0"/>
                            </a:rPr>
                            <m:t>𝑁</m:t>
                          </m:r>
                        </m:e>
                        <m:sub>
                          <m:r>
                            <a:rPr lang="en-US" sz="2000" i="1">
                              <a:latin typeface="Cambria Math" panose="02040503050406030204" pitchFamily="18" charset="0"/>
                            </a:rPr>
                            <m:t>𝑅𝑋</m:t>
                          </m:r>
                        </m:sub>
                      </m:sSub>
                      <m:sSub>
                        <m:sSubPr>
                          <m:ctrlPr>
                            <a:rPr lang="en-US" sz="2000" i="1">
                              <a:latin typeface="Cambria Math" panose="02040503050406030204" pitchFamily="18" charset="0"/>
                            </a:rPr>
                          </m:ctrlPr>
                        </m:sSubPr>
                        <m:e>
                          <m:r>
                            <a:rPr lang="en-US" sz="2000" i="1">
                              <a:latin typeface="Cambria Math" panose="02040503050406030204" pitchFamily="18" charset="0"/>
                            </a:rPr>
                            <m:t>𝐼</m:t>
                          </m:r>
                        </m:e>
                        <m:sub>
                          <m:r>
                            <a:rPr lang="en-US" sz="2000" i="1">
                              <a:latin typeface="Cambria Math" panose="02040503050406030204" pitchFamily="18" charset="0"/>
                            </a:rPr>
                            <m:t>𝑇𝑋</m:t>
                          </m:r>
                        </m:sub>
                      </m:sSub>
                      <m:sSub>
                        <m:sSubPr>
                          <m:ctrlPr>
                            <a:rPr lang="en-US" sz="2000" i="1">
                              <a:latin typeface="Cambria Math" panose="02040503050406030204" pitchFamily="18" charset="0"/>
                            </a:rPr>
                          </m:ctrlPr>
                        </m:sSubPr>
                        <m:e>
                          <m:r>
                            <a:rPr lang="en-US" sz="2000" i="1">
                              <a:latin typeface="Cambria Math" panose="02040503050406030204" pitchFamily="18" charset="0"/>
                            </a:rPr>
                            <m:t>𝐴</m:t>
                          </m:r>
                        </m:e>
                        <m:sub>
                          <m:r>
                            <a:rPr lang="en-US" sz="2000" i="1">
                              <a:latin typeface="Cambria Math" panose="02040503050406030204" pitchFamily="18" charset="0"/>
                            </a:rPr>
                            <m:t>𝑇𝑋</m:t>
                          </m:r>
                        </m:sub>
                      </m:sSub>
                      <m:sSub>
                        <m:sSubPr>
                          <m:ctrlPr>
                            <a:rPr lang="en-US" sz="2000" i="1">
                              <a:latin typeface="Cambria Math" panose="02040503050406030204" pitchFamily="18" charset="0"/>
                            </a:rPr>
                          </m:ctrlPr>
                        </m:sSubPr>
                        <m:e>
                          <m:r>
                            <a:rPr lang="en-US" sz="2000" i="1">
                              <a:latin typeface="Cambria Math" panose="02040503050406030204" pitchFamily="18" charset="0"/>
                            </a:rPr>
                            <m:t>𝐴</m:t>
                          </m:r>
                        </m:e>
                        <m:sub>
                          <m:r>
                            <a:rPr lang="en-US" sz="2000" i="1">
                              <a:latin typeface="Cambria Math" panose="02040503050406030204" pitchFamily="18" charset="0"/>
                            </a:rPr>
                            <m:t>𝑅𝑋</m:t>
                          </m:r>
                        </m:sub>
                      </m:sSub>
                    </m:oMath>
                  </m:oMathPara>
                </a14:m>
                <a:endParaRPr lang="en-GB" sz="2000" dirty="0"/>
              </a:p>
            </p:txBody>
          </p:sp>
        </mc:Choice>
        <mc:Fallback xmlns="">
          <p:sp>
            <p:nvSpPr>
              <p:cNvPr id="3" name="TextBox 2">
                <a:extLst>
                  <a:ext uri="{FF2B5EF4-FFF2-40B4-BE49-F238E27FC236}">
                    <a16:creationId xmlns:a16="http://schemas.microsoft.com/office/drawing/2014/main" id="{5305EB0F-2030-E547-AD24-00FD748C5755}"/>
                  </a:ext>
                </a:extLst>
              </p:cNvPr>
              <p:cNvSpPr txBox="1">
                <a:spLocks noRot="1" noChangeAspect="1" noMove="1" noResize="1" noEditPoints="1" noAdjustHandles="1" noChangeArrowheads="1" noChangeShapeType="1" noTextEdit="1"/>
              </p:cNvSpPr>
              <p:nvPr/>
            </p:nvSpPr>
            <p:spPr>
              <a:xfrm>
                <a:off x="3143672" y="2236247"/>
                <a:ext cx="6276096" cy="576183"/>
              </a:xfrm>
              <a:prstGeom prst="rect">
                <a:avLst/>
              </a:prstGeom>
              <a:blipFill>
                <a:blip r:embed="rId3"/>
                <a:stretch>
                  <a:fillRect b="-10870"/>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0EA0C933-2B75-C948-AADB-3FF91D9D94B3}"/>
              </a:ext>
            </a:extLst>
          </p:cNvPr>
          <p:cNvSpPr txBox="1"/>
          <p:nvPr/>
        </p:nvSpPr>
        <p:spPr>
          <a:xfrm>
            <a:off x="1782055" y="3060272"/>
            <a:ext cx="8058361" cy="400110"/>
          </a:xfrm>
          <a:prstGeom prst="rect">
            <a:avLst/>
          </a:prstGeom>
          <a:noFill/>
        </p:spPr>
        <p:txBody>
          <a:bodyPr wrap="square" rtlCol="0">
            <a:spAutoFit/>
          </a:bodyPr>
          <a:lstStyle/>
          <a:p>
            <a:pPr marL="342900" indent="-342900">
              <a:buFont typeface="Arial" panose="020B0604020202020204" pitchFamily="34" charset="0"/>
              <a:buChar char="•"/>
            </a:pPr>
            <a:r>
              <a:rPr lang="en-US" sz="2000" dirty="0">
                <a:latin typeface="Helvetica" pitchFamily="2" charset="0"/>
              </a:rPr>
              <a:t>Then we can write</a:t>
            </a:r>
            <a:endParaRPr lang="en-US" sz="2000" b="1" i="1" dirty="0">
              <a:latin typeface="Helvetica" pitchFamily="2"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DA3C0DDA-0F13-CB46-9EA5-1F41385E00D9}"/>
                  </a:ext>
                </a:extLst>
              </p:cNvPr>
              <p:cNvSpPr txBox="1"/>
              <p:nvPr/>
            </p:nvSpPr>
            <p:spPr>
              <a:xfrm>
                <a:off x="2567608" y="3532391"/>
                <a:ext cx="6053260" cy="1353897"/>
              </a:xfrm>
              <a:prstGeom prst="rect">
                <a:avLst/>
              </a:prstGeom>
              <a:solidFill>
                <a:schemeClr val="bg2"/>
              </a:solidFill>
            </p:spPr>
            <p:txBody>
              <a:bodyPr wrap="square" lIns="0" tIns="0" rIns="0" bIns="0" rtlCol="0">
                <a:spAutoFit/>
              </a:bodyPr>
              <a:lstStyle/>
              <a:p>
                <a:endParaRPr lang="en-US" sz="2000" dirty="0">
                  <a:latin typeface="Helvetica" pitchFamily="2" charset="0"/>
                </a:endParaRPr>
              </a:p>
              <a:p>
                <a:pPr/>
                <a14:m>
                  <m:oMathPara xmlns:m="http://schemas.openxmlformats.org/officeDocument/2006/math">
                    <m:oMathParaPr>
                      <m:jc m:val="centerGroup"/>
                    </m:oMathParaPr>
                    <m:oMath xmlns:m="http://schemas.openxmlformats.org/officeDocument/2006/math">
                      <m:r>
                        <a:rPr lang="en-US" sz="2000" i="1">
                          <a:latin typeface="Cambria Math" panose="02040503050406030204" pitchFamily="18" charset="0"/>
                        </a:rPr>
                        <m:t>𝑆</m:t>
                      </m:r>
                      <m:r>
                        <a:rPr lang="en-US" sz="2000" i="1">
                          <a:latin typeface="Cambria Math" panose="02040503050406030204" pitchFamily="18" charset="0"/>
                        </a:rPr>
                        <m:t> </m:t>
                      </m:r>
                      <m:r>
                        <m:rPr>
                          <m:nor/>
                        </m:rPr>
                        <a:rPr lang="en-US" sz="2000" dirty="0">
                          <a:latin typeface="Helvetica" pitchFamily="2" charset="0"/>
                        </a:rPr>
                        <m:t>= </m:t>
                      </m:r>
                      <m:r>
                        <a:rPr lang="en-US" sz="2000" i="1">
                          <a:latin typeface="Cambria Math" panose="02040503050406030204" pitchFamily="18" charset="0"/>
                        </a:rPr>
                        <m:t>𝑐</m:t>
                      </m:r>
                      <m:r>
                        <m:rPr>
                          <m:sty m:val="p"/>
                        </m:rPr>
                        <a:rPr lang="en-US" sz="2000">
                          <a:latin typeface="Cambria Math" panose="02040503050406030204" pitchFamily="18" charset="0"/>
                        </a:rPr>
                        <m:t>Ω</m:t>
                      </m:r>
                      <m:d>
                        <m:dPr>
                          <m:begChr m:val="["/>
                          <m:endChr m:val="]"/>
                          <m:ctrlPr>
                            <a:rPr lang="en-US" sz="2000" i="1">
                              <a:latin typeface="Cambria Math" panose="02040503050406030204" pitchFamily="18" charset="0"/>
                            </a:rPr>
                          </m:ctrlPr>
                        </m:dPr>
                        <m:e>
                          <m:f>
                            <m:fPr>
                              <m:ctrlPr>
                                <a:rPr lang="en-US" sz="2000" i="1">
                                  <a:latin typeface="Cambria Math" panose="02040503050406030204" pitchFamily="18" charset="0"/>
                                </a:rPr>
                              </m:ctrlPr>
                            </m:fPr>
                            <m:num>
                              <m:r>
                                <a:rPr lang="en-US" sz="2000">
                                  <a:latin typeface="Cambria Math" panose="02040503050406030204" pitchFamily="18" charset="0"/>
                                </a:rPr>
                                <m:t>3</m:t>
                              </m:r>
                              <m:r>
                                <a:rPr lang="en-US" sz="2000" b="1">
                                  <a:latin typeface="Cambria Math" panose="02040503050406030204" pitchFamily="18" charset="0"/>
                                </a:rPr>
                                <m:t>𝐫</m:t>
                              </m:r>
                              <m:sSup>
                                <m:sSupPr>
                                  <m:ctrlPr>
                                    <a:rPr lang="en-US" sz="2000" b="1" i="1">
                                      <a:latin typeface="Cambria Math" panose="02040503050406030204" pitchFamily="18" charset="0"/>
                                    </a:rPr>
                                  </m:ctrlPr>
                                </m:sSupPr>
                                <m:e>
                                  <m:r>
                                    <a:rPr lang="en-US" sz="2000" b="1">
                                      <a:latin typeface="Cambria Math" panose="02040503050406030204" pitchFamily="18" charset="0"/>
                                    </a:rPr>
                                    <m:t>𝐫</m:t>
                                  </m:r>
                                </m:e>
                                <m:sup>
                                  <m:r>
                                    <a:rPr lang="en-US" sz="2000" b="1">
                                      <a:latin typeface="Cambria Math" panose="02040503050406030204" pitchFamily="18" charset="0"/>
                                    </a:rPr>
                                    <m:t>𝐓</m:t>
                                  </m:r>
                                </m:sup>
                              </m:sSup>
                            </m:num>
                            <m:den>
                              <m:sSup>
                                <m:sSupPr>
                                  <m:ctrlPr>
                                    <a:rPr lang="en-US" sz="2000" i="1">
                                      <a:latin typeface="Cambria Math" panose="02040503050406030204" pitchFamily="18" charset="0"/>
                                    </a:rPr>
                                  </m:ctrlPr>
                                </m:sSupPr>
                                <m:e>
                                  <m:r>
                                    <a:rPr lang="en-US" sz="2000" i="1">
                                      <a:latin typeface="Cambria Math" panose="02040503050406030204" pitchFamily="18" charset="0"/>
                                    </a:rPr>
                                    <m:t>𝑟</m:t>
                                  </m:r>
                                </m:e>
                                <m:sup>
                                  <m:r>
                                    <a:rPr lang="en-US" sz="2000" i="1">
                                      <a:latin typeface="Cambria Math" panose="02040503050406030204" pitchFamily="18" charset="0"/>
                                    </a:rPr>
                                    <m:t>2</m:t>
                                  </m:r>
                                </m:sup>
                              </m:sSup>
                            </m:den>
                          </m:f>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b="1">
                                  <a:latin typeface="Cambria Math" panose="02040503050406030204" pitchFamily="18" charset="0"/>
                                </a:rPr>
                                <m:t>𝐈</m:t>
                              </m:r>
                            </m:e>
                            <m:sub>
                              <m:r>
                                <a:rPr lang="en-US" sz="2000" i="1">
                                  <a:latin typeface="Cambria Math" panose="02040503050406030204" pitchFamily="18" charset="0"/>
                                </a:rPr>
                                <m:t>3</m:t>
                              </m:r>
                            </m:sub>
                          </m:sSub>
                        </m:e>
                      </m:d>
                    </m:oMath>
                  </m:oMathPara>
                </a14:m>
                <a:endParaRPr lang="en-US" sz="2000" i="1" dirty="0">
                  <a:latin typeface="Helvetica" pitchFamily="2" charset="0"/>
                </a:endParaRPr>
              </a:p>
              <a:p>
                <a:pPr/>
                <a14:m>
                  <m:oMathPara xmlns:m="http://schemas.openxmlformats.org/officeDocument/2006/math">
                    <m:oMathParaPr>
                      <m:jc m:val="centerGroup"/>
                    </m:oMathParaPr>
                    <m:oMath xmlns:m="http://schemas.openxmlformats.org/officeDocument/2006/math">
                      <m:r>
                        <m:rPr>
                          <m:nor/>
                        </m:rPr>
                        <a:rPr lang="en-US" sz="2000" dirty="0">
                          <a:latin typeface="Helvetica" pitchFamily="2" charset="0"/>
                        </a:rPr>
                        <m:t>	</m:t>
                      </m:r>
                    </m:oMath>
                  </m:oMathPara>
                </a14:m>
                <a:endParaRPr lang="en-GB" sz="2000" b="1" dirty="0"/>
              </a:p>
            </p:txBody>
          </p:sp>
        </mc:Choice>
        <mc:Fallback xmlns="">
          <p:sp>
            <p:nvSpPr>
              <p:cNvPr id="11" name="TextBox 10">
                <a:extLst>
                  <a:ext uri="{FF2B5EF4-FFF2-40B4-BE49-F238E27FC236}">
                    <a16:creationId xmlns:a16="http://schemas.microsoft.com/office/drawing/2014/main" id="{DA3C0DDA-0F13-CB46-9EA5-1F41385E00D9}"/>
                  </a:ext>
                </a:extLst>
              </p:cNvPr>
              <p:cNvSpPr txBox="1">
                <a:spLocks noRot="1" noChangeAspect="1" noMove="1" noResize="1" noEditPoints="1" noAdjustHandles="1" noChangeArrowheads="1" noChangeShapeType="1" noTextEdit="1"/>
              </p:cNvSpPr>
              <p:nvPr/>
            </p:nvSpPr>
            <p:spPr>
              <a:xfrm>
                <a:off x="2567608" y="3532391"/>
                <a:ext cx="6053260" cy="1353897"/>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22EEF5DB-8250-5A44-950B-63B9A36AD015}"/>
                  </a:ext>
                </a:extLst>
              </p:cNvPr>
              <p:cNvSpPr txBox="1"/>
              <p:nvPr/>
            </p:nvSpPr>
            <p:spPr>
              <a:xfrm>
                <a:off x="1782055" y="5044559"/>
                <a:ext cx="8058361" cy="1015663"/>
              </a:xfrm>
              <a:prstGeom prst="rect">
                <a:avLst/>
              </a:prstGeom>
              <a:noFill/>
            </p:spPr>
            <p:txBody>
              <a:bodyPr wrap="square" rtlCol="0">
                <a:spAutoFit/>
              </a:bodyPr>
              <a:lstStyle/>
              <a:p>
                <a:pPr marL="342900" indent="-342900">
                  <a:buFont typeface="Arial" panose="020B0604020202020204" pitchFamily="34" charset="0"/>
                  <a:buChar char="•"/>
                </a:pPr>
                <a:r>
                  <a:rPr lang="en-US" sz="2000" dirty="0">
                    <a:latin typeface="Helvetica" pitchFamily="2" charset="0"/>
                  </a:rPr>
                  <a:t>Note that the </a:t>
                </a:r>
                <a:r>
                  <a:rPr lang="en-US" sz="2000" dirty="0">
                    <a:solidFill>
                      <a:srgbClr val="FF0000"/>
                    </a:solidFill>
                    <a:latin typeface="Helvetica" pitchFamily="2" charset="0"/>
                  </a:rPr>
                  <a:t>channel matrix </a:t>
                </a:r>
                <a:r>
                  <a:rPr lang="en-US" sz="2000" dirty="0">
                    <a:latin typeface="Helvetica" pitchFamily="2" charset="0"/>
                  </a:rPr>
                  <a:t>depends on the </a:t>
                </a:r>
                <a:r>
                  <a:rPr lang="en-US" sz="2000" dirty="0">
                    <a:solidFill>
                      <a:srgbClr val="FF0000"/>
                    </a:solidFill>
                    <a:latin typeface="Helvetica" pitchFamily="2" charset="0"/>
                  </a:rPr>
                  <a:t>position vector </a:t>
                </a:r>
                <a14:m>
                  <m:oMath xmlns:m="http://schemas.openxmlformats.org/officeDocument/2006/math">
                    <m:r>
                      <a:rPr lang="en-US" sz="2000" b="1">
                        <a:solidFill>
                          <a:srgbClr val="FF0000"/>
                        </a:solidFill>
                        <a:latin typeface="Cambria Math" panose="02040503050406030204" pitchFamily="18" charset="0"/>
                      </a:rPr>
                      <m:t>𝐫</m:t>
                    </m:r>
                  </m:oMath>
                </a14:m>
                <a:r>
                  <a:rPr lang="en-US" sz="2000" dirty="0">
                    <a:solidFill>
                      <a:srgbClr val="FF0000"/>
                    </a:solidFill>
                    <a:latin typeface="Helvetica" pitchFamily="2" charset="0"/>
                  </a:rPr>
                  <a:t> </a:t>
                </a:r>
                <a:r>
                  <a:rPr lang="en-US" sz="2000" dirty="0">
                    <a:latin typeface="Helvetica" pitchFamily="2" charset="0"/>
                  </a:rPr>
                  <a:t>we are interested in, and on </a:t>
                </a:r>
                <a:r>
                  <a:rPr lang="en-US" sz="2000" dirty="0">
                    <a:solidFill>
                      <a:srgbClr val="FF0000"/>
                    </a:solidFill>
                    <a:latin typeface="Helvetica" pitchFamily="2" charset="0"/>
                  </a:rPr>
                  <a:t>the orientation </a:t>
                </a:r>
                <a14:m>
                  <m:oMath xmlns:m="http://schemas.openxmlformats.org/officeDocument/2006/math">
                    <m:r>
                      <m:rPr>
                        <m:sty m:val="p"/>
                      </m:rPr>
                      <a:rPr lang="en-US" sz="2000" i="1">
                        <a:solidFill>
                          <a:srgbClr val="FF0000"/>
                        </a:solidFill>
                        <a:latin typeface="Cambria Math" panose="02040503050406030204" pitchFamily="18" charset="0"/>
                      </a:rPr>
                      <m:t>Ω</m:t>
                    </m:r>
                  </m:oMath>
                </a14:m>
                <a:r>
                  <a:rPr lang="en-US" sz="2000" dirty="0">
                    <a:solidFill>
                      <a:srgbClr val="FF0000"/>
                    </a:solidFill>
                    <a:latin typeface="Helvetica" pitchFamily="2" charset="0"/>
                  </a:rPr>
                  <a:t> </a:t>
                </a:r>
                <a:r>
                  <a:rPr lang="en-US" sz="2000" dirty="0">
                    <a:latin typeface="Helvetica" pitchFamily="2" charset="0"/>
                  </a:rPr>
                  <a:t>. </a:t>
                </a:r>
              </a:p>
              <a:p>
                <a:endParaRPr lang="en-US" sz="2000" b="1" i="1" dirty="0">
                  <a:latin typeface="Helvetica" pitchFamily="2" charset="0"/>
                </a:endParaRPr>
              </a:p>
            </p:txBody>
          </p:sp>
        </mc:Choice>
        <mc:Fallback xmlns="">
          <p:sp>
            <p:nvSpPr>
              <p:cNvPr id="12" name="TextBox 11">
                <a:extLst>
                  <a:ext uri="{FF2B5EF4-FFF2-40B4-BE49-F238E27FC236}">
                    <a16:creationId xmlns:a16="http://schemas.microsoft.com/office/drawing/2014/main" id="{22EEF5DB-8250-5A44-950B-63B9A36AD015}"/>
                  </a:ext>
                </a:extLst>
              </p:cNvPr>
              <p:cNvSpPr txBox="1">
                <a:spLocks noRot="1" noChangeAspect="1" noMove="1" noResize="1" noEditPoints="1" noAdjustHandles="1" noChangeArrowheads="1" noChangeShapeType="1" noTextEdit="1"/>
              </p:cNvSpPr>
              <p:nvPr/>
            </p:nvSpPr>
            <p:spPr>
              <a:xfrm>
                <a:off x="1782055" y="5044559"/>
                <a:ext cx="8058361" cy="1015663"/>
              </a:xfrm>
              <a:prstGeom prst="rect">
                <a:avLst/>
              </a:prstGeom>
              <a:blipFill>
                <a:blip r:embed="rId5"/>
                <a:stretch>
                  <a:fillRect l="-630" t="-2469"/>
                </a:stretch>
              </a:blipFill>
            </p:spPr>
            <p:txBody>
              <a:bodyPr/>
              <a:lstStyle/>
              <a:p>
                <a:r>
                  <a:rPr lang="en-US">
                    <a:noFill/>
                  </a:rPr>
                  <a:t> </a:t>
                </a:r>
              </a:p>
            </p:txBody>
          </p:sp>
        </mc:Fallback>
      </mc:AlternateContent>
    </p:spTree>
    <p:extLst>
      <p:ext uri="{BB962C8B-B14F-4D97-AF65-F5344CB8AC3E}">
        <p14:creationId xmlns:p14="http://schemas.microsoft.com/office/powerpoint/2010/main" val="197209202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F213C0D-0F2B-4BE5-406A-576786E85289}"/>
              </a:ext>
            </a:extLst>
          </p:cNvPr>
          <p:cNvSpPr>
            <a:spLocks noGrp="1"/>
          </p:cNvSpPr>
          <p:nvPr>
            <p:ph type="title"/>
          </p:nvPr>
        </p:nvSpPr>
        <p:spPr/>
        <p:txBody>
          <a:bodyPr/>
          <a:lstStyle/>
          <a:p>
            <a:r>
              <a:rPr lang="en-GB" sz="2800" dirty="0"/>
              <a:t>Free-space Magnetic Channel Model</a:t>
            </a:r>
            <a:endParaRPr lang="en-US"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4B7AB67-B0C9-464D-AA78-4EE48152B416}"/>
                  </a:ext>
                </a:extLst>
              </p:cNvPr>
              <p:cNvSpPr txBox="1"/>
              <p:nvPr/>
            </p:nvSpPr>
            <p:spPr>
              <a:xfrm>
                <a:off x="1782055" y="1372151"/>
                <a:ext cx="8058361" cy="1538883"/>
              </a:xfrm>
              <a:prstGeom prst="rect">
                <a:avLst/>
              </a:prstGeom>
              <a:noFill/>
            </p:spPr>
            <p:txBody>
              <a:bodyPr wrap="square" rtlCol="0">
                <a:spAutoFit/>
              </a:bodyPr>
              <a:lstStyle/>
              <a:p>
                <a:pPr marL="285750" indent="-285750">
                  <a:buFont typeface="Arial" panose="020B0604020202020204" pitchFamily="34" charset="0"/>
                  <a:buChar char="•"/>
                </a:pPr>
                <a:r>
                  <a:rPr lang="en-GB" dirty="0">
                    <a:latin typeface="Helvetica" pitchFamily="2" charset="0"/>
                  </a:rPr>
                  <a:t>The channel matrix </a:t>
                </a:r>
                <a14:m>
                  <m:oMath xmlns:m="http://schemas.openxmlformats.org/officeDocument/2006/math">
                    <m:r>
                      <a:rPr lang="en-US" i="1" dirty="0" smtClean="0">
                        <a:solidFill>
                          <a:srgbClr val="FF0000"/>
                        </a:solidFill>
                        <a:latin typeface="Cambria Math" panose="02040503050406030204" pitchFamily="18" charset="0"/>
                      </a:rPr>
                      <m:t>𝑆</m:t>
                    </m:r>
                  </m:oMath>
                </a14:m>
                <a:r>
                  <a:rPr lang="en-GB" dirty="0">
                    <a:solidFill>
                      <a:srgbClr val="FF0000"/>
                    </a:solidFill>
                    <a:latin typeface="Helvetica" pitchFamily="2" charset="0"/>
                  </a:rPr>
                  <a:t> containing the position information </a:t>
                </a:r>
                <a:r>
                  <a:rPr lang="en-GB" dirty="0">
                    <a:latin typeface="Helvetica" pitchFamily="2" charset="0"/>
                  </a:rPr>
                  <a:t>can be estimated at the RX using a known transmitted preamble </a:t>
                </a:r>
              </a:p>
              <a:p>
                <a:pPr marL="285750" indent="-285750">
                  <a:buFont typeface="Arial" panose="020B0604020202020204" pitchFamily="34" charset="0"/>
                  <a:buChar char="•"/>
                </a:pPr>
                <a:endParaRPr lang="en-GB" sz="2000" dirty="0">
                  <a:latin typeface="Helvetica" pitchFamily="2" charset="0"/>
                </a:endParaRPr>
              </a:p>
              <a:p>
                <a:pPr marL="285750" indent="-285750">
                  <a:buFont typeface="Arial" panose="020B0604020202020204" pitchFamily="34" charset="0"/>
                  <a:buChar char="•"/>
                </a:pPr>
                <a:r>
                  <a:rPr lang="en-GB" dirty="0">
                    <a:latin typeface="Helvetica" pitchFamily="2" charset="0"/>
                  </a:rPr>
                  <a:t>The input-output relationship of the 3 × 3 channel is</a:t>
                </a:r>
                <a:br>
                  <a:rPr lang="en-GB" dirty="0"/>
                </a:br>
                <a:endParaRPr lang="en-GB" sz="2000" dirty="0"/>
              </a:p>
            </p:txBody>
          </p:sp>
        </mc:Choice>
        <mc:Fallback xmlns="">
          <p:sp>
            <p:nvSpPr>
              <p:cNvPr id="8" name="TextBox 7">
                <a:extLst>
                  <a:ext uri="{FF2B5EF4-FFF2-40B4-BE49-F238E27FC236}">
                    <a16:creationId xmlns:a16="http://schemas.microsoft.com/office/drawing/2014/main" id="{54B7AB67-B0C9-464D-AA78-4EE48152B416}"/>
                  </a:ext>
                </a:extLst>
              </p:cNvPr>
              <p:cNvSpPr txBox="1">
                <a:spLocks noRot="1" noChangeAspect="1" noMove="1" noResize="1" noEditPoints="1" noAdjustHandles="1" noChangeArrowheads="1" noChangeShapeType="1" noTextEdit="1"/>
              </p:cNvSpPr>
              <p:nvPr/>
            </p:nvSpPr>
            <p:spPr>
              <a:xfrm>
                <a:off x="1782055" y="1372151"/>
                <a:ext cx="8058361" cy="1538883"/>
              </a:xfrm>
              <a:prstGeom prst="rect">
                <a:avLst/>
              </a:prstGeom>
              <a:blipFill>
                <a:blip r:embed="rId3"/>
                <a:stretch>
                  <a:fillRect l="-472" t="-16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5305EB0F-2030-E547-AD24-00FD748C5755}"/>
                  </a:ext>
                </a:extLst>
              </p:cNvPr>
              <p:cNvSpPr txBox="1"/>
              <p:nvPr/>
            </p:nvSpPr>
            <p:spPr>
              <a:xfrm>
                <a:off x="2957952" y="2747273"/>
                <a:ext cx="6276096" cy="307777"/>
              </a:xfrm>
              <a:prstGeom prst="rect">
                <a:avLst/>
              </a:prstGeom>
              <a:noFill/>
            </p:spPr>
            <p:txBody>
              <a:bodyPr wrap="square" lIns="0" tIns="0" rIns="0" bIns="0" rtlCol="0">
                <a:spAutoFit/>
              </a:bodyPr>
              <a:lstStyle/>
              <a:p>
                <a:pPr algn="ct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𝑅𝑋</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𝑇𝑋</m:t>
                        </m:r>
                      </m:sub>
                    </m:sSub>
                    <m:sSup>
                      <m:sSupPr>
                        <m:ctrlPr>
                          <a:rPr lang="en-US" sz="2000" i="1">
                            <a:latin typeface="Cambria Math" panose="02040503050406030204" pitchFamily="18" charset="0"/>
                          </a:rPr>
                        </m:ctrlPr>
                      </m:sSupPr>
                      <m:e>
                        <m:r>
                          <a:rPr lang="en-US" sz="2000" i="1">
                            <a:latin typeface="Cambria Math" panose="02040503050406030204" pitchFamily="18" charset="0"/>
                          </a:rPr>
                          <m:t>𝑆</m:t>
                        </m:r>
                      </m:e>
                      <m:sup>
                        <m:r>
                          <a:rPr lang="en-US" sz="2000" i="1">
                            <a:latin typeface="Cambria Math" panose="02040503050406030204" pitchFamily="18" charset="0"/>
                          </a:rPr>
                          <m:t>𝑇</m:t>
                        </m:r>
                      </m:sup>
                    </m:sSup>
                  </m:oMath>
                </a14:m>
                <a:r>
                  <a:rPr lang="en-GB" sz="2000" dirty="0"/>
                  <a:t>+ (Gaussian noise)</a:t>
                </a:r>
              </a:p>
            </p:txBody>
          </p:sp>
        </mc:Choice>
        <mc:Fallback xmlns="">
          <p:sp>
            <p:nvSpPr>
              <p:cNvPr id="3" name="TextBox 2">
                <a:extLst>
                  <a:ext uri="{FF2B5EF4-FFF2-40B4-BE49-F238E27FC236}">
                    <a16:creationId xmlns:a16="http://schemas.microsoft.com/office/drawing/2014/main" id="{5305EB0F-2030-E547-AD24-00FD748C5755}"/>
                  </a:ext>
                </a:extLst>
              </p:cNvPr>
              <p:cNvSpPr txBox="1">
                <a:spLocks noRot="1" noChangeAspect="1" noMove="1" noResize="1" noEditPoints="1" noAdjustHandles="1" noChangeArrowheads="1" noChangeShapeType="1" noTextEdit="1"/>
              </p:cNvSpPr>
              <p:nvPr/>
            </p:nvSpPr>
            <p:spPr>
              <a:xfrm>
                <a:off x="2957952" y="2747273"/>
                <a:ext cx="6276096" cy="307777"/>
              </a:xfrm>
              <a:prstGeom prst="rect">
                <a:avLst/>
              </a:prstGeom>
              <a:blipFill>
                <a:blip r:embed="rId4"/>
                <a:stretch>
                  <a:fillRect t="-24000" b="-4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0EA0C933-2B75-C948-AADB-3FF91D9D94B3}"/>
                  </a:ext>
                </a:extLst>
              </p:cNvPr>
              <p:cNvSpPr txBox="1"/>
              <p:nvPr/>
            </p:nvSpPr>
            <p:spPr>
              <a:xfrm>
                <a:off x="2066820" y="3199066"/>
                <a:ext cx="8058361" cy="646331"/>
              </a:xfrm>
              <a:prstGeom prst="rect">
                <a:avLst/>
              </a:prstGeom>
              <a:noFill/>
            </p:spPr>
            <p:txBody>
              <a:bodyPr wrap="square" rtlCol="0">
                <a:spAutoFit/>
              </a:bodyPr>
              <a:lstStyle/>
              <a:p>
                <a:r>
                  <a:rPr lang="en-GB" dirty="0">
                    <a:latin typeface="Helvetica" pitchFamily="2" charset="0"/>
                  </a:rPr>
                  <a:t>where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𝑃</m:t>
                        </m:r>
                      </m:e>
                      <m:sub>
                        <m:r>
                          <a:rPr lang="en-US" i="1" dirty="0">
                            <a:latin typeface="Cambria Math" panose="02040503050406030204" pitchFamily="18" charset="0"/>
                          </a:rPr>
                          <m:t>𝑇𝑋</m:t>
                        </m:r>
                      </m:sub>
                    </m:sSub>
                  </m:oMath>
                </a14:m>
                <a:r>
                  <a:rPr lang="en-GB" dirty="0">
                    <a:latin typeface="Helvetica" pitchFamily="2" charset="0"/>
                  </a:rPr>
                  <a:t> and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𝑃</m:t>
                        </m:r>
                      </m:e>
                      <m:sub>
                        <m:r>
                          <a:rPr lang="en-US" i="1" dirty="0">
                            <a:latin typeface="Cambria Math" panose="02040503050406030204" pitchFamily="18" charset="0"/>
                          </a:rPr>
                          <m:t>𝑅𝑋</m:t>
                        </m:r>
                      </m:sub>
                    </m:sSub>
                  </m:oMath>
                </a14:m>
                <a:r>
                  <a:rPr lang="en-GB" dirty="0">
                    <a:latin typeface="Helvetica" pitchFamily="2" charset="0"/>
                  </a:rPr>
                  <a:t> are the Nx3 transmitted and received preamble, respectively</a:t>
                </a:r>
                <a:endParaRPr lang="en-GB" sz="2000" dirty="0">
                  <a:latin typeface="Helvetica" pitchFamily="2" charset="0"/>
                </a:endParaRPr>
              </a:p>
            </p:txBody>
          </p:sp>
        </mc:Choice>
        <mc:Fallback xmlns="">
          <p:sp>
            <p:nvSpPr>
              <p:cNvPr id="9" name="TextBox 8">
                <a:extLst>
                  <a:ext uri="{FF2B5EF4-FFF2-40B4-BE49-F238E27FC236}">
                    <a16:creationId xmlns:a16="http://schemas.microsoft.com/office/drawing/2014/main" id="{0EA0C933-2B75-C948-AADB-3FF91D9D94B3}"/>
                  </a:ext>
                </a:extLst>
              </p:cNvPr>
              <p:cNvSpPr txBox="1">
                <a:spLocks noRot="1" noChangeAspect="1" noMove="1" noResize="1" noEditPoints="1" noAdjustHandles="1" noChangeArrowheads="1" noChangeShapeType="1" noTextEdit="1"/>
              </p:cNvSpPr>
              <p:nvPr/>
            </p:nvSpPr>
            <p:spPr>
              <a:xfrm>
                <a:off x="2066820" y="3199066"/>
                <a:ext cx="8058361" cy="646331"/>
              </a:xfrm>
              <a:prstGeom prst="rect">
                <a:avLst/>
              </a:prstGeom>
              <a:blipFill>
                <a:blip r:embed="rId5"/>
                <a:stretch>
                  <a:fillRect l="-629" t="-5882" b="-13725"/>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22EEF5DB-8250-5A44-950B-63B9A36AD015}"/>
              </a:ext>
            </a:extLst>
          </p:cNvPr>
          <p:cNvSpPr txBox="1"/>
          <p:nvPr/>
        </p:nvSpPr>
        <p:spPr>
          <a:xfrm>
            <a:off x="1787189" y="4110196"/>
            <a:ext cx="8058361" cy="646331"/>
          </a:xfrm>
          <a:prstGeom prst="rect">
            <a:avLst/>
          </a:prstGeom>
          <a:noFill/>
        </p:spPr>
        <p:txBody>
          <a:bodyPr wrap="square" rtlCol="0">
            <a:spAutoFit/>
          </a:bodyPr>
          <a:lstStyle/>
          <a:p>
            <a:pPr marL="285750" indent="-285750">
              <a:buFont typeface="Arial" panose="020B0604020202020204" pitchFamily="34" charset="0"/>
              <a:buChar char="•"/>
            </a:pPr>
            <a:r>
              <a:rPr lang="en-GB" dirty="0">
                <a:latin typeface="Helvetica" pitchFamily="2" charset="0"/>
              </a:rPr>
              <a:t>Therefore, the </a:t>
            </a:r>
            <a:r>
              <a:rPr lang="en-GB" dirty="0">
                <a:solidFill>
                  <a:srgbClr val="FF0000"/>
                </a:solidFill>
                <a:latin typeface="Helvetica" pitchFamily="2" charset="0"/>
              </a:rPr>
              <a:t>LS estimate </a:t>
            </a:r>
            <a:r>
              <a:rPr lang="en-GB" dirty="0">
                <a:latin typeface="Helvetica" pitchFamily="2" charset="0"/>
              </a:rPr>
              <a:t>(which in this case is also Maximum Likelihood estimate) </a:t>
            </a:r>
            <a:r>
              <a:rPr lang="en-GB" dirty="0">
                <a:solidFill>
                  <a:srgbClr val="FF0000"/>
                </a:solidFill>
                <a:latin typeface="Helvetica" pitchFamily="2" charset="0"/>
              </a:rPr>
              <a:t>of the channel matrix</a:t>
            </a:r>
            <a:r>
              <a:rPr lang="en-GB" dirty="0">
                <a:latin typeface="Helvetica" pitchFamily="2" charset="0"/>
              </a:rPr>
              <a:t> is </a:t>
            </a:r>
            <a:endParaRPr lang="en-GB" sz="2000" dirty="0">
              <a:latin typeface="Helvetica" pitchFamily="2"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6CD1BAB5-48E1-EF47-AD95-017E797290C6}"/>
                  </a:ext>
                </a:extLst>
              </p:cNvPr>
              <p:cNvSpPr txBox="1"/>
              <p:nvPr/>
            </p:nvSpPr>
            <p:spPr>
              <a:xfrm>
                <a:off x="2734554" y="4829758"/>
                <a:ext cx="6276096" cy="430824"/>
              </a:xfrm>
              <a:prstGeom prst="rect">
                <a:avLst/>
              </a:prstGeom>
              <a:noFill/>
            </p:spPr>
            <p:txBody>
              <a:bodyPr wrap="square" lIns="0" tIns="0" rIns="0" bIns="0" rtlCol="0">
                <a:spAutoFit/>
              </a:bodyPr>
              <a:lstStyle/>
              <a:p>
                <a:pPr algn="ctr"/>
                <a14:m>
                  <m:oMathPara xmlns:m="http://schemas.openxmlformats.org/officeDocument/2006/math">
                    <m:oMathParaPr>
                      <m:jc m:val="centerGroup"/>
                    </m:oMathParaPr>
                    <m:oMath xmlns:m="http://schemas.openxmlformats.org/officeDocument/2006/math">
                      <m:sSup>
                        <m:sSupPr>
                          <m:ctrlPr>
                            <a:rPr lang="en-US" sz="2000" i="1">
                              <a:latin typeface="Cambria Math" panose="02040503050406030204" pitchFamily="18" charset="0"/>
                            </a:rPr>
                          </m:ctrlPr>
                        </m:sSupPr>
                        <m:e>
                          <m:acc>
                            <m:accPr>
                              <m:chr m:val="̂"/>
                              <m:ctrlPr>
                                <a:rPr lang="en-US" sz="2000" i="1">
                                  <a:latin typeface="Cambria Math" panose="02040503050406030204" pitchFamily="18" charset="0"/>
                                </a:rPr>
                              </m:ctrlPr>
                            </m:accPr>
                            <m:e>
                              <m:r>
                                <a:rPr lang="en-US" sz="2000" i="1">
                                  <a:latin typeface="Cambria Math" panose="02040503050406030204" pitchFamily="18" charset="0"/>
                                </a:rPr>
                                <m:t>𝑆</m:t>
                              </m:r>
                            </m:e>
                          </m:acc>
                          <m:r>
                            <a:rPr lang="en-US" sz="2000" i="1">
                              <a:latin typeface="Cambria Math" panose="02040503050406030204" pitchFamily="18" charset="0"/>
                            </a:rPr>
                            <m:t>=</m:t>
                          </m:r>
                          <m:d>
                            <m:dPr>
                              <m:begChr m:val="["/>
                              <m:endChr m:val="]"/>
                              <m:ctrlPr>
                                <a:rPr lang="en-US" sz="2000" i="1">
                                  <a:latin typeface="Cambria Math" panose="02040503050406030204" pitchFamily="18" charset="0"/>
                                </a:rPr>
                              </m:ctrlPr>
                            </m:dPr>
                            <m:e>
                              <m:sSubSup>
                                <m:sSubSupPr>
                                  <m:ctrlPr>
                                    <a:rPr lang="en-US" sz="2000" i="1">
                                      <a:latin typeface="Cambria Math" panose="02040503050406030204" pitchFamily="18" charset="0"/>
                                    </a:rPr>
                                  </m:ctrlPr>
                                </m:sSubSupPr>
                                <m:e>
                                  <m:r>
                                    <a:rPr lang="en-US" sz="2000" i="1">
                                      <a:latin typeface="Cambria Math" panose="02040503050406030204" pitchFamily="18" charset="0"/>
                                    </a:rPr>
                                    <m:t>𝑃</m:t>
                                  </m:r>
                                </m:e>
                                <m:sub>
                                  <m:r>
                                    <a:rPr lang="en-US" sz="2000" i="1">
                                      <a:latin typeface="Cambria Math" panose="02040503050406030204" pitchFamily="18" charset="0"/>
                                    </a:rPr>
                                    <m:t>𝑇𝑋</m:t>
                                  </m:r>
                                </m:sub>
                                <m:sup>
                                  <m:r>
                                    <a:rPr lang="en-US" sz="2000" i="1">
                                      <a:latin typeface="Cambria Math" panose="02040503050406030204" pitchFamily="18" charset="0"/>
                                    </a:rPr>
                                    <m:t>†</m:t>
                                  </m:r>
                                </m:sup>
                              </m:sSubSup>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𝑅𝑋</m:t>
                                  </m:r>
                                </m:sub>
                              </m:sSub>
                            </m:e>
                          </m:d>
                        </m:e>
                        <m:sup>
                          <m:r>
                            <a:rPr lang="en-US" sz="2000" i="1">
                              <a:latin typeface="Cambria Math" panose="02040503050406030204" pitchFamily="18" charset="0"/>
                            </a:rPr>
                            <m:t>𝑇</m:t>
                          </m:r>
                        </m:sup>
                      </m:sSup>
                    </m:oMath>
                  </m:oMathPara>
                </a14:m>
                <a:endParaRPr lang="en-GB" sz="2000" dirty="0"/>
              </a:p>
            </p:txBody>
          </p:sp>
        </mc:Choice>
        <mc:Fallback xmlns="">
          <p:sp>
            <p:nvSpPr>
              <p:cNvPr id="10" name="TextBox 9">
                <a:extLst>
                  <a:ext uri="{FF2B5EF4-FFF2-40B4-BE49-F238E27FC236}">
                    <a16:creationId xmlns:a16="http://schemas.microsoft.com/office/drawing/2014/main" id="{6CD1BAB5-48E1-EF47-AD95-017E797290C6}"/>
                  </a:ext>
                </a:extLst>
              </p:cNvPr>
              <p:cNvSpPr txBox="1">
                <a:spLocks noRot="1" noChangeAspect="1" noMove="1" noResize="1" noEditPoints="1" noAdjustHandles="1" noChangeArrowheads="1" noChangeShapeType="1" noTextEdit="1"/>
              </p:cNvSpPr>
              <p:nvPr/>
            </p:nvSpPr>
            <p:spPr>
              <a:xfrm>
                <a:off x="2734554" y="4829758"/>
                <a:ext cx="6276096" cy="430824"/>
              </a:xfrm>
              <a:prstGeom prst="rect">
                <a:avLst/>
              </a:prstGeom>
              <a:blipFill>
                <a:blip r:embed="rId6"/>
                <a:stretch>
                  <a:fillRect b="-8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076F0AD2-84C1-E146-9D13-44BDD6430287}"/>
                  </a:ext>
                </a:extLst>
              </p:cNvPr>
              <p:cNvSpPr txBox="1"/>
              <p:nvPr/>
            </p:nvSpPr>
            <p:spPr>
              <a:xfrm>
                <a:off x="2603528" y="5292979"/>
                <a:ext cx="4798108" cy="369332"/>
              </a:xfrm>
              <a:prstGeom prst="rect">
                <a:avLst/>
              </a:prstGeom>
              <a:noFill/>
            </p:spPr>
            <p:txBody>
              <a:bodyPr wrap="none" rtlCol="0">
                <a:spAutoFit/>
              </a:bodyPr>
              <a:lstStyle/>
              <a:p>
                <a14:m>
                  <m:oMath xmlns:m="http://schemas.openxmlformats.org/officeDocument/2006/math">
                    <m:r>
                      <a:rPr lang="en-US" i="1">
                        <a:latin typeface="Cambria Math" panose="02040503050406030204" pitchFamily="18" charset="0"/>
                      </a:rPr>
                      <m:t>†</m:t>
                    </m:r>
                  </m:oMath>
                </a14:m>
                <a:r>
                  <a:rPr lang="en-GB" dirty="0"/>
                  <a:t>  - stands for the Moore-Penrose Pseudoinverse </a:t>
                </a:r>
              </a:p>
            </p:txBody>
          </p:sp>
        </mc:Choice>
        <mc:Fallback xmlns="">
          <p:sp>
            <p:nvSpPr>
              <p:cNvPr id="4" name="TextBox 3">
                <a:extLst>
                  <a:ext uri="{FF2B5EF4-FFF2-40B4-BE49-F238E27FC236}">
                    <a16:creationId xmlns:a16="http://schemas.microsoft.com/office/drawing/2014/main" id="{076F0AD2-84C1-E146-9D13-44BDD6430287}"/>
                  </a:ext>
                </a:extLst>
              </p:cNvPr>
              <p:cNvSpPr txBox="1">
                <a:spLocks noRot="1" noChangeAspect="1" noMove="1" noResize="1" noEditPoints="1" noAdjustHandles="1" noChangeArrowheads="1" noChangeShapeType="1" noTextEdit="1"/>
              </p:cNvSpPr>
              <p:nvPr/>
            </p:nvSpPr>
            <p:spPr>
              <a:xfrm>
                <a:off x="2603528" y="5292979"/>
                <a:ext cx="4798108" cy="369332"/>
              </a:xfrm>
              <a:prstGeom prst="rect">
                <a:avLst/>
              </a:prstGeom>
              <a:blipFill>
                <a:blip r:embed="rId7"/>
                <a:stretch>
                  <a:fillRect t="-6667" r="-264" b="-26667"/>
                </a:stretch>
              </a:blipFill>
            </p:spPr>
            <p:txBody>
              <a:bodyPr/>
              <a:lstStyle/>
              <a:p>
                <a:r>
                  <a:rPr lang="en-US">
                    <a:noFill/>
                  </a:rPr>
                  <a:t> </a:t>
                </a:r>
              </a:p>
            </p:txBody>
          </p:sp>
        </mc:Fallback>
      </mc:AlternateContent>
    </p:spTree>
    <p:extLst>
      <p:ext uri="{BB962C8B-B14F-4D97-AF65-F5344CB8AC3E}">
        <p14:creationId xmlns:p14="http://schemas.microsoft.com/office/powerpoint/2010/main" val="28683383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4211700-863A-1CFF-D45C-FC6473F069EE}"/>
              </a:ext>
            </a:extLst>
          </p:cNvPr>
          <p:cNvSpPr>
            <a:spLocks noGrp="1"/>
          </p:cNvSpPr>
          <p:nvPr>
            <p:ph type="title"/>
          </p:nvPr>
        </p:nvSpPr>
        <p:spPr/>
        <p:txBody>
          <a:bodyPr/>
          <a:lstStyle/>
          <a:p>
            <a:r>
              <a:rPr lang="en-GB" sz="2800" dirty="0"/>
              <a:t>Free-space Magnetic Channel Model</a:t>
            </a:r>
            <a:endParaRPr lang="en-US"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4B7AB67-B0C9-464D-AA78-4EE48152B416}"/>
                  </a:ext>
                </a:extLst>
              </p:cNvPr>
              <p:cNvSpPr txBox="1"/>
              <p:nvPr/>
            </p:nvSpPr>
            <p:spPr>
              <a:xfrm>
                <a:off x="1782055" y="1134735"/>
                <a:ext cx="8058361" cy="369332"/>
              </a:xfrm>
              <a:prstGeom prst="rect">
                <a:avLst/>
              </a:prstGeom>
              <a:noFill/>
            </p:spPr>
            <p:txBody>
              <a:bodyPr wrap="square" rtlCol="0">
                <a:spAutoFit/>
              </a:bodyPr>
              <a:lstStyle/>
              <a:p>
                <a:pPr marL="342900" indent="-342900">
                  <a:buFont typeface="Arial" panose="020B0604020202020204" pitchFamily="34" charset="0"/>
                  <a:buChar char="•"/>
                </a:pPr>
                <a:r>
                  <a:rPr lang="en-US" dirty="0">
                    <a:latin typeface="Helvetica" pitchFamily="2" charset="0"/>
                  </a:rPr>
                  <a:t>Let us analyze a bit the channel matrix and try to </a:t>
                </a:r>
                <a:r>
                  <a:rPr lang="en-US" dirty="0">
                    <a:solidFill>
                      <a:srgbClr val="FF0000"/>
                    </a:solidFill>
                    <a:latin typeface="Helvetica" pitchFamily="2" charset="0"/>
                  </a:rPr>
                  <a:t>infer the range </a:t>
                </a:r>
                <a14:m>
                  <m:oMath xmlns:m="http://schemas.openxmlformats.org/officeDocument/2006/math">
                    <m:r>
                      <a:rPr lang="en-US" i="1">
                        <a:solidFill>
                          <a:srgbClr val="FF0000"/>
                        </a:solidFill>
                        <a:latin typeface="Cambria Math" panose="02040503050406030204" pitchFamily="18" charset="0"/>
                      </a:rPr>
                      <m:t>𝑟</m:t>
                    </m:r>
                  </m:oMath>
                </a14:m>
                <a:endParaRPr lang="en-US" b="1" i="1" dirty="0">
                  <a:latin typeface="Helvetica" pitchFamily="2" charset="0"/>
                </a:endParaRPr>
              </a:p>
            </p:txBody>
          </p:sp>
        </mc:Choice>
        <mc:Fallback xmlns="">
          <p:sp>
            <p:nvSpPr>
              <p:cNvPr id="8" name="TextBox 7">
                <a:extLst>
                  <a:ext uri="{FF2B5EF4-FFF2-40B4-BE49-F238E27FC236}">
                    <a16:creationId xmlns:a16="http://schemas.microsoft.com/office/drawing/2014/main" id="{54B7AB67-B0C9-464D-AA78-4EE48152B416}"/>
                  </a:ext>
                </a:extLst>
              </p:cNvPr>
              <p:cNvSpPr txBox="1">
                <a:spLocks noRot="1" noChangeAspect="1" noMove="1" noResize="1" noEditPoints="1" noAdjustHandles="1" noChangeArrowheads="1" noChangeShapeType="1" noTextEdit="1"/>
              </p:cNvSpPr>
              <p:nvPr/>
            </p:nvSpPr>
            <p:spPr>
              <a:xfrm>
                <a:off x="1782055" y="1134735"/>
                <a:ext cx="8058361" cy="369332"/>
              </a:xfrm>
              <a:prstGeom prst="rect">
                <a:avLst/>
              </a:prstGeom>
              <a:blipFill>
                <a:blip r:embed="rId3"/>
                <a:stretch>
                  <a:fillRect l="-472" t="-6667"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0EA0C933-2B75-C948-AADB-3FF91D9D94B3}"/>
                  </a:ext>
                </a:extLst>
              </p:cNvPr>
              <p:cNvSpPr txBox="1"/>
              <p:nvPr/>
            </p:nvSpPr>
            <p:spPr>
              <a:xfrm>
                <a:off x="1788510" y="2512180"/>
                <a:ext cx="8058361" cy="1591461"/>
              </a:xfrm>
              <a:prstGeom prst="rect">
                <a:avLst/>
              </a:prstGeom>
              <a:noFill/>
            </p:spPr>
            <p:txBody>
              <a:bodyPr wrap="square" rtlCol="0">
                <a:spAutoFit/>
              </a:bodyPr>
              <a:lstStyle/>
              <a:p>
                <a:pPr marL="342900" indent="-342900">
                  <a:buFont typeface="Arial" panose="020B0604020202020204" pitchFamily="34" charset="0"/>
                  <a:buChar char="•"/>
                </a:pPr>
                <a:r>
                  <a:rPr lang="en-US" sz="2000" dirty="0">
                    <a:latin typeface="Helvetica" pitchFamily="2" charset="0"/>
                  </a:rPr>
                  <a:t>The </a:t>
                </a:r>
                <a:r>
                  <a:rPr lang="en-US" sz="2000" dirty="0">
                    <a:solidFill>
                      <a:srgbClr val="FF0000"/>
                    </a:solidFill>
                    <a:latin typeface="Helvetica" pitchFamily="2" charset="0"/>
                  </a:rPr>
                  <a:t>scaling factor </a:t>
                </a:r>
                <a14:m>
                  <m:oMath xmlns:m="http://schemas.openxmlformats.org/officeDocument/2006/math">
                    <m:r>
                      <m:rPr>
                        <m:sty m:val="p"/>
                      </m:rPr>
                      <a:rPr lang="en-US">
                        <a:latin typeface="Cambria Math" panose="02040503050406030204" pitchFamily="18" charset="0"/>
                      </a:rPr>
                      <m:t>c</m:t>
                    </m:r>
                    <m:r>
                      <a:rPr lang="en-US">
                        <a:latin typeface="Cambria Math" panose="02040503050406030204" pitchFamily="18" charset="0"/>
                      </a:rPr>
                      <m:t> </m:t>
                    </m:r>
                    <m:r>
                      <m:rPr>
                        <m:nor/>
                      </m:rPr>
                      <a:rPr lang="en-GB">
                        <a:latin typeface="Helvetica" pitchFamily="2"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sSup>
                          <m:sSupPr>
                            <m:ctrlPr>
                              <a:rPr lang="en-US" i="1">
                                <a:latin typeface="Cambria Math" panose="02040503050406030204" pitchFamily="18" charset="0"/>
                              </a:rPr>
                            </m:ctrlPr>
                          </m:sSupPr>
                          <m:e>
                            <m:r>
                              <a:rPr lang="en-US" i="1">
                                <a:latin typeface="Cambria Math" panose="02040503050406030204" pitchFamily="18" charset="0"/>
                              </a:rPr>
                              <m:t>𝑟</m:t>
                            </m:r>
                          </m:e>
                          <m:sup>
                            <m:r>
                              <a:rPr lang="en-US" i="1">
                                <a:latin typeface="Cambria Math" panose="02040503050406030204" pitchFamily="18" charset="0"/>
                              </a:rPr>
                              <m:t>3</m:t>
                            </m:r>
                          </m:sup>
                        </m:sSup>
                      </m:den>
                    </m:f>
                    <m:r>
                      <a:rPr lang="en-US" i="1">
                        <a:latin typeface="Cambria Math" panose="02040503050406030204" pitchFamily="18" charset="0"/>
                      </a:rPr>
                      <m:t> </m:t>
                    </m:r>
                  </m:oMath>
                </a14:m>
                <a:r>
                  <a:rPr lang="en-GB" dirty="0">
                    <a:latin typeface="Helvetica" pitchFamily="2" charset="0"/>
                  </a:rPr>
                  <a:t> and therefore contains the range information</a:t>
                </a:r>
              </a:p>
              <a:p>
                <a:pPr marL="342900" indent="-342900">
                  <a:buFont typeface="Arial" panose="020B0604020202020204" pitchFamily="34" charset="0"/>
                  <a:buChar char="•"/>
                </a:pPr>
                <a:r>
                  <a:rPr lang="en-GB" dirty="0">
                    <a:latin typeface="Helvetica" pitchFamily="2" charset="0"/>
                  </a:rPr>
                  <a:t>The latter factor depends only on the versor </a:t>
                </a:r>
                <a14:m>
                  <m:oMath xmlns:m="http://schemas.openxmlformats.org/officeDocument/2006/math">
                    <m:r>
                      <a:rPr lang="en-US" b="1" smtClean="0">
                        <a:latin typeface="Cambria Math" panose="02040503050406030204" pitchFamily="18" charset="0"/>
                      </a:rPr>
                      <m:t>𝐫</m:t>
                    </m:r>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b="1">
                            <a:latin typeface="Cambria Math" panose="02040503050406030204" pitchFamily="18" charset="0"/>
                          </a:rPr>
                          <m:t>𝐫</m:t>
                        </m:r>
                      </m:e>
                    </m:d>
                  </m:oMath>
                </a14:m>
                <a:r>
                  <a:rPr lang="en-GB" dirty="0">
                    <a:latin typeface="Helvetica" pitchFamily="2" charset="0"/>
                  </a:rPr>
                  <a:t> (i.e., only on the </a:t>
                </a:r>
                <a:r>
                  <a:rPr lang="en-GB" dirty="0">
                    <a:solidFill>
                      <a:srgbClr val="FF0000"/>
                    </a:solidFill>
                    <a:latin typeface="Helvetica" pitchFamily="2" charset="0"/>
                  </a:rPr>
                  <a:t>direction of the position vector</a:t>
                </a:r>
                <a:r>
                  <a:rPr lang="en-GB" dirty="0">
                    <a:latin typeface="Helvetica" pitchFamily="2" charset="0"/>
                  </a:rPr>
                  <a:t>, not on its magnitude).</a:t>
                </a:r>
              </a:p>
              <a:p>
                <a:pPr marL="342900" indent="-342900">
                  <a:buFont typeface="Arial" panose="020B0604020202020204" pitchFamily="34" charset="0"/>
                  <a:buChar char="•"/>
                </a:pPr>
                <a:r>
                  <a:rPr lang="en-GB" dirty="0">
                    <a:latin typeface="Helvetica" pitchFamily="2" charset="0"/>
                  </a:rPr>
                  <a:t>Therefore, in free-space, the </a:t>
                </a:r>
                <a:r>
                  <a:rPr lang="en-GB" b="1" i="1" dirty="0">
                    <a:solidFill>
                      <a:srgbClr val="FF0000"/>
                    </a:solidFill>
                    <a:latin typeface="Helvetica" pitchFamily="2" charset="0"/>
                  </a:rPr>
                  <a:t>Frobenius</a:t>
                </a:r>
                <a:r>
                  <a:rPr lang="en-GB" dirty="0">
                    <a:solidFill>
                      <a:srgbClr val="FF0000"/>
                    </a:solidFill>
                    <a:latin typeface="Helvetica" pitchFamily="2" charset="0"/>
                  </a:rPr>
                  <a:t> norm of </a:t>
                </a:r>
                <a14:m>
                  <m:oMath xmlns:m="http://schemas.openxmlformats.org/officeDocument/2006/math">
                    <m:r>
                      <a:rPr lang="en-US" i="1">
                        <a:solidFill>
                          <a:srgbClr val="FF0000"/>
                        </a:solidFill>
                        <a:latin typeface="Cambria Math" panose="02040503050406030204" pitchFamily="18" charset="0"/>
                      </a:rPr>
                      <m:t>𝑆</m:t>
                    </m:r>
                    <m:r>
                      <a:rPr lang="en-US" i="1">
                        <a:solidFill>
                          <a:srgbClr val="FF0000"/>
                        </a:solidFill>
                        <a:latin typeface="Cambria Math" panose="02040503050406030204" pitchFamily="18" charset="0"/>
                      </a:rPr>
                      <m:t> </m:t>
                    </m:r>
                  </m:oMath>
                </a14:m>
                <a:r>
                  <a:rPr lang="en-GB" dirty="0">
                    <a:solidFill>
                      <a:srgbClr val="FF0000"/>
                    </a:solidFill>
                    <a:latin typeface="Helvetica" pitchFamily="2" charset="0"/>
                  </a:rPr>
                  <a:t>also decays with the cube of the range</a:t>
                </a:r>
                <a:r>
                  <a:rPr lang="en-GB" dirty="0">
                    <a:latin typeface="Helvetica" pitchFamily="2" charset="0"/>
                  </a:rPr>
                  <a:t>, and can be used for range estimation.</a:t>
                </a:r>
                <a:endParaRPr lang="en-GB" sz="2000" dirty="0">
                  <a:latin typeface="Helvetica" pitchFamily="2" charset="0"/>
                </a:endParaRPr>
              </a:p>
            </p:txBody>
          </p:sp>
        </mc:Choice>
        <mc:Fallback xmlns="">
          <p:sp>
            <p:nvSpPr>
              <p:cNvPr id="9" name="TextBox 8">
                <a:extLst>
                  <a:ext uri="{FF2B5EF4-FFF2-40B4-BE49-F238E27FC236}">
                    <a16:creationId xmlns:a16="http://schemas.microsoft.com/office/drawing/2014/main" id="{0EA0C933-2B75-C948-AADB-3FF91D9D94B3}"/>
                  </a:ext>
                </a:extLst>
              </p:cNvPr>
              <p:cNvSpPr txBox="1">
                <a:spLocks noRot="1" noChangeAspect="1" noMove="1" noResize="1" noEditPoints="1" noAdjustHandles="1" noChangeArrowheads="1" noChangeShapeType="1" noTextEdit="1"/>
              </p:cNvSpPr>
              <p:nvPr/>
            </p:nvSpPr>
            <p:spPr>
              <a:xfrm>
                <a:off x="1788510" y="2512180"/>
                <a:ext cx="8058361" cy="1591461"/>
              </a:xfrm>
              <a:prstGeom prst="rect">
                <a:avLst/>
              </a:prstGeom>
              <a:blipFill>
                <a:blip r:embed="rId4"/>
                <a:stretch>
                  <a:fillRect l="-629" b="-47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DA3C0DDA-0F13-CB46-9EA5-1F41385E00D9}"/>
                  </a:ext>
                </a:extLst>
              </p:cNvPr>
              <p:cNvSpPr txBox="1"/>
              <p:nvPr/>
            </p:nvSpPr>
            <p:spPr>
              <a:xfrm>
                <a:off x="2784603" y="1360052"/>
                <a:ext cx="6053260" cy="1353897"/>
              </a:xfrm>
              <a:prstGeom prst="rect">
                <a:avLst/>
              </a:prstGeom>
              <a:noFill/>
            </p:spPr>
            <p:txBody>
              <a:bodyPr wrap="square" lIns="0" tIns="0" rIns="0" bIns="0" rtlCol="0">
                <a:spAutoFit/>
              </a:bodyPr>
              <a:lstStyle/>
              <a:p>
                <a:endParaRPr lang="en-US" sz="2000" dirty="0">
                  <a:latin typeface="Helvetica" pitchFamily="2" charset="0"/>
                </a:endParaRPr>
              </a:p>
              <a:p>
                <a:pPr/>
                <a14:m>
                  <m:oMathPara xmlns:m="http://schemas.openxmlformats.org/officeDocument/2006/math">
                    <m:oMathParaPr>
                      <m:jc m:val="centerGroup"/>
                    </m:oMathParaPr>
                    <m:oMath xmlns:m="http://schemas.openxmlformats.org/officeDocument/2006/math">
                      <m:r>
                        <a:rPr lang="en-US" sz="2000" i="1">
                          <a:latin typeface="Cambria Math" panose="02040503050406030204" pitchFamily="18" charset="0"/>
                        </a:rPr>
                        <m:t>𝑆</m:t>
                      </m:r>
                      <m:r>
                        <a:rPr lang="en-US" sz="2000" i="1">
                          <a:latin typeface="Cambria Math" panose="02040503050406030204" pitchFamily="18" charset="0"/>
                        </a:rPr>
                        <m:t> </m:t>
                      </m:r>
                      <m:r>
                        <m:rPr>
                          <m:nor/>
                        </m:rPr>
                        <a:rPr lang="en-US" sz="2000" dirty="0">
                          <a:latin typeface="Helvetica" pitchFamily="2" charset="0"/>
                        </a:rPr>
                        <m:t>= </m:t>
                      </m:r>
                      <m:r>
                        <a:rPr lang="en-US" sz="2000" i="1">
                          <a:latin typeface="Cambria Math" panose="02040503050406030204" pitchFamily="18" charset="0"/>
                        </a:rPr>
                        <m:t>𝑐</m:t>
                      </m:r>
                      <m:r>
                        <m:rPr>
                          <m:sty m:val="p"/>
                        </m:rPr>
                        <a:rPr lang="en-US" sz="2000">
                          <a:latin typeface="Cambria Math" panose="02040503050406030204" pitchFamily="18" charset="0"/>
                        </a:rPr>
                        <m:t>Ω</m:t>
                      </m:r>
                      <m:d>
                        <m:dPr>
                          <m:begChr m:val="["/>
                          <m:endChr m:val="]"/>
                          <m:ctrlPr>
                            <a:rPr lang="en-US" sz="2000" i="1">
                              <a:latin typeface="Cambria Math" panose="02040503050406030204" pitchFamily="18" charset="0"/>
                            </a:rPr>
                          </m:ctrlPr>
                        </m:dPr>
                        <m:e>
                          <m:f>
                            <m:fPr>
                              <m:ctrlPr>
                                <a:rPr lang="en-US" sz="2000" i="1">
                                  <a:latin typeface="Cambria Math" panose="02040503050406030204" pitchFamily="18" charset="0"/>
                                </a:rPr>
                              </m:ctrlPr>
                            </m:fPr>
                            <m:num>
                              <m:r>
                                <a:rPr lang="en-US" sz="2000">
                                  <a:latin typeface="Cambria Math" panose="02040503050406030204" pitchFamily="18" charset="0"/>
                                </a:rPr>
                                <m:t>3</m:t>
                              </m:r>
                              <m:r>
                                <a:rPr lang="en-US" sz="2000" b="1">
                                  <a:latin typeface="Cambria Math" panose="02040503050406030204" pitchFamily="18" charset="0"/>
                                </a:rPr>
                                <m:t>𝐫</m:t>
                              </m:r>
                              <m:sSup>
                                <m:sSupPr>
                                  <m:ctrlPr>
                                    <a:rPr lang="en-US" sz="2000" b="1" i="1">
                                      <a:latin typeface="Cambria Math" panose="02040503050406030204" pitchFamily="18" charset="0"/>
                                    </a:rPr>
                                  </m:ctrlPr>
                                </m:sSupPr>
                                <m:e>
                                  <m:r>
                                    <a:rPr lang="en-US" sz="2000" b="1">
                                      <a:latin typeface="Cambria Math" panose="02040503050406030204" pitchFamily="18" charset="0"/>
                                    </a:rPr>
                                    <m:t>𝐫</m:t>
                                  </m:r>
                                </m:e>
                                <m:sup>
                                  <m:r>
                                    <a:rPr lang="en-US" sz="2000" b="1">
                                      <a:latin typeface="Cambria Math" panose="02040503050406030204" pitchFamily="18" charset="0"/>
                                    </a:rPr>
                                    <m:t>𝐓</m:t>
                                  </m:r>
                                </m:sup>
                              </m:sSup>
                            </m:num>
                            <m:den>
                              <m:sSup>
                                <m:sSupPr>
                                  <m:ctrlPr>
                                    <a:rPr lang="en-US" sz="2000" i="1">
                                      <a:latin typeface="Cambria Math" panose="02040503050406030204" pitchFamily="18" charset="0"/>
                                    </a:rPr>
                                  </m:ctrlPr>
                                </m:sSupPr>
                                <m:e>
                                  <m:r>
                                    <a:rPr lang="en-US" sz="2000" i="1">
                                      <a:latin typeface="Cambria Math" panose="02040503050406030204" pitchFamily="18" charset="0"/>
                                    </a:rPr>
                                    <m:t>𝑟</m:t>
                                  </m:r>
                                </m:e>
                                <m:sup>
                                  <m:r>
                                    <a:rPr lang="en-US" sz="2000" i="1">
                                      <a:latin typeface="Cambria Math" panose="02040503050406030204" pitchFamily="18" charset="0"/>
                                    </a:rPr>
                                    <m:t>2</m:t>
                                  </m:r>
                                </m:sup>
                              </m:sSup>
                            </m:den>
                          </m:f>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b="1">
                                  <a:latin typeface="Cambria Math" panose="02040503050406030204" pitchFamily="18" charset="0"/>
                                </a:rPr>
                                <m:t>𝐈</m:t>
                              </m:r>
                            </m:e>
                            <m:sub>
                              <m:r>
                                <a:rPr lang="en-US" sz="2000" i="1">
                                  <a:latin typeface="Cambria Math" panose="02040503050406030204" pitchFamily="18" charset="0"/>
                                </a:rPr>
                                <m:t>3</m:t>
                              </m:r>
                            </m:sub>
                          </m:sSub>
                        </m:e>
                      </m:d>
                    </m:oMath>
                  </m:oMathPara>
                </a14:m>
                <a:endParaRPr lang="en-US" sz="2000" i="1" dirty="0">
                  <a:latin typeface="Helvetica" pitchFamily="2" charset="0"/>
                </a:endParaRPr>
              </a:p>
              <a:p>
                <a:pPr/>
                <a14:m>
                  <m:oMathPara xmlns:m="http://schemas.openxmlformats.org/officeDocument/2006/math">
                    <m:oMathParaPr>
                      <m:jc m:val="centerGroup"/>
                    </m:oMathParaPr>
                    <m:oMath xmlns:m="http://schemas.openxmlformats.org/officeDocument/2006/math">
                      <m:r>
                        <m:rPr>
                          <m:nor/>
                        </m:rPr>
                        <a:rPr lang="en-US" sz="2000" dirty="0">
                          <a:latin typeface="Helvetica" pitchFamily="2" charset="0"/>
                        </a:rPr>
                        <m:t>	</m:t>
                      </m:r>
                    </m:oMath>
                  </m:oMathPara>
                </a14:m>
                <a:endParaRPr lang="en-GB" sz="2000" b="1" dirty="0"/>
              </a:p>
            </p:txBody>
          </p:sp>
        </mc:Choice>
        <mc:Fallback xmlns="">
          <p:sp>
            <p:nvSpPr>
              <p:cNvPr id="11" name="TextBox 10">
                <a:extLst>
                  <a:ext uri="{FF2B5EF4-FFF2-40B4-BE49-F238E27FC236}">
                    <a16:creationId xmlns:a16="http://schemas.microsoft.com/office/drawing/2014/main" id="{DA3C0DDA-0F13-CB46-9EA5-1F41385E00D9}"/>
                  </a:ext>
                </a:extLst>
              </p:cNvPr>
              <p:cNvSpPr txBox="1">
                <a:spLocks noRot="1" noChangeAspect="1" noMove="1" noResize="1" noEditPoints="1" noAdjustHandles="1" noChangeArrowheads="1" noChangeShapeType="1" noTextEdit="1"/>
              </p:cNvSpPr>
              <p:nvPr/>
            </p:nvSpPr>
            <p:spPr>
              <a:xfrm>
                <a:off x="2784603" y="1360052"/>
                <a:ext cx="6053260" cy="1353897"/>
              </a:xfrm>
              <a:prstGeom prst="rect">
                <a:avLst/>
              </a:prstGeom>
              <a:blipFill>
                <a:blip r:embed="rId5"/>
                <a:stretch>
                  <a:fillRect/>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22EEF5DB-8250-5A44-950B-63B9A36AD015}"/>
              </a:ext>
            </a:extLst>
          </p:cNvPr>
          <p:cNvSpPr txBox="1"/>
          <p:nvPr/>
        </p:nvSpPr>
        <p:spPr>
          <a:xfrm>
            <a:off x="1782055" y="4674161"/>
            <a:ext cx="8058361" cy="646331"/>
          </a:xfrm>
          <a:prstGeom prst="rect">
            <a:avLst/>
          </a:prstGeom>
          <a:noFill/>
        </p:spPr>
        <p:txBody>
          <a:bodyPr wrap="square" rtlCol="0">
            <a:spAutoFit/>
          </a:bodyPr>
          <a:lstStyle/>
          <a:p>
            <a:pPr marL="285750" indent="-285750">
              <a:buFont typeface="Arial" panose="020B0604020202020204" pitchFamily="34" charset="0"/>
              <a:buChar char="•"/>
            </a:pPr>
            <a:r>
              <a:rPr lang="en-GB" dirty="0">
                <a:latin typeface="Helvetica" pitchFamily="2" charset="0"/>
              </a:rPr>
              <a:t>Since orthogonal matrices preserve the </a:t>
            </a:r>
            <a:r>
              <a:rPr lang="en-GB" dirty="0" err="1">
                <a:latin typeface="Helvetica" pitchFamily="2" charset="0"/>
              </a:rPr>
              <a:t>Frobenius</a:t>
            </a:r>
            <a:r>
              <a:rPr lang="en-GB" dirty="0">
                <a:latin typeface="Helvetica" pitchFamily="2" charset="0"/>
              </a:rPr>
              <a:t> norm, the </a:t>
            </a:r>
            <a:r>
              <a:rPr lang="en-GB" dirty="0">
                <a:solidFill>
                  <a:srgbClr val="FF0000"/>
                </a:solidFill>
                <a:latin typeface="Helvetica" pitchFamily="2" charset="0"/>
              </a:rPr>
              <a:t>range estimate is invariant </a:t>
            </a:r>
            <a:r>
              <a:rPr lang="en-GB" dirty="0" err="1">
                <a:solidFill>
                  <a:srgbClr val="FF0000"/>
                </a:solidFill>
                <a:latin typeface="Helvetica" pitchFamily="2" charset="0"/>
              </a:rPr>
              <a:t>w.r.t</a:t>
            </a:r>
            <a:r>
              <a:rPr lang="en-GB" dirty="0">
                <a:solidFill>
                  <a:srgbClr val="FF0000"/>
                </a:solidFill>
                <a:latin typeface="Helvetica" pitchFamily="2" charset="0"/>
              </a:rPr>
              <a:t>. TX/RX relative orientation </a:t>
            </a:r>
            <a:endParaRPr lang="en-GB" sz="2000" dirty="0">
              <a:solidFill>
                <a:srgbClr val="FF0000"/>
              </a:solidFill>
              <a:latin typeface="Helvetica" pitchFamily="2" charset="0"/>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CEF103BD-F9C6-F942-91AA-2005FC75F6D9}"/>
                  </a:ext>
                </a:extLst>
              </p:cNvPr>
              <p:cNvSpPr txBox="1"/>
              <p:nvPr/>
            </p:nvSpPr>
            <p:spPr>
              <a:xfrm>
                <a:off x="5213569" y="4227912"/>
                <a:ext cx="1316514"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rPr>
                          </m:ctrlPr>
                        </m:sSubPr>
                        <m:e>
                          <m:d>
                            <m:dPr>
                              <m:begChr m:val="‖"/>
                              <m:endChr m:val="‖"/>
                              <m:ctrlPr>
                                <a:rPr lang="en-US" sz="2000" i="1">
                                  <a:latin typeface="Cambria Math" panose="02040503050406030204" pitchFamily="18" charset="0"/>
                                </a:rPr>
                              </m:ctrlPr>
                            </m:dPr>
                            <m:e>
                              <m:r>
                                <a:rPr lang="en-US" sz="2000" i="1">
                                  <a:latin typeface="Cambria Math" panose="02040503050406030204" pitchFamily="18" charset="0"/>
                                </a:rPr>
                                <m:t>𝑆</m:t>
                              </m:r>
                            </m:e>
                          </m:d>
                        </m:e>
                        <m:sub>
                          <m:r>
                            <a:rPr lang="en-US" sz="2000" i="1">
                              <a:latin typeface="Cambria Math" panose="02040503050406030204" pitchFamily="18" charset="0"/>
                            </a:rPr>
                            <m:t>𝐹</m:t>
                          </m:r>
                        </m:sub>
                      </m:sSub>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𝑟</m:t>
                          </m:r>
                        </m:e>
                        <m:sup>
                          <m:r>
                            <a:rPr lang="en-US" sz="2000" i="1">
                              <a:latin typeface="Cambria Math" panose="02040503050406030204" pitchFamily="18" charset="0"/>
                            </a:rPr>
                            <m:t>−3</m:t>
                          </m:r>
                        </m:sup>
                      </m:sSup>
                    </m:oMath>
                  </m:oMathPara>
                </a14:m>
                <a:endParaRPr lang="en-GB" sz="2000" dirty="0"/>
              </a:p>
            </p:txBody>
          </p:sp>
        </mc:Choice>
        <mc:Fallback xmlns="">
          <p:sp>
            <p:nvSpPr>
              <p:cNvPr id="4" name="TextBox 3">
                <a:extLst>
                  <a:ext uri="{FF2B5EF4-FFF2-40B4-BE49-F238E27FC236}">
                    <a16:creationId xmlns:a16="http://schemas.microsoft.com/office/drawing/2014/main" id="{CEF103BD-F9C6-F942-91AA-2005FC75F6D9}"/>
                  </a:ext>
                </a:extLst>
              </p:cNvPr>
              <p:cNvSpPr txBox="1">
                <a:spLocks noRot="1" noChangeAspect="1" noMove="1" noResize="1" noEditPoints="1" noAdjustHandles="1" noChangeArrowheads="1" noChangeShapeType="1" noTextEdit="1"/>
              </p:cNvSpPr>
              <p:nvPr/>
            </p:nvSpPr>
            <p:spPr>
              <a:xfrm>
                <a:off x="5213569" y="4227912"/>
                <a:ext cx="1316514" cy="307777"/>
              </a:xfrm>
              <a:prstGeom prst="rect">
                <a:avLst/>
              </a:prstGeom>
              <a:blipFill>
                <a:blip r:embed="rId6"/>
                <a:stretch>
                  <a:fillRect r="-952" b="-12000"/>
                </a:stretch>
              </a:blipFill>
            </p:spPr>
            <p:txBody>
              <a:bodyPr/>
              <a:lstStyle/>
              <a:p>
                <a:r>
                  <a:rPr lang="en-US">
                    <a:noFill/>
                  </a:rPr>
                  <a:t> </a:t>
                </a:r>
              </a:p>
            </p:txBody>
          </p:sp>
        </mc:Fallback>
      </mc:AlternateContent>
    </p:spTree>
    <p:extLst>
      <p:ext uri="{BB962C8B-B14F-4D97-AF65-F5344CB8AC3E}">
        <p14:creationId xmlns:p14="http://schemas.microsoft.com/office/powerpoint/2010/main" val="134692295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4FCC011-F22A-4B30-32A2-A244019390B4}"/>
              </a:ext>
            </a:extLst>
          </p:cNvPr>
          <p:cNvSpPr>
            <a:spLocks noGrp="1"/>
          </p:cNvSpPr>
          <p:nvPr>
            <p:ph type="title"/>
          </p:nvPr>
        </p:nvSpPr>
        <p:spPr/>
        <p:txBody>
          <a:bodyPr/>
          <a:lstStyle/>
          <a:p>
            <a:r>
              <a:rPr lang="en-GB" sz="2800" dirty="0"/>
              <a:t>Free-space Magnetic Channel Model</a:t>
            </a:r>
            <a:endParaRPr lang="en-US" dirty="0"/>
          </a:p>
        </p:txBody>
      </p:sp>
      <p:sp>
        <p:nvSpPr>
          <p:cNvPr id="8" name="TextBox 7">
            <a:extLst>
              <a:ext uri="{FF2B5EF4-FFF2-40B4-BE49-F238E27FC236}">
                <a16:creationId xmlns:a16="http://schemas.microsoft.com/office/drawing/2014/main" id="{54B7AB67-B0C9-464D-AA78-4EE48152B416}"/>
              </a:ext>
            </a:extLst>
          </p:cNvPr>
          <p:cNvSpPr txBox="1"/>
          <p:nvPr/>
        </p:nvSpPr>
        <p:spPr>
          <a:xfrm>
            <a:off x="1782055" y="1504633"/>
            <a:ext cx="8058361" cy="646331"/>
          </a:xfrm>
          <a:prstGeom prst="rect">
            <a:avLst/>
          </a:prstGeom>
          <a:noFill/>
        </p:spPr>
        <p:txBody>
          <a:bodyPr wrap="square" rtlCol="0">
            <a:spAutoFit/>
          </a:bodyPr>
          <a:lstStyle/>
          <a:p>
            <a:pPr marL="285750" indent="-285750">
              <a:buFont typeface="Arial" panose="020B0604020202020204" pitchFamily="34" charset="0"/>
              <a:buChar char="•"/>
            </a:pPr>
            <a:r>
              <a:rPr lang="en-GB" dirty="0">
                <a:latin typeface="Helvetica" pitchFamily="2" charset="0"/>
              </a:rPr>
              <a:t>Define the overall RSSI (Received Signal Strength Indicator) measured in dB as </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0EA0C933-2B75-C948-AADB-3FF91D9D94B3}"/>
                  </a:ext>
                </a:extLst>
              </p:cNvPr>
              <p:cNvSpPr txBox="1"/>
              <p:nvPr/>
            </p:nvSpPr>
            <p:spPr>
              <a:xfrm>
                <a:off x="1782055" y="2637534"/>
                <a:ext cx="8058361" cy="677108"/>
              </a:xfrm>
              <a:prstGeom prst="rect">
                <a:avLst/>
              </a:prstGeom>
              <a:noFill/>
            </p:spPr>
            <p:txBody>
              <a:bodyPr wrap="square" rtlCol="0">
                <a:spAutoFit/>
              </a:bodyPr>
              <a:lstStyle/>
              <a:p>
                <a:pPr marL="342900" indent="-342900">
                  <a:buFont typeface="Arial" panose="020B0604020202020204" pitchFamily="34" charset="0"/>
                  <a:buChar char="•"/>
                </a:pPr>
                <a:r>
                  <a:rPr lang="en-GB" sz="2000" dirty="0">
                    <a:latin typeface="Helvetica" pitchFamily="2" charset="0"/>
                  </a:rPr>
                  <a:t>Since </a:t>
                </a:r>
                <a14:m>
                  <m:oMath xmlns:m="http://schemas.openxmlformats.org/officeDocument/2006/math">
                    <m:sSub>
                      <m:sSubPr>
                        <m:ctrlPr>
                          <a:rPr lang="en-US" sz="2000" i="1">
                            <a:latin typeface="Cambria Math" panose="02040503050406030204" pitchFamily="18" charset="0"/>
                          </a:rPr>
                        </m:ctrlPr>
                      </m:sSubPr>
                      <m:e>
                        <m:d>
                          <m:dPr>
                            <m:begChr m:val="‖"/>
                            <m:endChr m:val="‖"/>
                            <m:ctrlPr>
                              <a:rPr lang="en-US" sz="2000" i="1">
                                <a:latin typeface="Cambria Math" panose="02040503050406030204" pitchFamily="18" charset="0"/>
                              </a:rPr>
                            </m:ctrlPr>
                          </m:dPr>
                          <m:e>
                            <m:r>
                              <a:rPr lang="en-US" sz="2000" i="1">
                                <a:latin typeface="Cambria Math" panose="02040503050406030204" pitchFamily="18" charset="0"/>
                              </a:rPr>
                              <m:t>𝑆</m:t>
                            </m:r>
                          </m:e>
                        </m:d>
                      </m:e>
                      <m:sub>
                        <m:r>
                          <a:rPr lang="en-US" sz="2000" i="1">
                            <a:latin typeface="Cambria Math" panose="02040503050406030204" pitchFamily="18" charset="0"/>
                          </a:rPr>
                          <m:t>𝐹</m:t>
                        </m:r>
                      </m:sub>
                    </m:sSub>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𝑟</m:t>
                        </m:r>
                      </m:e>
                      <m:sup>
                        <m:r>
                          <a:rPr lang="en-US" sz="2000" i="1">
                            <a:latin typeface="Cambria Math" panose="02040503050406030204" pitchFamily="18" charset="0"/>
                          </a:rPr>
                          <m:t>−3</m:t>
                        </m:r>
                      </m:sup>
                    </m:sSup>
                  </m:oMath>
                </a14:m>
                <a:r>
                  <a:rPr lang="en-GB" sz="2000" dirty="0">
                    <a:latin typeface="Helvetica" pitchFamily="2" charset="0"/>
                  </a:rPr>
                  <a:t> ,</a:t>
                </a:r>
                <a:r>
                  <a:rPr lang="en-GB" dirty="0"/>
                  <a:t> the </a:t>
                </a:r>
                <a:r>
                  <a:rPr lang="en-GB" dirty="0">
                    <a:solidFill>
                      <a:srgbClr val="FF0000"/>
                    </a:solidFill>
                  </a:rPr>
                  <a:t>law describing the RSSI vs. distance in </a:t>
                </a:r>
                <a:r>
                  <a:rPr lang="en-GB" sz="2000" dirty="0">
                    <a:solidFill>
                      <a:srgbClr val="FF0000"/>
                    </a:solidFill>
                  </a:rPr>
                  <a:t>free-space </a:t>
                </a:r>
                <a:r>
                  <a:rPr lang="en-GB" sz="2000" dirty="0"/>
                  <a:t>is</a:t>
                </a:r>
              </a:p>
              <a:p>
                <a:pPr marL="800100" lvl="1" indent="-342900">
                  <a:buFont typeface="Arial" panose="020B0604020202020204" pitchFamily="34" charset="0"/>
                  <a:buChar char="•"/>
                </a:pPr>
                <a:r>
                  <a:rPr lang="en-GB" i="1" dirty="0"/>
                  <a:t>(This is why  we have the propagation loss of 60db/decade)</a:t>
                </a:r>
              </a:p>
            </p:txBody>
          </p:sp>
        </mc:Choice>
        <mc:Fallback xmlns="">
          <p:sp>
            <p:nvSpPr>
              <p:cNvPr id="9" name="TextBox 8">
                <a:extLst>
                  <a:ext uri="{FF2B5EF4-FFF2-40B4-BE49-F238E27FC236}">
                    <a16:creationId xmlns:a16="http://schemas.microsoft.com/office/drawing/2014/main" id="{0EA0C933-2B75-C948-AADB-3FF91D9D94B3}"/>
                  </a:ext>
                </a:extLst>
              </p:cNvPr>
              <p:cNvSpPr txBox="1">
                <a:spLocks noRot="1" noChangeAspect="1" noMove="1" noResize="1" noEditPoints="1" noAdjustHandles="1" noChangeArrowheads="1" noChangeShapeType="1" noTextEdit="1"/>
              </p:cNvSpPr>
              <p:nvPr/>
            </p:nvSpPr>
            <p:spPr>
              <a:xfrm>
                <a:off x="1782055" y="2637534"/>
                <a:ext cx="8058361" cy="677108"/>
              </a:xfrm>
              <a:prstGeom prst="rect">
                <a:avLst/>
              </a:prstGeom>
              <a:blipFill>
                <a:blip r:embed="rId3"/>
                <a:stretch>
                  <a:fillRect l="-630" t="-5455" b="-1272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22EEF5DB-8250-5A44-950B-63B9A36AD015}"/>
                  </a:ext>
                </a:extLst>
              </p:cNvPr>
              <p:cNvSpPr txBox="1"/>
              <p:nvPr/>
            </p:nvSpPr>
            <p:spPr>
              <a:xfrm>
                <a:off x="2066820" y="4152110"/>
                <a:ext cx="8058361" cy="369332"/>
              </a:xfrm>
              <a:prstGeom prst="rect">
                <a:avLst/>
              </a:prstGeom>
              <a:noFill/>
            </p:spPr>
            <p:txBody>
              <a:bodyPr wrap="square" rtlCol="0">
                <a:spAutoFit/>
              </a:bodyPr>
              <a:lstStyle/>
              <a:p>
                <a:r>
                  <a:rPr lang="en-GB" dirty="0">
                    <a:latin typeface="Helvetica" pitchFamily="2" charset="0"/>
                  </a:rPr>
                  <a:t>where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𝜌</m:t>
                        </m:r>
                      </m:e>
                      <m:sub>
                        <m:r>
                          <a:rPr lang="en-US" i="1">
                            <a:latin typeface="Cambria Math" panose="02040503050406030204" pitchFamily="18" charset="0"/>
                          </a:rPr>
                          <m:t>0</m:t>
                        </m:r>
                      </m:sub>
                    </m:sSub>
                  </m:oMath>
                </a14:m>
                <a:r>
                  <a:rPr lang="en-GB" dirty="0">
                    <a:latin typeface="Helvetica" pitchFamily="2" charset="0"/>
                  </a:rPr>
                  <a:t> is the RSSI measured at some reference distance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𝑟</m:t>
                        </m:r>
                      </m:e>
                      <m:sub>
                        <m:r>
                          <a:rPr lang="en-US" i="1">
                            <a:latin typeface="Cambria Math" panose="02040503050406030204" pitchFamily="18" charset="0"/>
                          </a:rPr>
                          <m:t>0</m:t>
                        </m:r>
                      </m:sub>
                    </m:sSub>
                  </m:oMath>
                </a14:m>
                <a:endParaRPr lang="en-GB" dirty="0">
                  <a:latin typeface="Helvetica" pitchFamily="2" charset="0"/>
                </a:endParaRPr>
              </a:p>
            </p:txBody>
          </p:sp>
        </mc:Choice>
        <mc:Fallback xmlns="">
          <p:sp>
            <p:nvSpPr>
              <p:cNvPr id="12" name="TextBox 11">
                <a:extLst>
                  <a:ext uri="{FF2B5EF4-FFF2-40B4-BE49-F238E27FC236}">
                    <a16:creationId xmlns:a16="http://schemas.microsoft.com/office/drawing/2014/main" id="{22EEF5DB-8250-5A44-950B-63B9A36AD015}"/>
                  </a:ext>
                </a:extLst>
              </p:cNvPr>
              <p:cNvSpPr txBox="1">
                <a:spLocks noRot="1" noChangeAspect="1" noMove="1" noResize="1" noEditPoints="1" noAdjustHandles="1" noChangeArrowheads="1" noChangeShapeType="1" noTextEdit="1"/>
              </p:cNvSpPr>
              <p:nvPr/>
            </p:nvSpPr>
            <p:spPr>
              <a:xfrm>
                <a:off x="2066820" y="4152110"/>
                <a:ext cx="8058361" cy="369332"/>
              </a:xfrm>
              <a:prstGeom prst="rect">
                <a:avLst/>
              </a:prstGeom>
              <a:blipFill>
                <a:blip r:embed="rId4"/>
                <a:stretch>
                  <a:fillRect l="-629" t="-6452" b="-2258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07F25BF-EBF5-8147-8F28-D27067F05D4A}"/>
                  </a:ext>
                </a:extLst>
              </p:cNvPr>
              <p:cNvSpPr txBox="1"/>
              <p:nvPr/>
            </p:nvSpPr>
            <p:spPr>
              <a:xfrm>
                <a:off x="5220344" y="2174088"/>
                <a:ext cx="1751313"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i="1">
                          <a:latin typeface="Cambria Math" panose="02040503050406030204" pitchFamily="18" charset="0"/>
                        </a:rPr>
                        <m:t>𝜌</m:t>
                      </m:r>
                      <m:r>
                        <a:rPr lang="en-US" sz="2000" i="1">
                          <a:latin typeface="Cambria Math" panose="02040503050406030204" pitchFamily="18" charset="0"/>
                        </a:rPr>
                        <m:t>=20</m:t>
                      </m:r>
                      <m:r>
                        <a:rPr lang="en-US" sz="2000" i="1">
                          <a:latin typeface="Cambria Math" panose="02040503050406030204" pitchFamily="18" charset="0"/>
                        </a:rPr>
                        <m:t>𝑙𝑜𝑔</m:t>
                      </m:r>
                      <m:sSub>
                        <m:sSubPr>
                          <m:ctrlPr>
                            <a:rPr lang="en-US" sz="2000" i="1">
                              <a:latin typeface="Cambria Math" panose="02040503050406030204" pitchFamily="18" charset="0"/>
                            </a:rPr>
                          </m:ctrlPr>
                        </m:sSubPr>
                        <m:e>
                          <m:d>
                            <m:dPr>
                              <m:begChr m:val="‖"/>
                              <m:endChr m:val="‖"/>
                              <m:ctrlPr>
                                <a:rPr lang="en-US" sz="2000" i="1">
                                  <a:latin typeface="Cambria Math" panose="02040503050406030204" pitchFamily="18" charset="0"/>
                                </a:rPr>
                              </m:ctrlPr>
                            </m:dPr>
                            <m:e>
                              <m:r>
                                <a:rPr lang="en-US" sz="2000" i="1">
                                  <a:latin typeface="Cambria Math" panose="02040503050406030204" pitchFamily="18" charset="0"/>
                                </a:rPr>
                                <m:t>𝑆</m:t>
                              </m:r>
                            </m:e>
                          </m:d>
                        </m:e>
                        <m:sub>
                          <m:r>
                            <a:rPr lang="en-US" sz="2000" i="1">
                              <a:latin typeface="Cambria Math" panose="02040503050406030204" pitchFamily="18" charset="0"/>
                            </a:rPr>
                            <m:t>𝐹</m:t>
                          </m:r>
                        </m:sub>
                      </m:sSub>
                    </m:oMath>
                  </m:oMathPara>
                </a14:m>
                <a:endParaRPr lang="en-GB" sz="2000" dirty="0"/>
              </a:p>
            </p:txBody>
          </p:sp>
        </mc:Choice>
        <mc:Fallback xmlns="">
          <p:sp>
            <p:nvSpPr>
              <p:cNvPr id="10" name="TextBox 9">
                <a:extLst>
                  <a:ext uri="{FF2B5EF4-FFF2-40B4-BE49-F238E27FC236}">
                    <a16:creationId xmlns:a16="http://schemas.microsoft.com/office/drawing/2014/main" id="{107F25BF-EBF5-8147-8F28-D27067F05D4A}"/>
                  </a:ext>
                </a:extLst>
              </p:cNvPr>
              <p:cNvSpPr txBox="1">
                <a:spLocks noRot="1" noChangeAspect="1" noMove="1" noResize="1" noEditPoints="1" noAdjustHandles="1" noChangeArrowheads="1" noChangeShapeType="1" noTextEdit="1"/>
              </p:cNvSpPr>
              <p:nvPr/>
            </p:nvSpPr>
            <p:spPr>
              <a:xfrm>
                <a:off x="5220344" y="2174088"/>
                <a:ext cx="1751313" cy="307777"/>
              </a:xfrm>
              <a:prstGeom prst="rect">
                <a:avLst/>
              </a:prstGeom>
              <a:blipFill>
                <a:blip r:embed="rId5"/>
                <a:stretch>
                  <a:fillRect l="-2143" b="-3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D25E220C-0677-624F-803F-D4DA6F47CB2D}"/>
                  </a:ext>
                </a:extLst>
              </p:cNvPr>
              <p:cNvSpPr txBox="1"/>
              <p:nvPr/>
            </p:nvSpPr>
            <p:spPr>
              <a:xfrm>
                <a:off x="4995859" y="3501089"/>
                <a:ext cx="2200282" cy="5793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i="1">
                          <a:latin typeface="Cambria Math" panose="02040503050406030204" pitchFamily="18" charset="0"/>
                        </a:rPr>
                        <m:t>𝜌</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𝜌</m:t>
                          </m:r>
                        </m:e>
                        <m:sub>
                          <m:r>
                            <a:rPr lang="en-US" sz="2000" i="1">
                              <a:latin typeface="Cambria Math" panose="02040503050406030204" pitchFamily="18" charset="0"/>
                            </a:rPr>
                            <m:t>0</m:t>
                          </m:r>
                        </m:sub>
                      </m:sSub>
                      <m:r>
                        <a:rPr lang="en-US" sz="2000" i="1">
                          <a:latin typeface="Cambria Math" panose="02040503050406030204" pitchFamily="18" charset="0"/>
                        </a:rPr>
                        <m:t> −60</m:t>
                      </m:r>
                      <m:r>
                        <m:rPr>
                          <m:sty m:val="p"/>
                        </m:rPr>
                        <a:rPr lang="en-US" sz="2000">
                          <a:latin typeface="Cambria Math" panose="02040503050406030204" pitchFamily="18" charset="0"/>
                        </a:rPr>
                        <m:t>log</m:t>
                      </m:r>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𝑟</m:t>
                          </m:r>
                        </m:num>
                        <m:den>
                          <m:sSub>
                            <m:sSubPr>
                              <m:ctrlPr>
                                <a:rPr lang="en-US" sz="2000" i="1">
                                  <a:latin typeface="Cambria Math" panose="02040503050406030204" pitchFamily="18" charset="0"/>
                                </a:rPr>
                              </m:ctrlPr>
                            </m:sSubPr>
                            <m:e>
                              <m:r>
                                <a:rPr lang="en-US" sz="2000" i="1">
                                  <a:latin typeface="Cambria Math" panose="02040503050406030204" pitchFamily="18" charset="0"/>
                                </a:rPr>
                                <m:t>𝑟</m:t>
                              </m:r>
                            </m:e>
                            <m:sub>
                              <m:r>
                                <a:rPr lang="en-US" sz="2000" i="1">
                                  <a:latin typeface="Cambria Math" panose="02040503050406030204" pitchFamily="18" charset="0"/>
                                </a:rPr>
                                <m:t>0</m:t>
                              </m:r>
                            </m:sub>
                          </m:sSub>
                        </m:den>
                      </m:f>
                      <m:r>
                        <a:rPr lang="en-US" sz="2000" i="1">
                          <a:latin typeface="Cambria Math" panose="02040503050406030204" pitchFamily="18" charset="0"/>
                        </a:rPr>
                        <m:t>)</m:t>
                      </m:r>
                    </m:oMath>
                  </m:oMathPara>
                </a14:m>
                <a:endParaRPr lang="en-GB" sz="2000" dirty="0"/>
              </a:p>
            </p:txBody>
          </p:sp>
        </mc:Choice>
        <mc:Fallback xmlns="">
          <p:sp>
            <p:nvSpPr>
              <p:cNvPr id="13" name="TextBox 12">
                <a:extLst>
                  <a:ext uri="{FF2B5EF4-FFF2-40B4-BE49-F238E27FC236}">
                    <a16:creationId xmlns:a16="http://schemas.microsoft.com/office/drawing/2014/main" id="{D25E220C-0677-624F-803F-D4DA6F47CB2D}"/>
                  </a:ext>
                </a:extLst>
              </p:cNvPr>
              <p:cNvSpPr txBox="1">
                <a:spLocks noRot="1" noChangeAspect="1" noMove="1" noResize="1" noEditPoints="1" noAdjustHandles="1" noChangeArrowheads="1" noChangeShapeType="1" noTextEdit="1"/>
              </p:cNvSpPr>
              <p:nvPr/>
            </p:nvSpPr>
            <p:spPr>
              <a:xfrm>
                <a:off x="4995859" y="3501089"/>
                <a:ext cx="2200282" cy="579326"/>
              </a:xfrm>
              <a:prstGeom prst="rect">
                <a:avLst/>
              </a:prstGeom>
              <a:blipFill>
                <a:blip r:embed="rId6"/>
                <a:stretch>
                  <a:fillRect l="-2299" r="-3448" b="-10638"/>
                </a:stretch>
              </a:blipFill>
            </p:spPr>
            <p:txBody>
              <a:bodyPr/>
              <a:lstStyle/>
              <a:p>
                <a:r>
                  <a:rPr lang="en-US">
                    <a:noFill/>
                  </a:rPr>
                  <a:t> </a:t>
                </a:r>
              </a:p>
            </p:txBody>
          </p:sp>
        </mc:Fallback>
      </mc:AlternateContent>
      <p:sp>
        <p:nvSpPr>
          <p:cNvPr id="14" name="TextBox 13">
            <a:extLst>
              <a:ext uri="{FF2B5EF4-FFF2-40B4-BE49-F238E27FC236}">
                <a16:creationId xmlns:a16="http://schemas.microsoft.com/office/drawing/2014/main" id="{2C105CB9-59FC-BA4E-A92B-F445F81E24AC}"/>
              </a:ext>
            </a:extLst>
          </p:cNvPr>
          <p:cNvSpPr txBox="1"/>
          <p:nvPr/>
        </p:nvSpPr>
        <p:spPr>
          <a:xfrm>
            <a:off x="1746789" y="4666901"/>
            <a:ext cx="8058361" cy="369332"/>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Helvetica" pitchFamily="2" charset="0"/>
              </a:rPr>
              <a:t>Therefore, the range estimate in free-space is </a:t>
            </a:r>
            <a:endParaRPr lang="en-GB" dirty="0">
              <a:latin typeface="Helvetica" pitchFamily="2" charset="0"/>
            </a:endParaRP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128680F0-4681-FA44-8E6F-294E0CE7FD4E}"/>
                  </a:ext>
                </a:extLst>
              </p:cNvPr>
              <p:cNvSpPr txBox="1"/>
              <p:nvPr/>
            </p:nvSpPr>
            <p:spPr>
              <a:xfrm>
                <a:off x="4995859" y="5196713"/>
                <a:ext cx="1958100" cy="32060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i="1" smtClean="0">
                          <a:solidFill>
                            <a:srgbClr val="FF0000"/>
                          </a:solidFill>
                          <a:latin typeface="Cambria Math" panose="02040503050406030204" pitchFamily="18" charset="0"/>
                        </a:rPr>
                        <m:t>𝑟</m:t>
                      </m:r>
                      <m:r>
                        <a:rPr lang="en-US" sz="2000" i="1" smtClean="0">
                          <a:solidFill>
                            <a:srgbClr val="FF0000"/>
                          </a:solidFill>
                          <a:latin typeface="Cambria Math" panose="02040503050406030204" pitchFamily="18" charset="0"/>
                        </a:rPr>
                        <m:t>=</m:t>
                      </m:r>
                      <m:sSub>
                        <m:sSubPr>
                          <m:ctrlPr>
                            <a:rPr lang="en-US" sz="2000" i="1">
                              <a:solidFill>
                                <a:srgbClr val="FF0000"/>
                              </a:solidFill>
                              <a:latin typeface="Cambria Math" panose="02040503050406030204" pitchFamily="18" charset="0"/>
                            </a:rPr>
                          </m:ctrlPr>
                        </m:sSubPr>
                        <m:e>
                          <m:r>
                            <a:rPr lang="en-US" sz="2000" i="1">
                              <a:solidFill>
                                <a:srgbClr val="FF0000"/>
                              </a:solidFill>
                              <a:latin typeface="Cambria Math" panose="02040503050406030204" pitchFamily="18" charset="0"/>
                            </a:rPr>
                            <m:t>𝑟</m:t>
                          </m:r>
                        </m:e>
                        <m:sub>
                          <m:r>
                            <a:rPr lang="en-US" sz="2000" i="1">
                              <a:solidFill>
                                <a:srgbClr val="FF0000"/>
                              </a:solidFill>
                              <a:latin typeface="Cambria Math" panose="02040503050406030204" pitchFamily="18" charset="0"/>
                            </a:rPr>
                            <m:t>0</m:t>
                          </m:r>
                        </m:sub>
                      </m:sSub>
                      <m:sSup>
                        <m:sSupPr>
                          <m:ctrlPr>
                            <a:rPr lang="en-US" sz="2000" i="1">
                              <a:solidFill>
                                <a:srgbClr val="FF0000"/>
                              </a:solidFill>
                              <a:latin typeface="Cambria Math" panose="02040503050406030204" pitchFamily="18" charset="0"/>
                            </a:rPr>
                          </m:ctrlPr>
                        </m:sSupPr>
                        <m:e>
                          <m:r>
                            <a:rPr lang="en-US" sz="2000" i="1">
                              <a:solidFill>
                                <a:srgbClr val="FF0000"/>
                              </a:solidFill>
                              <a:latin typeface="Cambria Math" panose="02040503050406030204" pitchFamily="18" charset="0"/>
                            </a:rPr>
                            <m:t>10</m:t>
                          </m:r>
                        </m:e>
                        <m:sup>
                          <m:r>
                            <a:rPr lang="en-US" sz="2000" i="1">
                              <a:solidFill>
                                <a:srgbClr val="FF0000"/>
                              </a:solidFill>
                              <a:latin typeface="Cambria Math" panose="02040503050406030204" pitchFamily="18" charset="0"/>
                            </a:rPr>
                            <m:t>(</m:t>
                          </m:r>
                          <m:sSub>
                            <m:sSubPr>
                              <m:ctrlPr>
                                <a:rPr lang="en-US" sz="2000" i="1">
                                  <a:solidFill>
                                    <a:srgbClr val="FF0000"/>
                                  </a:solidFill>
                                  <a:latin typeface="Cambria Math" panose="02040503050406030204" pitchFamily="18" charset="0"/>
                                </a:rPr>
                              </m:ctrlPr>
                            </m:sSubPr>
                            <m:e>
                              <m:r>
                                <a:rPr lang="en-US" sz="2000" i="1">
                                  <a:solidFill>
                                    <a:srgbClr val="FF0000"/>
                                  </a:solidFill>
                                  <a:latin typeface="Cambria Math" panose="02040503050406030204" pitchFamily="18" charset="0"/>
                                </a:rPr>
                                <m:t>𝜌</m:t>
                              </m:r>
                            </m:e>
                            <m:sub>
                              <m:r>
                                <a:rPr lang="en-US" sz="2000">
                                  <a:solidFill>
                                    <a:srgbClr val="FF0000"/>
                                  </a:solidFill>
                                  <a:latin typeface="Cambria Math" panose="02040503050406030204" pitchFamily="18" charset="0"/>
                                </a:rPr>
                                <m:t>0</m:t>
                              </m:r>
                            </m:sub>
                          </m:sSub>
                          <m:r>
                            <m:rPr>
                              <m:nor/>
                            </m:rPr>
                            <a:rPr lang="en-GB" sz="2000" dirty="0">
                              <a:solidFill>
                                <a:srgbClr val="FF0000"/>
                              </a:solidFill>
                            </a:rPr>
                            <m:t>−</m:t>
                          </m:r>
                          <m:r>
                            <a:rPr lang="en-US" sz="2000" i="1">
                              <a:solidFill>
                                <a:srgbClr val="FF0000"/>
                              </a:solidFill>
                              <a:latin typeface="Cambria Math" panose="02040503050406030204" pitchFamily="18" charset="0"/>
                            </a:rPr>
                            <m:t>𝜌</m:t>
                          </m:r>
                          <m:r>
                            <a:rPr lang="en-US" sz="2000" i="1">
                              <a:solidFill>
                                <a:srgbClr val="FF0000"/>
                              </a:solidFill>
                              <a:latin typeface="Cambria Math" panose="02040503050406030204" pitchFamily="18" charset="0"/>
                            </a:rPr>
                            <m:t>)/60</m:t>
                          </m:r>
                        </m:sup>
                      </m:sSup>
                    </m:oMath>
                  </m:oMathPara>
                </a14:m>
                <a:endParaRPr lang="en-GB" sz="2000" dirty="0">
                  <a:solidFill>
                    <a:srgbClr val="FF0000"/>
                  </a:solidFill>
                </a:endParaRPr>
              </a:p>
            </p:txBody>
          </p:sp>
        </mc:Choice>
        <mc:Fallback xmlns="">
          <p:sp>
            <p:nvSpPr>
              <p:cNvPr id="15" name="TextBox 14">
                <a:extLst>
                  <a:ext uri="{FF2B5EF4-FFF2-40B4-BE49-F238E27FC236}">
                    <a16:creationId xmlns:a16="http://schemas.microsoft.com/office/drawing/2014/main" id="{128680F0-4681-FA44-8E6F-294E0CE7FD4E}"/>
                  </a:ext>
                </a:extLst>
              </p:cNvPr>
              <p:cNvSpPr txBox="1">
                <a:spLocks noRot="1" noChangeAspect="1" noMove="1" noResize="1" noEditPoints="1" noAdjustHandles="1" noChangeArrowheads="1" noChangeShapeType="1" noTextEdit="1"/>
              </p:cNvSpPr>
              <p:nvPr/>
            </p:nvSpPr>
            <p:spPr>
              <a:xfrm>
                <a:off x="4995859" y="5196713"/>
                <a:ext cx="1958100" cy="320601"/>
              </a:xfrm>
              <a:prstGeom prst="rect">
                <a:avLst/>
              </a:prstGeom>
              <a:blipFill>
                <a:blip r:embed="rId7"/>
                <a:stretch>
                  <a:fillRect l="-1290" r="-645" b="-148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FE68820C-37A3-9440-A9F8-E120FF2DF03A}"/>
                  </a:ext>
                </a:extLst>
              </p:cNvPr>
              <p:cNvSpPr/>
              <p:nvPr/>
            </p:nvSpPr>
            <p:spPr>
              <a:xfrm>
                <a:off x="2152651" y="5535087"/>
                <a:ext cx="7687765" cy="774315"/>
              </a:xfrm>
              <a:prstGeom prst="rect">
                <a:avLst/>
              </a:prstGeom>
            </p:spPr>
            <p:txBody>
              <a:bodyPr wrap="square">
                <a:spAutoFit/>
              </a:bodyPr>
              <a:lstStyle/>
              <a:p>
                <a:r>
                  <a:rPr lang="en-GB" dirty="0">
                    <a:latin typeface="Helvetica" pitchFamily="2" charset="0"/>
                  </a:rPr>
                  <a:t>When plotting the RSSI vs. the log-distance </a:t>
                </a:r>
                <a14:m>
                  <m:oMath xmlns:m="http://schemas.openxmlformats.org/officeDocument/2006/math">
                    <m:r>
                      <m:rPr>
                        <m:sty m:val="p"/>
                      </m:rPr>
                      <a:rPr lang="en-US">
                        <a:latin typeface="Cambria Math" panose="02040503050406030204" pitchFamily="18" charset="0"/>
                      </a:rPr>
                      <m:t>log</m:t>
                    </m:r>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𝑟</m:t>
                        </m:r>
                      </m:num>
                      <m:den>
                        <m:sSub>
                          <m:sSubPr>
                            <m:ctrlPr>
                              <a:rPr lang="en-US" i="1">
                                <a:latin typeface="Cambria Math" panose="02040503050406030204" pitchFamily="18" charset="0"/>
                              </a:rPr>
                            </m:ctrlPr>
                          </m:sSubPr>
                          <m:e>
                            <m:r>
                              <a:rPr lang="en-US" i="1">
                                <a:latin typeface="Cambria Math" panose="02040503050406030204" pitchFamily="18" charset="0"/>
                              </a:rPr>
                              <m:t>𝑟</m:t>
                            </m:r>
                          </m:e>
                          <m:sub>
                            <m:r>
                              <a:rPr lang="en-US" i="1">
                                <a:latin typeface="Cambria Math" panose="02040503050406030204" pitchFamily="18" charset="0"/>
                              </a:rPr>
                              <m:t>0</m:t>
                            </m:r>
                          </m:sub>
                        </m:sSub>
                      </m:den>
                    </m:f>
                    <m:r>
                      <a:rPr lang="en-US" i="1">
                        <a:latin typeface="Cambria Math" panose="02040503050406030204" pitchFamily="18" charset="0"/>
                      </a:rPr>
                      <m:t>)</m:t>
                    </m:r>
                  </m:oMath>
                </a14:m>
                <a:r>
                  <a:rPr lang="en-GB" dirty="0">
                    <a:latin typeface="Helvetica" pitchFamily="2" charset="0"/>
                  </a:rPr>
                  <a:t>, the slope of the line is 60dB/decade </a:t>
                </a:r>
              </a:p>
            </p:txBody>
          </p:sp>
        </mc:Choice>
        <mc:Fallback xmlns="">
          <p:sp>
            <p:nvSpPr>
              <p:cNvPr id="3" name="Rectangle 2">
                <a:extLst>
                  <a:ext uri="{FF2B5EF4-FFF2-40B4-BE49-F238E27FC236}">
                    <a16:creationId xmlns:a16="http://schemas.microsoft.com/office/drawing/2014/main" id="{FE68820C-37A3-9440-A9F8-E120FF2DF03A}"/>
                  </a:ext>
                </a:extLst>
              </p:cNvPr>
              <p:cNvSpPr>
                <a:spLocks noRot="1" noChangeAspect="1" noMove="1" noResize="1" noEditPoints="1" noAdjustHandles="1" noChangeArrowheads="1" noChangeShapeType="1" noTextEdit="1"/>
              </p:cNvSpPr>
              <p:nvPr/>
            </p:nvSpPr>
            <p:spPr>
              <a:xfrm>
                <a:off x="2152651" y="5535087"/>
                <a:ext cx="7687765" cy="774315"/>
              </a:xfrm>
              <a:prstGeom prst="rect">
                <a:avLst/>
              </a:prstGeom>
              <a:blipFill>
                <a:blip r:embed="rId8"/>
                <a:stretch>
                  <a:fillRect l="-660" r="-825" b="-11290"/>
                </a:stretch>
              </a:blipFill>
            </p:spPr>
            <p:txBody>
              <a:bodyPr/>
              <a:lstStyle/>
              <a:p>
                <a:r>
                  <a:rPr lang="en-US">
                    <a:noFill/>
                  </a:rPr>
                  <a:t> </a:t>
                </a:r>
              </a:p>
            </p:txBody>
          </p:sp>
        </mc:Fallback>
      </mc:AlternateContent>
    </p:spTree>
    <p:extLst>
      <p:ext uri="{BB962C8B-B14F-4D97-AF65-F5344CB8AC3E}">
        <p14:creationId xmlns:p14="http://schemas.microsoft.com/office/powerpoint/2010/main" val="281455536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198ACD-A101-3219-A045-A969ECEA4195}"/>
              </a:ext>
            </a:extLst>
          </p:cNvPr>
          <p:cNvSpPr>
            <a:spLocks noGrp="1"/>
          </p:cNvSpPr>
          <p:nvPr>
            <p:ph type="title"/>
          </p:nvPr>
        </p:nvSpPr>
        <p:spPr/>
        <p:txBody>
          <a:bodyPr/>
          <a:lstStyle/>
          <a:p>
            <a:r>
              <a:rPr lang="en-GB" sz="2800" dirty="0"/>
              <a:t>Free-space Magnetic Channel Model</a:t>
            </a:r>
            <a:endParaRPr lang="en-US"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4B7AB67-B0C9-464D-AA78-4EE48152B416}"/>
                  </a:ext>
                </a:extLst>
              </p:cNvPr>
              <p:cNvSpPr txBox="1"/>
              <p:nvPr/>
            </p:nvSpPr>
            <p:spPr>
              <a:xfrm>
                <a:off x="1782055" y="1148030"/>
                <a:ext cx="8058361" cy="923330"/>
              </a:xfrm>
              <a:prstGeom prst="rect">
                <a:avLst/>
              </a:prstGeom>
              <a:noFill/>
            </p:spPr>
            <p:txBody>
              <a:bodyPr wrap="square" rtlCol="0">
                <a:spAutoFit/>
              </a:bodyPr>
              <a:lstStyle/>
              <a:p>
                <a:pPr marL="342900" indent="-342900">
                  <a:buFont typeface="Arial" panose="020B0604020202020204" pitchFamily="34" charset="0"/>
                  <a:buChar char="•"/>
                </a:pPr>
                <a:r>
                  <a:rPr lang="en-US" dirty="0">
                    <a:latin typeface="Helvetica" pitchFamily="2" charset="0"/>
                  </a:rPr>
                  <a:t>Our next goal is to </a:t>
                </a:r>
                <a:r>
                  <a:rPr lang="en-US" dirty="0">
                    <a:solidFill>
                      <a:srgbClr val="FF0000"/>
                    </a:solidFill>
                    <a:latin typeface="Helvetica" pitchFamily="2" charset="0"/>
                  </a:rPr>
                  <a:t>determine the position vector </a:t>
                </a:r>
                <a:endParaRPr lang="en-US" b="1" dirty="0">
                  <a:solidFill>
                    <a:srgbClr val="FF0000"/>
                  </a:solidFill>
                  <a:latin typeface="Helvetica" pitchFamily="2" charset="0"/>
                </a:endParaRPr>
              </a:p>
              <a:p>
                <a:pPr marL="342900" indent="-342900">
                  <a:buFont typeface="Arial" panose="020B0604020202020204" pitchFamily="34" charset="0"/>
                  <a:buChar char="•"/>
                </a:pPr>
                <a:r>
                  <a:rPr lang="en-US" dirty="0">
                    <a:latin typeface="Helvetica" pitchFamily="2" charset="0"/>
                  </a:rPr>
                  <a:t>Its modulus (range) </a:t>
                </a:r>
                <a14:m>
                  <m:oMath xmlns:m="http://schemas.openxmlformats.org/officeDocument/2006/math">
                    <m:r>
                      <a:rPr lang="en-US" i="1">
                        <a:latin typeface="Cambria Math" panose="02040503050406030204" pitchFamily="18" charset="0"/>
                      </a:rPr>
                      <m:t>𝑟</m:t>
                    </m:r>
                    <m:r>
                      <a:rPr lang="en-US" i="1">
                        <a:latin typeface="Cambria Math" panose="02040503050406030204" pitchFamily="18" charset="0"/>
                      </a:rPr>
                      <m:t>= </m:t>
                    </m:r>
                    <m:d>
                      <m:dPr>
                        <m:begChr m:val="‖"/>
                        <m:endChr m:val="‖"/>
                        <m:ctrlPr>
                          <a:rPr lang="en-US" i="1">
                            <a:latin typeface="Cambria Math" panose="02040503050406030204" pitchFamily="18" charset="0"/>
                          </a:rPr>
                        </m:ctrlPr>
                      </m:dPr>
                      <m:e>
                        <m:r>
                          <a:rPr lang="en-US" b="1">
                            <a:latin typeface="Cambria Math" panose="02040503050406030204" pitchFamily="18" charset="0"/>
                          </a:rPr>
                          <m:t>𝐫</m:t>
                        </m:r>
                      </m:e>
                    </m:d>
                  </m:oMath>
                </a14:m>
                <a:r>
                  <a:rPr lang="en-US" dirty="0">
                    <a:latin typeface="Helvetica" pitchFamily="2" charset="0"/>
                  </a:rPr>
                  <a:t> is known by now, we only need to </a:t>
                </a:r>
                <a:r>
                  <a:rPr lang="en-US" dirty="0">
                    <a:solidFill>
                      <a:srgbClr val="FF0000"/>
                    </a:solidFill>
                    <a:latin typeface="Helvetica" pitchFamily="2" charset="0"/>
                  </a:rPr>
                  <a:t>determine its direction</a:t>
                </a:r>
                <a:r>
                  <a:rPr lang="en-US" dirty="0">
                    <a:latin typeface="Helvetica" pitchFamily="2" charset="0"/>
                  </a:rPr>
                  <a:t> in 3D. Recall that </a:t>
                </a:r>
              </a:p>
            </p:txBody>
          </p:sp>
        </mc:Choice>
        <mc:Fallback xmlns="">
          <p:sp>
            <p:nvSpPr>
              <p:cNvPr id="8" name="TextBox 7">
                <a:extLst>
                  <a:ext uri="{FF2B5EF4-FFF2-40B4-BE49-F238E27FC236}">
                    <a16:creationId xmlns:a16="http://schemas.microsoft.com/office/drawing/2014/main" id="{54B7AB67-B0C9-464D-AA78-4EE48152B416}"/>
                  </a:ext>
                </a:extLst>
              </p:cNvPr>
              <p:cNvSpPr txBox="1">
                <a:spLocks noRot="1" noChangeAspect="1" noMove="1" noResize="1" noEditPoints="1" noAdjustHandles="1" noChangeArrowheads="1" noChangeShapeType="1" noTextEdit="1"/>
              </p:cNvSpPr>
              <p:nvPr/>
            </p:nvSpPr>
            <p:spPr>
              <a:xfrm>
                <a:off x="1782055" y="1148030"/>
                <a:ext cx="8058361" cy="923330"/>
              </a:xfrm>
              <a:prstGeom prst="rect">
                <a:avLst/>
              </a:prstGeom>
              <a:blipFill>
                <a:blip r:embed="rId3"/>
                <a:stretch>
                  <a:fillRect l="-472" t="-2703" b="-945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0EA0C933-2B75-C948-AADB-3FF91D9D94B3}"/>
                  </a:ext>
                </a:extLst>
              </p:cNvPr>
              <p:cNvSpPr txBox="1"/>
              <p:nvPr/>
            </p:nvSpPr>
            <p:spPr>
              <a:xfrm>
                <a:off x="1775521" y="2877847"/>
                <a:ext cx="8058361" cy="646331"/>
              </a:xfrm>
              <a:prstGeom prst="rect">
                <a:avLst/>
              </a:prstGeom>
              <a:noFill/>
            </p:spPr>
            <p:txBody>
              <a:bodyPr wrap="square" rtlCol="0">
                <a:spAutoFit/>
              </a:bodyPr>
              <a:lstStyle/>
              <a:p>
                <a:pPr marL="342900" indent="-342900">
                  <a:buFont typeface="Arial" panose="020B0604020202020204" pitchFamily="34" charset="0"/>
                  <a:buChar char="•"/>
                </a:pPr>
                <a:r>
                  <a:rPr lang="en-US" dirty="0">
                    <a:latin typeface="Helvetica" pitchFamily="2" charset="0"/>
                  </a:rPr>
                  <a:t>We first </a:t>
                </a:r>
                <a:r>
                  <a:rPr lang="en-US" dirty="0">
                    <a:solidFill>
                      <a:srgbClr val="FF0000"/>
                    </a:solidFill>
                    <a:latin typeface="Helvetica" pitchFamily="2" charset="0"/>
                  </a:rPr>
                  <a:t>get rid of the arbitrary RX orientation </a:t>
                </a:r>
                <a14:m>
                  <m:oMath xmlns:m="http://schemas.openxmlformats.org/officeDocument/2006/math">
                    <m:r>
                      <m:rPr>
                        <m:sty m:val="p"/>
                      </m:rPr>
                      <a:rPr lang="en-US">
                        <a:solidFill>
                          <a:srgbClr val="FF0000"/>
                        </a:solidFill>
                        <a:latin typeface="Cambria Math" panose="02040503050406030204" pitchFamily="18" charset="0"/>
                      </a:rPr>
                      <m:t>Ω</m:t>
                    </m:r>
                    <m:r>
                      <a:rPr lang="en-US" i="1">
                        <a:latin typeface="Cambria Math" panose="02040503050406030204" pitchFamily="18" charset="0"/>
                      </a:rPr>
                      <m:t>∈</m:t>
                    </m:r>
                    <m:r>
                      <a:rPr lang="en-US" i="1">
                        <a:latin typeface="Cambria Math" panose="02040503050406030204" pitchFamily="18" charset="0"/>
                      </a:rPr>
                      <m:t>𝑆𝑂</m:t>
                    </m:r>
                    <m:r>
                      <a:rPr lang="en-US" i="1">
                        <a:latin typeface="Cambria Math" panose="02040503050406030204" pitchFamily="18" charset="0"/>
                      </a:rPr>
                      <m:t>(3)</m:t>
                    </m:r>
                  </m:oMath>
                </a14:m>
                <a:r>
                  <a:rPr lang="en-US" dirty="0">
                    <a:latin typeface="Helvetica" pitchFamily="2" charset="0"/>
                  </a:rPr>
                  <a:t> as follows</a:t>
                </a:r>
              </a:p>
              <a:p>
                <a:pPr marL="342900" indent="-342900">
                  <a:buFont typeface="Arial" panose="020B0604020202020204" pitchFamily="34" charset="0"/>
                  <a:buChar char="•"/>
                </a:pPr>
                <a:r>
                  <a:rPr lang="en-US" dirty="0">
                    <a:latin typeface="Helvetica" pitchFamily="2" charset="0"/>
                  </a:rPr>
                  <a:t>Define the </a:t>
                </a:r>
                <a:r>
                  <a:rPr lang="en-US" i="1" dirty="0">
                    <a:latin typeface="Helvetica" pitchFamily="2" charset="0"/>
                  </a:rPr>
                  <a:t>channel inner product </a:t>
                </a:r>
                <a:endParaRPr lang="en-GB" i="1" dirty="0">
                  <a:latin typeface="Helvetica" pitchFamily="2" charset="0"/>
                </a:endParaRPr>
              </a:p>
            </p:txBody>
          </p:sp>
        </mc:Choice>
        <mc:Fallback xmlns="">
          <p:sp>
            <p:nvSpPr>
              <p:cNvPr id="9" name="TextBox 8">
                <a:extLst>
                  <a:ext uri="{FF2B5EF4-FFF2-40B4-BE49-F238E27FC236}">
                    <a16:creationId xmlns:a16="http://schemas.microsoft.com/office/drawing/2014/main" id="{0EA0C933-2B75-C948-AADB-3FF91D9D94B3}"/>
                  </a:ext>
                </a:extLst>
              </p:cNvPr>
              <p:cNvSpPr txBox="1">
                <a:spLocks noRot="1" noChangeAspect="1" noMove="1" noResize="1" noEditPoints="1" noAdjustHandles="1" noChangeArrowheads="1" noChangeShapeType="1" noTextEdit="1"/>
              </p:cNvSpPr>
              <p:nvPr/>
            </p:nvSpPr>
            <p:spPr>
              <a:xfrm>
                <a:off x="1775521" y="2877847"/>
                <a:ext cx="8058361" cy="646331"/>
              </a:xfrm>
              <a:prstGeom prst="rect">
                <a:avLst/>
              </a:prstGeom>
              <a:blipFill>
                <a:blip r:embed="rId4"/>
                <a:stretch>
                  <a:fillRect l="-472" t="-3846" b="-134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DA3C0DDA-0F13-CB46-9EA5-1F41385E00D9}"/>
                  </a:ext>
                </a:extLst>
              </p:cNvPr>
              <p:cNvSpPr txBox="1"/>
              <p:nvPr/>
            </p:nvSpPr>
            <p:spPr>
              <a:xfrm>
                <a:off x="2784604" y="1797655"/>
                <a:ext cx="6119708" cy="1008546"/>
              </a:xfrm>
              <a:prstGeom prst="rect">
                <a:avLst/>
              </a:prstGeom>
              <a:noFill/>
            </p:spPr>
            <p:txBody>
              <a:bodyPr wrap="square" lIns="0" tIns="0" rIns="0" bIns="0" rtlCol="0">
                <a:spAutoFit/>
              </a:bodyPr>
              <a:lstStyle/>
              <a:p>
                <a:endParaRPr lang="en-US" sz="2000" dirty="0">
                  <a:latin typeface="Helvetica" pitchFamily="2" charset="0"/>
                </a:endParaRPr>
              </a:p>
              <a:p>
                <a:pPr/>
                <a14:m>
                  <m:oMathPara xmlns:m="http://schemas.openxmlformats.org/officeDocument/2006/math">
                    <m:oMathParaPr>
                      <m:jc m:val="centerGroup"/>
                    </m:oMathParaPr>
                    <m:oMath xmlns:m="http://schemas.openxmlformats.org/officeDocument/2006/math">
                      <m:r>
                        <a:rPr lang="en-US" sz="2000" i="1">
                          <a:latin typeface="Cambria Math" panose="02040503050406030204" pitchFamily="18" charset="0"/>
                        </a:rPr>
                        <m:t>𝑆</m:t>
                      </m:r>
                      <m:r>
                        <a:rPr lang="en-US" sz="2000" i="1">
                          <a:latin typeface="Cambria Math" panose="02040503050406030204" pitchFamily="18" charset="0"/>
                        </a:rPr>
                        <m:t> </m:t>
                      </m:r>
                      <m:r>
                        <m:rPr>
                          <m:nor/>
                        </m:rPr>
                        <a:rPr lang="en-US" sz="2000" dirty="0">
                          <a:latin typeface="Helvetica" pitchFamily="2" charset="0"/>
                        </a:rPr>
                        <m:t>= </m:t>
                      </m:r>
                      <m:r>
                        <a:rPr lang="en-US" sz="2000" i="1">
                          <a:latin typeface="Cambria Math" panose="02040503050406030204" pitchFamily="18" charset="0"/>
                        </a:rPr>
                        <m:t>𝑐</m:t>
                      </m:r>
                      <m:r>
                        <m:rPr>
                          <m:sty m:val="p"/>
                        </m:rPr>
                        <a:rPr lang="en-US" sz="2000">
                          <a:latin typeface="Cambria Math" panose="02040503050406030204" pitchFamily="18" charset="0"/>
                        </a:rPr>
                        <m:t>Ω</m:t>
                      </m:r>
                      <m:d>
                        <m:dPr>
                          <m:begChr m:val="["/>
                          <m:endChr m:val="]"/>
                          <m:ctrlPr>
                            <a:rPr lang="en-US" sz="2000" i="1">
                              <a:latin typeface="Cambria Math" panose="02040503050406030204" pitchFamily="18" charset="0"/>
                            </a:rPr>
                          </m:ctrlPr>
                        </m:dPr>
                        <m:e>
                          <m:f>
                            <m:fPr>
                              <m:ctrlPr>
                                <a:rPr lang="en-US" sz="2000" i="1">
                                  <a:latin typeface="Cambria Math" panose="02040503050406030204" pitchFamily="18" charset="0"/>
                                </a:rPr>
                              </m:ctrlPr>
                            </m:fPr>
                            <m:num>
                              <m:r>
                                <a:rPr lang="en-US" sz="2000">
                                  <a:latin typeface="Cambria Math" panose="02040503050406030204" pitchFamily="18" charset="0"/>
                                </a:rPr>
                                <m:t>3</m:t>
                              </m:r>
                              <m:r>
                                <a:rPr lang="en-US" sz="2000" b="1">
                                  <a:latin typeface="Cambria Math" panose="02040503050406030204" pitchFamily="18" charset="0"/>
                                </a:rPr>
                                <m:t>𝐫</m:t>
                              </m:r>
                              <m:sSup>
                                <m:sSupPr>
                                  <m:ctrlPr>
                                    <a:rPr lang="en-US" sz="2000" b="1" i="1">
                                      <a:latin typeface="Cambria Math" panose="02040503050406030204" pitchFamily="18" charset="0"/>
                                    </a:rPr>
                                  </m:ctrlPr>
                                </m:sSupPr>
                                <m:e>
                                  <m:r>
                                    <a:rPr lang="en-US" sz="2000" b="1">
                                      <a:latin typeface="Cambria Math" panose="02040503050406030204" pitchFamily="18" charset="0"/>
                                    </a:rPr>
                                    <m:t>𝐫</m:t>
                                  </m:r>
                                </m:e>
                                <m:sup>
                                  <m:r>
                                    <a:rPr lang="en-US" sz="2000" b="1">
                                      <a:latin typeface="Cambria Math" panose="02040503050406030204" pitchFamily="18" charset="0"/>
                                    </a:rPr>
                                    <m:t>𝐓</m:t>
                                  </m:r>
                                </m:sup>
                              </m:sSup>
                            </m:num>
                            <m:den>
                              <m:sSup>
                                <m:sSupPr>
                                  <m:ctrlPr>
                                    <a:rPr lang="en-US" sz="2000" i="1">
                                      <a:latin typeface="Cambria Math" panose="02040503050406030204" pitchFamily="18" charset="0"/>
                                    </a:rPr>
                                  </m:ctrlPr>
                                </m:sSupPr>
                                <m:e>
                                  <m:r>
                                    <a:rPr lang="en-US" sz="2000" i="1">
                                      <a:latin typeface="Cambria Math" panose="02040503050406030204" pitchFamily="18" charset="0"/>
                                    </a:rPr>
                                    <m:t>𝑟</m:t>
                                  </m:r>
                                </m:e>
                                <m:sup>
                                  <m:r>
                                    <a:rPr lang="en-US" sz="2000" i="1">
                                      <a:latin typeface="Cambria Math" panose="02040503050406030204" pitchFamily="18" charset="0"/>
                                    </a:rPr>
                                    <m:t>2</m:t>
                                  </m:r>
                                </m:sup>
                              </m:sSup>
                            </m:den>
                          </m:f>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b="1">
                                  <a:latin typeface="Cambria Math" panose="02040503050406030204" pitchFamily="18" charset="0"/>
                                </a:rPr>
                                <m:t>𝐈</m:t>
                              </m:r>
                            </m:e>
                            <m:sub>
                              <m:r>
                                <a:rPr lang="en-US" sz="2000" i="1">
                                  <a:latin typeface="Cambria Math" panose="02040503050406030204" pitchFamily="18" charset="0"/>
                                </a:rPr>
                                <m:t>3</m:t>
                              </m:r>
                            </m:sub>
                          </m:sSub>
                        </m:e>
                      </m:d>
                    </m:oMath>
                  </m:oMathPara>
                </a14:m>
                <a:endParaRPr lang="en-US" sz="2000" i="1" dirty="0">
                  <a:latin typeface="Helvetica" pitchFamily="2" charset="0"/>
                </a:endParaRPr>
              </a:p>
            </p:txBody>
          </p:sp>
        </mc:Choice>
        <mc:Fallback xmlns="">
          <p:sp>
            <p:nvSpPr>
              <p:cNvPr id="11" name="TextBox 10">
                <a:extLst>
                  <a:ext uri="{FF2B5EF4-FFF2-40B4-BE49-F238E27FC236}">
                    <a16:creationId xmlns:a16="http://schemas.microsoft.com/office/drawing/2014/main" id="{DA3C0DDA-0F13-CB46-9EA5-1F41385E00D9}"/>
                  </a:ext>
                </a:extLst>
              </p:cNvPr>
              <p:cNvSpPr txBox="1">
                <a:spLocks noRot="1" noChangeAspect="1" noMove="1" noResize="1" noEditPoints="1" noAdjustHandles="1" noChangeArrowheads="1" noChangeShapeType="1" noTextEdit="1"/>
              </p:cNvSpPr>
              <p:nvPr/>
            </p:nvSpPr>
            <p:spPr>
              <a:xfrm>
                <a:off x="2784604" y="1797655"/>
                <a:ext cx="6119708" cy="1008546"/>
              </a:xfrm>
              <a:prstGeom prst="rect">
                <a:avLst/>
              </a:prstGeom>
              <a:blipFill>
                <a:blip r:embed="rId5"/>
                <a:stretch>
                  <a:fillRect/>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22EEF5DB-8250-5A44-950B-63B9A36AD015}"/>
              </a:ext>
            </a:extLst>
          </p:cNvPr>
          <p:cNvSpPr txBox="1"/>
          <p:nvPr/>
        </p:nvSpPr>
        <p:spPr>
          <a:xfrm>
            <a:off x="1768778" y="4162957"/>
            <a:ext cx="8058361" cy="369332"/>
          </a:xfrm>
          <a:prstGeom prst="rect">
            <a:avLst/>
          </a:prstGeom>
          <a:noFill/>
        </p:spPr>
        <p:txBody>
          <a:bodyPr wrap="square" rtlCol="0">
            <a:spAutoFit/>
          </a:bodyPr>
          <a:lstStyle/>
          <a:p>
            <a:pPr marL="285750" indent="-285750">
              <a:buFont typeface="Arial" panose="020B0604020202020204" pitchFamily="34" charset="0"/>
              <a:buChar char="•"/>
            </a:pPr>
            <a:r>
              <a:rPr lang="en-GB" dirty="0">
                <a:latin typeface="Helvetica" pitchFamily="2" charset="0"/>
              </a:rPr>
              <a:t>From previous equations we have</a:t>
            </a:r>
            <a:endParaRPr lang="en-GB" sz="2000" dirty="0">
              <a:latin typeface="Helvetica" pitchFamily="2" charset="0"/>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CEF103BD-F9C6-F942-91AA-2005FC75F6D9}"/>
                  </a:ext>
                </a:extLst>
              </p:cNvPr>
              <p:cNvSpPr txBox="1"/>
              <p:nvPr/>
            </p:nvSpPr>
            <p:spPr>
              <a:xfrm>
                <a:off x="5231905" y="3720457"/>
                <a:ext cx="978473"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i="1">
                          <a:latin typeface="Cambria Math" panose="02040503050406030204" pitchFamily="18" charset="0"/>
                        </a:rPr>
                        <m:t>𝐶</m:t>
                      </m:r>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𝑆</m:t>
                          </m:r>
                        </m:e>
                        <m:sup>
                          <m:r>
                            <a:rPr lang="en-US" sz="2000" i="1">
                              <a:latin typeface="Cambria Math" panose="02040503050406030204" pitchFamily="18" charset="0"/>
                            </a:rPr>
                            <m:t>𝑇</m:t>
                          </m:r>
                        </m:sup>
                      </m:sSup>
                      <m:r>
                        <a:rPr lang="en-US" sz="2000" i="1">
                          <a:latin typeface="Cambria Math" panose="02040503050406030204" pitchFamily="18" charset="0"/>
                        </a:rPr>
                        <m:t>𝑆</m:t>
                      </m:r>
                    </m:oMath>
                  </m:oMathPara>
                </a14:m>
                <a:endParaRPr lang="en-GB" sz="2000" dirty="0"/>
              </a:p>
            </p:txBody>
          </p:sp>
        </mc:Choice>
        <mc:Fallback xmlns="">
          <p:sp>
            <p:nvSpPr>
              <p:cNvPr id="4" name="TextBox 3">
                <a:extLst>
                  <a:ext uri="{FF2B5EF4-FFF2-40B4-BE49-F238E27FC236}">
                    <a16:creationId xmlns:a16="http://schemas.microsoft.com/office/drawing/2014/main" id="{CEF103BD-F9C6-F942-91AA-2005FC75F6D9}"/>
                  </a:ext>
                </a:extLst>
              </p:cNvPr>
              <p:cNvSpPr txBox="1">
                <a:spLocks noRot="1" noChangeAspect="1" noMove="1" noResize="1" noEditPoints="1" noAdjustHandles="1" noChangeArrowheads="1" noChangeShapeType="1" noTextEdit="1"/>
              </p:cNvSpPr>
              <p:nvPr/>
            </p:nvSpPr>
            <p:spPr>
              <a:xfrm>
                <a:off x="5231905" y="3720457"/>
                <a:ext cx="978473" cy="307777"/>
              </a:xfrm>
              <a:prstGeom prst="rect">
                <a:avLst/>
              </a:prstGeom>
              <a:blipFill>
                <a:blip r:embed="rId6"/>
                <a:stretch>
                  <a:fillRect l="-3797" r="-3797" b="-384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D62FF50C-4782-CE42-A5AC-98E062DFA696}"/>
                  </a:ext>
                </a:extLst>
              </p:cNvPr>
              <p:cNvSpPr txBox="1"/>
              <p:nvPr/>
            </p:nvSpPr>
            <p:spPr>
              <a:xfrm>
                <a:off x="2554018" y="4335331"/>
                <a:ext cx="7577954" cy="1421095"/>
              </a:xfrm>
              <a:prstGeom prst="rect">
                <a:avLst/>
              </a:prstGeom>
              <a:noFill/>
            </p:spPr>
            <p:txBody>
              <a:bodyPr wrap="square" lIns="0" tIns="0" rIns="0" bIns="0" rtlCol="0">
                <a:spAutoFit/>
              </a:bodyPr>
              <a:lstStyle/>
              <a:p>
                <a:endParaRPr lang="en-US" sz="2000" dirty="0">
                  <a:latin typeface="Helvetica" pitchFamily="2" charset="0"/>
                </a:endParaRPr>
              </a:p>
              <a:p>
                <a:pPr/>
                <a14:m>
                  <m:oMathPara xmlns:m="http://schemas.openxmlformats.org/officeDocument/2006/math">
                    <m:oMathParaPr>
                      <m:jc m:val="centerGroup"/>
                    </m:oMathParaPr>
                    <m:oMath xmlns:m="http://schemas.openxmlformats.org/officeDocument/2006/math">
                      <m:r>
                        <a:rPr lang="en-US" sz="2000" i="1">
                          <a:latin typeface="Cambria Math" panose="02040503050406030204" pitchFamily="18" charset="0"/>
                        </a:rPr>
                        <m:t>𝐶</m:t>
                      </m:r>
                      <m:r>
                        <a:rPr lang="en-US" sz="2000" i="1">
                          <a:latin typeface="Cambria Math" panose="02040503050406030204" pitchFamily="18" charset="0"/>
                        </a:rPr>
                        <m:t> </m:t>
                      </m:r>
                      <m:r>
                        <m:rPr>
                          <m:nor/>
                        </m:rPr>
                        <a:rPr lang="en-US" sz="2000" dirty="0">
                          <a:latin typeface="Helvetica" pitchFamily="2" charset="0"/>
                        </a:rPr>
                        <m:t>= </m:t>
                      </m:r>
                      <m:sSup>
                        <m:sSupPr>
                          <m:ctrlPr>
                            <a:rPr lang="en-US" sz="2000" i="1" dirty="0">
                              <a:latin typeface="Cambria Math" panose="02040503050406030204" pitchFamily="18" charset="0"/>
                            </a:rPr>
                          </m:ctrlPr>
                        </m:sSupPr>
                        <m:e>
                          <m:r>
                            <a:rPr lang="en-US" sz="2000" i="1">
                              <a:latin typeface="Cambria Math" panose="02040503050406030204" pitchFamily="18" charset="0"/>
                            </a:rPr>
                            <m:t>𝑐</m:t>
                          </m:r>
                        </m:e>
                        <m:sup>
                          <m:r>
                            <a:rPr lang="en-US" sz="2000" i="1">
                              <a:latin typeface="Cambria Math" panose="02040503050406030204" pitchFamily="18" charset="0"/>
                            </a:rPr>
                            <m:t>2</m:t>
                          </m:r>
                        </m:sup>
                      </m:sSup>
                      <m:sSup>
                        <m:sSupPr>
                          <m:ctrlPr>
                            <a:rPr lang="en-US" sz="2000" i="1">
                              <a:latin typeface="Cambria Math" panose="02040503050406030204" pitchFamily="18" charset="0"/>
                            </a:rPr>
                          </m:ctrlPr>
                        </m:sSupPr>
                        <m:e>
                          <m:d>
                            <m:dPr>
                              <m:begChr m:val="["/>
                              <m:endChr m:val="]"/>
                              <m:ctrlPr>
                                <a:rPr lang="en-US" sz="2000" i="1">
                                  <a:latin typeface="Cambria Math" panose="02040503050406030204" pitchFamily="18" charset="0"/>
                                </a:rPr>
                              </m:ctrlPr>
                            </m:dPr>
                            <m:e>
                              <m:f>
                                <m:fPr>
                                  <m:ctrlPr>
                                    <a:rPr lang="en-US" sz="2000" i="1">
                                      <a:latin typeface="Cambria Math" panose="02040503050406030204" pitchFamily="18" charset="0"/>
                                    </a:rPr>
                                  </m:ctrlPr>
                                </m:fPr>
                                <m:num>
                                  <m:r>
                                    <a:rPr lang="en-US" sz="2000">
                                      <a:latin typeface="Cambria Math" panose="02040503050406030204" pitchFamily="18" charset="0"/>
                                    </a:rPr>
                                    <m:t>3</m:t>
                                  </m:r>
                                  <m:r>
                                    <a:rPr lang="en-US" sz="2000" b="1">
                                      <a:latin typeface="Cambria Math" panose="02040503050406030204" pitchFamily="18" charset="0"/>
                                    </a:rPr>
                                    <m:t>𝐫</m:t>
                                  </m:r>
                                  <m:sSup>
                                    <m:sSupPr>
                                      <m:ctrlPr>
                                        <a:rPr lang="en-US" sz="2000" i="1">
                                          <a:latin typeface="Cambria Math" panose="02040503050406030204" pitchFamily="18" charset="0"/>
                                        </a:rPr>
                                      </m:ctrlPr>
                                    </m:sSupPr>
                                    <m:e>
                                      <m:r>
                                        <a:rPr lang="en-US" sz="2000" b="1">
                                          <a:latin typeface="Cambria Math" panose="02040503050406030204" pitchFamily="18" charset="0"/>
                                        </a:rPr>
                                        <m:t>𝐫</m:t>
                                      </m:r>
                                    </m:e>
                                    <m:sup>
                                      <m:r>
                                        <m:rPr>
                                          <m:sty m:val="p"/>
                                        </m:rPr>
                                        <a:rPr lang="en-US" sz="2000" i="1">
                                          <a:latin typeface="Cambria Math" panose="02040503050406030204" pitchFamily="18" charset="0"/>
                                        </a:rPr>
                                        <m:t>T</m:t>
                                      </m:r>
                                    </m:sup>
                                  </m:sSup>
                                </m:num>
                                <m:den>
                                  <m:sSup>
                                    <m:sSupPr>
                                      <m:ctrlPr>
                                        <a:rPr lang="en-US" sz="2000" i="1">
                                          <a:latin typeface="Cambria Math" panose="02040503050406030204" pitchFamily="18" charset="0"/>
                                        </a:rPr>
                                      </m:ctrlPr>
                                    </m:sSupPr>
                                    <m:e>
                                      <m:r>
                                        <a:rPr lang="en-US" sz="2000" i="1">
                                          <a:latin typeface="Cambria Math" panose="02040503050406030204" pitchFamily="18" charset="0"/>
                                        </a:rPr>
                                        <m:t>𝑟</m:t>
                                      </m:r>
                                    </m:e>
                                    <m:sup>
                                      <m:r>
                                        <a:rPr lang="en-US" sz="2000" i="1">
                                          <a:latin typeface="Cambria Math" panose="02040503050406030204" pitchFamily="18" charset="0"/>
                                        </a:rPr>
                                        <m:t>2</m:t>
                                      </m:r>
                                    </m:sup>
                                  </m:sSup>
                                </m:den>
                              </m:f>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b="1">
                                      <a:latin typeface="Cambria Math" panose="02040503050406030204" pitchFamily="18" charset="0"/>
                                    </a:rPr>
                                    <m:t>𝐈</m:t>
                                  </m:r>
                                </m:e>
                                <m:sub>
                                  <m:r>
                                    <a:rPr lang="en-US" sz="2000" i="1">
                                      <a:latin typeface="Cambria Math" panose="02040503050406030204" pitchFamily="18" charset="0"/>
                                    </a:rPr>
                                    <m:t>3</m:t>
                                  </m:r>
                                </m:sub>
                              </m:sSub>
                            </m:e>
                          </m:d>
                        </m:e>
                        <m:sup>
                          <m:r>
                            <m:rPr>
                              <m:sty m:val="p"/>
                            </m:rPr>
                            <a:rPr lang="en-US" sz="2000">
                              <a:latin typeface="Cambria Math" panose="02040503050406030204" pitchFamily="18" charset="0"/>
                            </a:rPr>
                            <m:t>T</m:t>
                          </m:r>
                        </m:sup>
                      </m:sSup>
                      <m:sSup>
                        <m:sSupPr>
                          <m:ctrlPr>
                            <a:rPr lang="en-US" sz="2000" i="1">
                              <a:latin typeface="Cambria Math" panose="02040503050406030204" pitchFamily="18" charset="0"/>
                            </a:rPr>
                          </m:ctrlPr>
                        </m:sSupPr>
                        <m:e>
                          <m:r>
                            <m:rPr>
                              <m:sty m:val="p"/>
                            </m:rPr>
                            <a:rPr lang="en-US" sz="2000">
                              <a:latin typeface="Cambria Math" panose="02040503050406030204" pitchFamily="18" charset="0"/>
                            </a:rPr>
                            <m:t>Ω</m:t>
                          </m:r>
                        </m:e>
                        <m:sup>
                          <m:r>
                            <a:rPr lang="en-US" sz="2000" i="1">
                              <a:latin typeface="Cambria Math" panose="02040503050406030204" pitchFamily="18" charset="0"/>
                            </a:rPr>
                            <m:t>𝑇</m:t>
                          </m:r>
                        </m:sup>
                      </m:sSup>
                      <m:r>
                        <m:rPr>
                          <m:sty m:val="p"/>
                        </m:rPr>
                        <a:rPr lang="en-US" sz="2000">
                          <a:latin typeface="Cambria Math" panose="02040503050406030204" pitchFamily="18" charset="0"/>
                        </a:rPr>
                        <m:t>Ω</m:t>
                      </m:r>
                      <m:d>
                        <m:dPr>
                          <m:begChr m:val="["/>
                          <m:endChr m:val="]"/>
                          <m:ctrlPr>
                            <a:rPr lang="en-US" sz="2000" i="1">
                              <a:latin typeface="Cambria Math" panose="02040503050406030204" pitchFamily="18" charset="0"/>
                            </a:rPr>
                          </m:ctrlPr>
                        </m:dPr>
                        <m:e>
                          <m:f>
                            <m:fPr>
                              <m:ctrlPr>
                                <a:rPr lang="en-US" sz="2000" i="1">
                                  <a:latin typeface="Cambria Math" panose="02040503050406030204" pitchFamily="18" charset="0"/>
                                </a:rPr>
                              </m:ctrlPr>
                            </m:fPr>
                            <m:num>
                              <m:r>
                                <a:rPr lang="en-US" sz="2000">
                                  <a:latin typeface="Cambria Math" panose="02040503050406030204" pitchFamily="18" charset="0"/>
                                </a:rPr>
                                <m:t>3</m:t>
                              </m:r>
                              <m:r>
                                <a:rPr lang="en-US" sz="2000" b="1">
                                  <a:latin typeface="Cambria Math" panose="02040503050406030204" pitchFamily="18" charset="0"/>
                                </a:rPr>
                                <m:t>𝐫</m:t>
                              </m:r>
                              <m:sSup>
                                <m:sSupPr>
                                  <m:ctrlPr>
                                    <a:rPr lang="en-US" sz="2000" b="1" i="1">
                                      <a:latin typeface="Cambria Math" panose="02040503050406030204" pitchFamily="18" charset="0"/>
                                    </a:rPr>
                                  </m:ctrlPr>
                                </m:sSupPr>
                                <m:e>
                                  <m:r>
                                    <a:rPr lang="en-US" sz="2000" b="1">
                                      <a:latin typeface="Cambria Math" panose="02040503050406030204" pitchFamily="18" charset="0"/>
                                    </a:rPr>
                                    <m:t>𝐫</m:t>
                                  </m:r>
                                </m:e>
                                <m:sup>
                                  <m:r>
                                    <m:rPr>
                                      <m:sty m:val="p"/>
                                    </m:rPr>
                                    <a:rPr lang="en-US" sz="2000" i="1">
                                      <a:latin typeface="Cambria Math" panose="02040503050406030204" pitchFamily="18" charset="0"/>
                                    </a:rPr>
                                    <m:t>T</m:t>
                                  </m:r>
                                </m:sup>
                              </m:sSup>
                            </m:num>
                            <m:den>
                              <m:sSup>
                                <m:sSupPr>
                                  <m:ctrlPr>
                                    <a:rPr lang="en-US" sz="2000" i="1">
                                      <a:latin typeface="Cambria Math" panose="02040503050406030204" pitchFamily="18" charset="0"/>
                                    </a:rPr>
                                  </m:ctrlPr>
                                </m:sSupPr>
                                <m:e>
                                  <m:r>
                                    <a:rPr lang="en-US" sz="2000" i="1">
                                      <a:latin typeface="Cambria Math" panose="02040503050406030204" pitchFamily="18" charset="0"/>
                                    </a:rPr>
                                    <m:t>𝑟</m:t>
                                  </m:r>
                                </m:e>
                                <m:sup>
                                  <m:r>
                                    <a:rPr lang="en-US" sz="2000" i="1">
                                      <a:latin typeface="Cambria Math" panose="02040503050406030204" pitchFamily="18" charset="0"/>
                                    </a:rPr>
                                    <m:t>2</m:t>
                                  </m:r>
                                </m:sup>
                              </m:sSup>
                            </m:den>
                          </m:f>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b="1">
                                  <a:latin typeface="Cambria Math" panose="02040503050406030204" pitchFamily="18" charset="0"/>
                                </a:rPr>
                                <m:t>𝐈</m:t>
                              </m:r>
                            </m:e>
                            <m:sub>
                              <m:r>
                                <a:rPr lang="en-US" sz="2000" i="1">
                                  <a:latin typeface="Cambria Math" panose="02040503050406030204" pitchFamily="18" charset="0"/>
                                </a:rPr>
                                <m:t>3</m:t>
                              </m:r>
                            </m:sub>
                          </m:sSub>
                        </m:e>
                      </m:d>
                      <m:r>
                        <a:rPr lang="en-US" sz="2000" i="1">
                          <a:latin typeface="Cambria Math" panose="02040503050406030204" pitchFamily="18" charset="0"/>
                        </a:rPr>
                        <m:t>=</m:t>
                      </m:r>
                      <m:sSup>
                        <m:sSupPr>
                          <m:ctrlPr>
                            <a:rPr lang="en-US" sz="2000" i="1">
                              <a:latin typeface="Cambria Math" panose="02040503050406030204" pitchFamily="18" charset="0"/>
                            </a:rPr>
                          </m:ctrlPr>
                        </m:sSupPr>
                        <m:e>
                          <m:sSup>
                            <m:sSupPr>
                              <m:ctrlPr>
                                <a:rPr lang="en-US" sz="2000" i="1">
                                  <a:latin typeface="Cambria Math" panose="02040503050406030204" pitchFamily="18" charset="0"/>
                                </a:rPr>
                              </m:ctrlPr>
                            </m:sSupPr>
                            <m:e>
                              <m:r>
                                <a:rPr lang="en-US" sz="2000" i="1">
                                  <a:latin typeface="Cambria Math" panose="02040503050406030204" pitchFamily="18" charset="0"/>
                                </a:rPr>
                                <m:t>𝑐</m:t>
                              </m:r>
                            </m:e>
                            <m:sup>
                              <m:r>
                                <a:rPr lang="en-US" sz="2000" i="1">
                                  <a:latin typeface="Cambria Math" panose="02040503050406030204" pitchFamily="18" charset="0"/>
                                </a:rPr>
                                <m:t>2</m:t>
                              </m:r>
                            </m:sup>
                          </m:sSup>
                          <m:d>
                            <m:dPr>
                              <m:begChr m:val="["/>
                              <m:endChr m:val="]"/>
                              <m:ctrlPr>
                                <a:rPr lang="en-US" sz="2000" i="1">
                                  <a:latin typeface="Cambria Math" panose="02040503050406030204" pitchFamily="18" charset="0"/>
                                </a:rPr>
                              </m:ctrlPr>
                            </m:dPr>
                            <m:e>
                              <m:f>
                                <m:fPr>
                                  <m:ctrlPr>
                                    <a:rPr lang="en-US" sz="2000" i="1">
                                      <a:latin typeface="Cambria Math" panose="02040503050406030204" pitchFamily="18" charset="0"/>
                                    </a:rPr>
                                  </m:ctrlPr>
                                </m:fPr>
                                <m:num>
                                  <m:r>
                                    <a:rPr lang="en-US" sz="2000" i="1">
                                      <a:latin typeface="Cambria Math" panose="02040503050406030204" pitchFamily="18" charset="0"/>
                                    </a:rPr>
                                    <m:t>3</m:t>
                                  </m:r>
                                  <m:r>
                                    <a:rPr lang="en-US" sz="2000" b="1">
                                      <a:latin typeface="Cambria Math" panose="02040503050406030204" pitchFamily="18" charset="0"/>
                                    </a:rPr>
                                    <m:t>𝐫</m:t>
                                  </m:r>
                                </m:num>
                                <m:den>
                                  <m:d>
                                    <m:dPr>
                                      <m:begChr m:val="‖"/>
                                      <m:endChr m:val="‖"/>
                                      <m:ctrlPr>
                                        <a:rPr lang="en-US" sz="2000" i="1">
                                          <a:latin typeface="Cambria Math" panose="02040503050406030204" pitchFamily="18" charset="0"/>
                                        </a:rPr>
                                      </m:ctrlPr>
                                    </m:dPr>
                                    <m:e>
                                      <m:r>
                                        <a:rPr lang="en-US" sz="2000" b="1">
                                          <a:latin typeface="Cambria Math" panose="02040503050406030204" pitchFamily="18" charset="0"/>
                                        </a:rPr>
                                        <m:t>𝐫</m:t>
                                      </m:r>
                                    </m:e>
                                  </m:d>
                                </m:den>
                              </m:f>
                              <m:f>
                                <m:fPr>
                                  <m:ctrlPr>
                                    <a:rPr lang="en-US" sz="2000" i="1">
                                      <a:latin typeface="Cambria Math" panose="02040503050406030204" pitchFamily="18" charset="0"/>
                                    </a:rPr>
                                  </m:ctrlPr>
                                </m:fPr>
                                <m:num>
                                  <m:sSup>
                                    <m:sSupPr>
                                      <m:ctrlPr>
                                        <a:rPr lang="en-US" sz="2000" b="1" i="1">
                                          <a:latin typeface="Cambria Math" panose="02040503050406030204" pitchFamily="18" charset="0"/>
                                        </a:rPr>
                                      </m:ctrlPr>
                                    </m:sSupPr>
                                    <m:e>
                                      <m:r>
                                        <a:rPr lang="en-US" sz="2000" b="1">
                                          <a:latin typeface="Cambria Math" panose="02040503050406030204" pitchFamily="18" charset="0"/>
                                        </a:rPr>
                                        <m:t>𝐫</m:t>
                                      </m:r>
                                    </m:e>
                                    <m:sup>
                                      <m:r>
                                        <m:rPr>
                                          <m:sty m:val="p"/>
                                        </m:rPr>
                                        <a:rPr lang="en-US" sz="2000">
                                          <a:latin typeface="Cambria Math" panose="02040503050406030204" pitchFamily="18" charset="0"/>
                                        </a:rPr>
                                        <m:t>T</m:t>
                                      </m:r>
                                    </m:sup>
                                  </m:sSup>
                                </m:num>
                                <m:den>
                                  <m:d>
                                    <m:dPr>
                                      <m:begChr m:val="‖"/>
                                      <m:endChr m:val="‖"/>
                                      <m:ctrlPr>
                                        <a:rPr lang="en-US" sz="2000" i="1">
                                          <a:latin typeface="Cambria Math" panose="02040503050406030204" pitchFamily="18" charset="0"/>
                                        </a:rPr>
                                      </m:ctrlPr>
                                    </m:dPr>
                                    <m:e>
                                      <m:r>
                                        <a:rPr lang="en-US" sz="2000" b="1">
                                          <a:latin typeface="Cambria Math" panose="02040503050406030204" pitchFamily="18" charset="0"/>
                                        </a:rPr>
                                        <m:t>𝐫</m:t>
                                      </m:r>
                                    </m:e>
                                  </m:d>
                                </m:den>
                              </m:f>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b="1">
                                      <a:latin typeface="Cambria Math" panose="02040503050406030204" pitchFamily="18" charset="0"/>
                                    </a:rPr>
                                    <m:t>𝐈</m:t>
                                  </m:r>
                                </m:e>
                                <m:sub>
                                  <m:r>
                                    <a:rPr lang="en-US" sz="2000" i="1">
                                      <a:latin typeface="Cambria Math" panose="02040503050406030204" pitchFamily="18" charset="0"/>
                                    </a:rPr>
                                    <m:t>3</m:t>
                                  </m:r>
                                </m:sub>
                              </m:sSub>
                            </m:e>
                          </m:d>
                        </m:e>
                        <m:sup>
                          <m:r>
                            <a:rPr lang="en-US" sz="2000" i="1">
                              <a:latin typeface="Cambria Math" panose="02040503050406030204" pitchFamily="18" charset="0"/>
                            </a:rPr>
                            <m:t>2</m:t>
                          </m:r>
                        </m:sup>
                      </m:sSup>
                    </m:oMath>
                  </m:oMathPara>
                </a14:m>
                <a:endParaRPr lang="en-US" sz="2000" i="1" dirty="0">
                  <a:latin typeface="Helvetica" pitchFamily="2" charset="0"/>
                </a:endParaRPr>
              </a:p>
              <a:p>
                <a:pPr/>
                <a14:m>
                  <m:oMathPara xmlns:m="http://schemas.openxmlformats.org/officeDocument/2006/math">
                    <m:oMathParaPr>
                      <m:jc m:val="centerGroup"/>
                    </m:oMathParaPr>
                    <m:oMath xmlns:m="http://schemas.openxmlformats.org/officeDocument/2006/math">
                      <m:r>
                        <m:rPr>
                          <m:nor/>
                        </m:rPr>
                        <a:rPr lang="en-US" sz="2000" dirty="0">
                          <a:latin typeface="Helvetica" pitchFamily="2" charset="0"/>
                        </a:rPr>
                        <m:t>	</m:t>
                      </m:r>
                    </m:oMath>
                  </m:oMathPara>
                </a14:m>
                <a:endParaRPr lang="en-GB" sz="2000" b="1" dirty="0"/>
              </a:p>
            </p:txBody>
          </p:sp>
        </mc:Choice>
        <mc:Fallback xmlns="">
          <p:sp>
            <p:nvSpPr>
              <p:cNvPr id="10" name="TextBox 9">
                <a:extLst>
                  <a:ext uri="{FF2B5EF4-FFF2-40B4-BE49-F238E27FC236}">
                    <a16:creationId xmlns:a16="http://schemas.microsoft.com/office/drawing/2014/main" id="{D62FF50C-4782-CE42-A5AC-98E062DFA696}"/>
                  </a:ext>
                </a:extLst>
              </p:cNvPr>
              <p:cNvSpPr txBox="1">
                <a:spLocks noRot="1" noChangeAspect="1" noMove="1" noResize="1" noEditPoints="1" noAdjustHandles="1" noChangeArrowheads="1" noChangeShapeType="1" noTextEdit="1"/>
              </p:cNvSpPr>
              <p:nvPr/>
            </p:nvSpPr>
            <p:spPr>
              <a:xfrm>
                <a:off x="2554018" y="4335331"/>
                <a:ext cx="7577954" cy="1421095"/>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1AA9A8D0-F972-B841-9A98-3B5EBDDD97F9}"/>
                  </a:ext>
                </a:extLst>
              </p:cNvPr>
              <p:cNvSpPr txBox="1"/>
              <p:nvPr/>
            </p:nvSpPr>
            <p:spPr>
              <a:xfrm>
                <a:off x="1860245" y="5542680"/>
                <a:ext cx="8058361" cy="369332"/>
              </a:xfrm>
              <a:prstGeom prst="rect">
                <a:avLst/>
              </a:prstGeom>
              <a:noFill/>
            </p:spPr>
            <p:txBody>
              <a:bodyPr wrap="square" rtlCol="0">
                <a:spAutoFit/>
              </a:bodyPr>
              <a:lstStyle/>
              <a:p>
                <a:r>
                  <a:rPr lang="en-US" dirty="0"/>
                  <a:t>* </a:t>
                </a:r>
                <a14:m>
                  <m:oMath xmlns:m="http://schemas.openxmlformats.org/officeDocument/2006/math">
                    <m:sSup>
                      <m:sSupPr>
                        <m:ctrlPr>
                          <a:rPr lang="en-US" i="1" dirty="0">
                            <a:latin typeface="Cambria Math" panose="02040503050406030204" pitchFamily="18" charset="0"/>
                          </a:rPr>
                        </m:ctrlPr>
                      </m:sSupPr>
                      <m:e>
                        <m:r>
                          <m:rPr>
                            <m:sty m:val="p"/>
                          </m:rPr>
                          <a:rPr lang="en-US" dirty="0">
                            <a:latin typeface="Cambria Math" panose="02040503050406030204" pitchFamily="18" charset="0"/>
                          </a:rPr>
                          <m:t>Ω</m:t>
                        </m:r>
                      </m:e>
                      <m:sup>
                        <m:r>
                          <a:rPr lang="en-US" i="1" dirty="0">
                            <a:latin typeface="Cambria Math" panose="02040503050406030204" pitchFamily="18" charset="0"/>
                          </a:rPr>
                          <m:t>𝑇</m:t>
                        </m:r>
                      </m:sup>
                    </m:sSup>
                    <m:r>
                      <m:rPr>
                        <m:sty m:val="p"/>
                      </m:rPr>
                      <a:rPr lang="en-US" dirty="0">
                        <a:latin typeface="Cambria Math" panose="02040503050406030204" pitchFamily="18" charset="0"/>
                      </a:rPr>
                      <m:t>Ω</m:t>
                    </m:r>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𝐼</m:t>
                        </m:r>
                      </m:e>
                      <m:sub>
                        <m:r>
                          <a:rPr lang="en-US" i="1" dirty="0">
                            <a:latin typeface="Cambria Math" panose="02040503050406030204" pitchFamily="18" charset="0"/>
                          </a:rPr>
                          <m:t>3</m:t>
                        </m:r>
                      </m:sub>
                    </m:sSub>
                    <m:r>
                      <a:rPr lang="en-US" i="1" dirty="0">
                        <a:latin typeface="Cambria Math" panose="02040503050406030204" pitchFamily="18" charset="0"/>
                      </a:rPr>
                      <m:t> </m:t>
                    </m:r>
                  </m:oMath>
                </a14:m>
                <a:r>
                  <a:rPr lang="en-GB" dirty="0">
                    <a:latin typeface="Helvetica" pitchFamily="2" charset="0"/>
                  </a:rPr>
                  <a:t>Since </a:t>
                </a:r>
                <a14:m>
                  <m:oMath xmlns:m="http://schemas.openxmlformats.org/officeDocument/2006/math">
                    <m:r>
                      <m:rPr>
                        <m:sty m:val="p"/>
                      </m:rPr>
                      <a:rPr lang="en-US">
                        <a:latin typeface="Cambria Math" panose="02040503050406030204" pitchFamily="18" charset="0"/>
                      </a:rPr>
                      <m:t>Ω</m:t>
                    </m:r>
                  </m:oMath>
                </a14:m>
                <a:r>
                  <a:rPr lang="en-GB" dirty="0">
                    <a:latin typeface="Helvetica" pitchFamily="2" charset="0"/>
                  </a:rPr>
                  <a:t> is orthogonal</a:t>
                </a:r>
              </a:p>
            </p:txBody>
          </p:sp>
        </mc:Choice>
        <mc:Fallback xmlns="">
          <p:sp>
            <p:nvSpPr>
              <p:cNvPr id="13" name="TextBox 12">
                <a:extLst>
                  <a:ext uri="{FF2B5EF4-FFF2-40B4-BE49-F238E27FC236}">
                    <a16:creationId xmlns:a16="http://schemas.microsoft.com/office/drawing/2014/main" id="{1AA9A8D0-F972-B841-9A98-3B5EBDDD97F9}"/>
                  </a:ext>
                </a:extLst>
              </p:cNvPr>
              <p:cNvSpPr txBox="1">
                <a:spLocks noRot="1" noChangeAspect="1" noMove="1" noResize="1" noEditPoints="1" noAdjustHandles="1" noChangeArrowheads="1" noChangeShapeType="1" noTextEdit="1"/>
              </p:cNvSpPr>
              <p:nvPr/>
            </p:nvSpPr>
            <p:spPr>
              <a:xfrm>
                <a:off x="1860245" y="5542680"/>
                <a:ext cx="8058361" cy="369332"/>
              </a:xfrm>
              <a:prstGeom prst="rect">
                <a:avLst/>
              </a:prstGeom>
              <a:blipFill>
                <a:blip r:embed="rId8"/>
                <a:stretch>
                  <a:fillRect l="-630" t="-6667" b="-26667"/>
                </a:stretch>
              </a:blipFill>
            </p:spPr>
            <p:txBody>
              <a:bodyPr/>
              <a:lstStyle/>
              <a:p>
                <a:r>
                  <a:rPr lang="en-US">
                    <a:noFill/>
                  </a:rPr>
                  <a:t> </a:t>
                </a:r>
              </a:p>
            </p:txBody>
          </p:sp>
        </mc:Fallback>
      </mc:AlternateContent>
    </p:spTree>
    <p:extLst>
      <p:ext uri="{BB962C8B-B14F-4D97-AF65-F5344CB8AC3E}">
        <p14:creationId xmlns:p14="http://schemas.microsoft.com/office/powerpoint/2010/main" val="236513821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BD136AD-D8D5-74DD-0681-1A8CEF5B4AE1}"/>
              </a:ext>
            </a:extLst>
          </p:cNvPr>
          <p:cNvSpPr>
            <a:spLocks noGrp="1"/>
          </p:cNvSpPr>
          <p:nvPr>
            <p:ph type="title"/>
          </p:nvPr>
        </p:nvSpPr>
        <p:spPr/>
        <p:txBody>
          <a:bodyPr/>
          <a:lstStyle/>
          <a:p>
            <a:r>
              <a:rPr lang="en-GB" sz="2800" dirty="0"/>
              <a:t>Free-space Magnetic Channel Model</a:t>
            </a:r>
            <a:endParaRPr lang="en-US"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4B7AB67-B0C9-464D-AA78-4EE48152B416}"/>
                  </a:ext>
                </a:extLst>
              </p:cNvPr>
              <p:cNvSpPr txBox="1"/>
              <p:nvPr/>
            </p:nvSpPr>
            <p:spPr>
              <a:xfrm>
                <a:off x="1782054" y="1301884"/>
                <a:ext cx="8257296" cy="646331"/>
              </a:xfrm>
              <a:prstGeom prst="rect">
                <a:avLst/>
              </a:prstGeom>
              <a:noFill/>
            </p:spPr>
            <p:txBody>
              <a:bodyPr wrap="square" rtlCol="0">
                <a:spAutoFit/>
              </a:bodyPr>
              <a:lstStyle/>
              <a:p>
                <a:pPr marL="342900" indent="-342900">
                  <a:buFont typeface="Arial" panose="020B0604020202020204" pitchFamily="34" charset="0"/>
                  <a:buChar char="•"/>
                </a:pPr>
                <a:r>
                  <a:rPr lang="en-US" dirty="0">
                    <a:latin typeface="Helvetica" pitchFamily="2" charset="0"/>
                  </a:rPr>
                  <a:t>Let </a:t>
                </a:r>
                <a14:m>
                  <m:oMath xmlns:m="http://schemas.openxmlformats.org/officeDocument/2006/math">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𝑈𝐷</m:t>
                    </m:r>
                    <m:sSup>
                      <m:sSupPr>
                        <m:ctrlPr>
                          <a:rPr lang="en-US" i="1">
                            <a:latin typeface="Cambria Math" panose="02040503050406030204" pitchFamily="18" charset="0"/>
                          </a:rPr>
                        </m:ctrlPr>
                      </m:sSupPr>
                      <m:e>
                        <m:r>
                          <a:rPr lang="en-US" i="1">
                            <a:latin typeface="Cambria Math" panose="02040503050406030204" pitchFamily="18" charset="0"/>
                          </a:rPr>
                          <m:t>𝑈</m:t>
                        </m:r>
                      </m:e>
                      <m:sup>
                        <m:r>
                          <a:rPr lang="en-US" i="1">
                            <a:latin typeface="Cambria Math" panose="02040503050406030204" pitchFamily="18" charset="0"/>
                          </a:rPr>
                          <m:t>𝑇</m:t>
                        </m:r>
                      </m:sup>
                    </m:sSup>
                  </m:oMath>
                </a14:m>
                <a:r>
                  <a:rPr lang="en-US" i="1" dirty="0">
                    <a:latin typeface="Helvetica" pitchFamily="2" charset="0"/>
                  </a:rPr>
                  <a:t> </a:t>
                </a:r>
                <a:r>
                  <a:rPr lang="en-US" dirty="0">
                    <a:latin typeface="Helvetica" pitchFamily="2" charset="0"/>
                  </a:rPr>
                  <a:t>be the </a:t>
                </a:r>
                <a:r>
                  <a:rPr lang="en-US" dirty="0">
                    <a:solidFill>
                      <a:srgbClr val="FF0000"/>
                    </a:solidFill>
                    <a:latin typeface="Helvetica" pitchFamily="2" charset="0"/>
                  </a:rPr>
                  <a:t>eigen-decomposition of the channel inner product </a:t>
                </a:r>
                <a14:m>
                  <m:oMath xmlns:m="http://schemas.openxmlformats.org/officeDocument/2006/math">
                    <m:r>
                      <a:rPr lang="en-US" i="1">
                        <a:solidFill>
                          <a:srgbClr val="FF0000"/>
                        </a:solidFill>
                        <a:latin typeface="Cambria Math" panose="02040503050406030204" pitchFamily="18" charset="0"/>
                      </a:rPr>
                      <m:t>𝐶</m:t>
                    </m:r>
                  </m:oMath>
                </a14:m>
                <a:r>
                  <a:rPr lang="en-US" dirty="0">
                    <a:latin typeface="Helvetica" pitchFamily="2" charset="0"/>
                  </a:rPr>
                  <a:t>. We get</a:t>
                </a:r>
              </a:p>
            </p:txBody>
          </p:sp>
        </mc:Choice>
        <mc:Fallback xmlns="">
          <p:sp>
            <p:nvSpPr>
              <p:cNvPr id="8" name="TextBox 7">
                <a:extLst>
                  <a:ext uri="{FF2B5EF4-FFF2-40B4-BE49-F238E27FC236}">
                    <a16:creationId xmlns:a16="http://schemas.microsoft.com/office/drawing/2014/main" id="{54B7AB67-B0C9-464D-AA78-4EE48152B416}"/>
                  </a:ext>
                </a:extLst>
              </p:cNvPr>
              <p:cNvSpPr txBox="1">
                <a:spLocks noRot="1" noChangeAspect="1" noMove="1" noResize="1" noEditPoints="1" noAdjustHandles="1" noChangeArrowheads="1" noChangeShapeType="1" noTextEdit="1"/>
              </p:cNvSpPr>
              <p:nvPr/>
            </p:nvSpPr>
            <p:spPr>
              <a:xfrm>
                <a:off x="1782054" y="1301884"/>
                <a:ext cx="8257296" cy="646331"/>
              </a:xfrm>
              <a:prstGeom prst="rect">
                <a:avLst/>
              </a:prstGeom>
              <a:blipFill>
                <a:blip r:embed="rId3"/>
                <a:stretch>
                  <a:fillRect l="-461" t="-3846" b="-134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0EA0C933-2B75-C948-AADB-3FF91D9D94B3}"/>
                  </a:ext>
                </a:extLst>
              </p:cNvPr>
              <p:cNvSpPr txBox="1"/>
              <p:nvPr/>
            </p:nvSpPr>
            <p:spPr>
              <a:xfrm>
                <a:off x="1809750" y="5443458"/>
                <a:ext cx="2539782" cy="386516"/>
              </a:xfrm>
              <a:prstGeom prst="rect">
                <a:avLst/>
              </a:prstGeom>
              <a:noFill/>
            </p:spPr>
            <p:txBody>
              <a:bodyPr wrap="square" rtlCol="0">
                <a:spAutoFit/>
              </a:bodyPr>
              <a:lstStyle/>
              <a:p>
                <a:r>
                  <a:rPr lang="en-US" sz="1400" dirty="0">
                    <a:latin typeface="Helvetica" pitchFamily="2" charset="0"/>
                  </a:rPr>
                  <a:t>* </a:t>
                </a:r>
                <a14:m>
                  <m:oMath xmlns:m="http://schemas.openxmlformats.org/officeDocument/2006/math">
                    <m:sSup>
                      <m:sSupPr>
                        <m:ctrlPr>
                          <a:rPr lang="en-US" sz="1400" i="1">
                            <a:latin typeface="Cambria Math" panose="02040503050406030204" pitchFamily="18" charset="0"/>
                          </a:rPr>
                        </m:ctrlPr>
                      </m:sSupPr>
                      <m:e>
                        <m:r>
                          <a:rPr lang="en-US" sz="1400" i="1">
                            <a:latin typeface="Cambria Math" panose="02040503050406030204" pitchFamily="18" charset="0"/>
                          </a:rPr>
                          <m:t>𝐶</m:t>
                        </m:r>
                      </m:e>
                      <m:sup>
                        <m:f>
                          <m:fPr>
                            <m:ctrlPr>
                              <a:rPr lang="en-US" sz="1400" i="1">
                                <a:latin typeface="Cambria Math" panose="02040503050406030204" pitchFamily="18" charset="0"/>
                              </a:rPr>
                            </m:ctrlPr>
                          </m:fPr>
                          <m:num>
                            <m:r>
                              <a:rPr lang="en-US" sz="1400" i="1">
                                <a:latin typeface="Cambria Math" panose="02040503050406030204" pitchFamily="18" charset="0"/>
                              </a:rPr>
                              <m:t>1</m:t>
                            </m:r>
                          </m:num>
                          <m:den>
                            <m:r>
                              <a:rPr lang="en-US" sz="1400" i="1">
                                <a:latin typeface="Cambria Math" panose="02040503050406030204" pitchFamily="18" charset="0"/>
                              </a:rPr>
                              <m:t>2</m:t>
                            </m:r>
                          </m:den>
                        </m:f>
                      </m:sup>
                    </m:sSup>
                    <m:r>
                      <a:rPr lang="en-US" sz="1400" i="1">
                        <a:latin typeface="Cambria Math" panose="02040503050406030204" pitchFamily="18" charset="0"/>
                      </a:rPr>
                      <m:t>=</m:t>
                    </m:r>
                    <m:r>
                      <a:rPr lang="en-US" sz="1400" i="1">
                        <a:latin typeface="Cambria Math" panose="02040503050406030204" pitchFamily="18" charset="0"/>
                      </a:rPr>
                      <m:t>𝑈</m:t>
                    </m:r>
                    <m:sSup>
                      <m:sSupPr>
                        <m:ctrlPr>
                          <a:rPr lang="en-US" sz="1400" i="1">
                            <a:latin typeface="Cambria Math" panose="02040503050406030204" pitchFamily="18" charset="0"/>
                          </a:rPr>
                        </m:ctrlPr>
                      </m:sSupPr>
                      <m:e>
                        <m:r>
                          <a:rPr lang="en-US" sz="1400" i="1">
                            <a:latin typeface="Cambria Math" panose="02040503050406030204" pitchFamily="18" charset="0"/>
                          </a:rPr>
                          <m:t>𝐷</m:t>
                        </m:r>
                      </m:e>
                      <m:sup>
                        <m:f>
                          <m:fPr>
                            <m:ctrlPr>
                              <a:rPr lang="en-US" sz="1400" i="1">
                                <a:latin typeface="Cambria Math" panose="02040503050406030204" pitchFamily="18" charset="0"/>
                              </a:rPr>
                            </m:ctrlPr>
                          </m:fPr>
                          <m:num>
                            <m:r>
                              <a:rPr lang="en-US" sz="1400" i="1">
                                <a:latin typeface="Cambria Math" panose="02040503050406030204" pitchFamily="18" charset="0"/>
                              </a:rPr>
                              <m:t>1</m:t>
                            </m:r>
                          </m:num>
                          <m:den>
                            <m:r>
                              <a:rPr lang="en-US" sz="1400" i="1">
                                <a:latin typeface="Cambria Math" panose="02040503050406030204" pitchFamily="18" charset="0"/>
                              </a:rPr>
                              <m:t>2</m:t>
                            </m:r>
                          </m:den>
                        </m:f>
                      </m:sup>
                    </m:sSup>
                    <m:sSup>
                      <m:sSupPr>
                        <m:ctrlPr>
                          <a:rPr lang="en-US" sz="1400" i="1">
                            <a:latin typeface="Cambria Math" panose="02040503050406030204" pitchFamily="18" charset="0"/>
                          </a:rPr>
                        </m:ctrlPr>
                      </m:sSupPr>
                      <m:e>
                        <m:r>
                          <a:rPr lang="en-US" sz="1400" i="1">
                            <a:latin typeface="Cambria Math" panose="02040503050406030204" pitchFamily="18" charset="0"/>
                          </a:rPr>
                          <m:t>𝑈</m:t>
                        </m:r>
                      </m:e>
                      <m:sup>
                        <m:r>
                          <a:rPr lang="en-US" sz="1400" i="1">
                            <a:latin typeface="Cambria Math" panose="02040503050406030204" pitchFamily="18" charset="0"/>
                          </a:rPr>
                          <m:t>𝑇</m:t>
                        </m:r>
                      </m:sup>
                    </m:sSup>
                    <m:r>
                      <a:rPr lang="en-US" sz="1400" i="1">
                        <a:latin typeface="Cambria Math" panose="02040503050406030204" pitchFamily="18" charset="0"/>
                      </a:rPr>
                      <m:t> </m:t>
                    </m:r>
                  </m:oMath>
                </a14:m>
                <a:r>
                  <a:rPr lang="en-US" sz="1400" dirty="0">
                    <a:latin typeface="Helvetica" pitchFamily="2" charset="0"/>
                  </a:rPr>
                  <a:t>and </a:t>
                </a:r>
                <a14:m>
                  <m:oMath xmlns:m="http://schemas.openxmlformats.org/officeDocument/2006/math">
                    <m:r>
                      <a:rPr lang="en-US" sz="1400" i="1">
                        <a:latin typeface="Cambria Math" panose="02040503050406030204" pitchFamily="18" charset="0"/>
                      </a:rPr>
                      <m:t>𝑈</m:t>
                    </m:r>
                    <m:sSup>
                      <m:sSupPr>
                        <m:ctrlPr>
                          <a:rPr lang="en-US" sz="1400" i="1">
                            <a:latin typeface="Cambria Math" panose="02040503050406030204" pitchFamily="18" charset="0"/>
                          </a:rPr>
                        </m:ctrlPr>
                      </m:sSupPr>
                      <m:e>
                        <m:r>
                          <a:rPr lang="en-US" sz="1400" i="1">
                            <a:latin typeface="Cambria Math" panose="02040503050406030204" pitchFamily="18" charset="0"/>
                          </a:rPr>
                          <m:t>𝑈</m:t>
                        </m:r>
                      </m:e>
                      <m:sup>
                        <m:r>
                          <a:rPr lang="en-US" sz="1400" i="1">
                            <a:latin typeface="Cambria Math" panose="02040503050406030204" pitchFamily="18" charset="0"/>
                          </a:rPr>
                          <m:t>𝑇</m:t>
                        </m:r>
                      </m:sup>
                    </m:sSup>
                    <m:r>
                      <a:rPr lang="en-US" sz="1400" i="1">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𝐼</m:t>
                        </m:r>
                      </m:e>
                      <m:sub>
                        <m:r>
                          <a:rPr lang="en-US" sz="1400" i="1">
                            <a:latin typeface="Cambria Math" panose="02040503050406030204" pitchFamily="18" charset="0"/>
                          </a:rPr>
                          <m:t>3</m:t>
                        </m:r>
                      </m:sub>
                    </m:sSub>
                  </m:oMath>
                </a14:m>
                <a:r>
                  <a:rPr lang="en-US" sz="1400" dirty="0">
                    <a:latin typeface="Helvetica" pitchFamily="2" charset="0"/>
                  </a:rPr>
                  <a:t> </a:t>
                </a:r>
                <a:endParaRPr lang="en-GB" sz="1400" dirty="0">
                  <a:latin typeface="Helvetica" pitchFamily="2" charset="0"/>
                </a:endParaRPr>
              </a:p>
            </p:txBody>
          </p:sp>
        </mc:Choice>
        <mc:Fallback xmlns="">
          <p:sp>
            <p:nvSpPr>
              <p:cNvPr id="9" name="TextBox 8">
                <a:extLst>
                  <a:ext uri="{FF2B5EF4-FFF2-40B4-BE49-F238E27FC236}">
                    <a16:creationId xmlns:a16="http://schemas.microsoft.com/office/drawing/2014/main" id="{0EA0C933-2B75-C948-AADB-3FF91D9D94B3}"/>
                  </a:ext>
                </a:extLst>
              </p:cNvPr>
              <p:cNvSpPr txBox="1">
                <a:spLocks noRot="1" noChangeAspect="1" noMove="1" noResize="1" noEditPoints="1" noAdjustHandles="1" noChangeArrowheads="1" noChangeShapeType="1" noTextEdit="1"/>
              </p:cNvSpPr>
              <p:nvPr/>
            </p:nvSpPr>
            <p:spPr>
              <a:xfrm>
                <a:off x="1809750" y="5443458"/>
                <a:ext cx="2539782" cy="386516"/>
              </a:xfrm>
              <a:prstGeom prst="rect">
                <a:avLst/>
              </a:prstGeom>
              <a:blipFill>
                <a:blip r:embed="rId4"/>
                <a:stretch>
                  <a:fillRect l="-498" b="-1935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D62FF50C-4782-CE42-A5AC-98E062DFA696}"/>
                  </a:ext>
                </a:extLst>
              </p:cNvPr>
              <p:cNvSpPr txBox="1"/>
              <p:nvPr/>
            </p:nvSpPr>
            <p:spPr>
              <a:xfrm>
                <a:off x="2152650" y="1970022"/>
                <a:ext cx="7577954" cy="6367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a:latin typeface="Cambria Math" panose="02040503050406030204" pitchFamily="18" charset="0"/>
                            </a:rPr>
                          </m:ctrlPr>
                        </m:fPr>
                        <m:num>
                          <m:r>
                            <a:rPr lang="en-US" b="1" i="1">
                              <a:latin typeface="Cambria Math" panose="02040503050406030204" pitchFamily="18" charset="0"/>
                            </a:rPr>
                            <m:t>𝒓</m:t>
                          </m:r>
                        </m:num>
                        <m:den>
                          <m:d>
                            <m:dPr>
                              <m:begChr m:val="‖"/>
                              <m:endChr m:val="‖"/>
                              <m:ctrlPr>
                                <a:rPr lang="en-US" i="1">
                                  <a:latin typeface="Cambria Math" panose="02040503050406030204" pitchFamily="18" charset="0"/>
                                </a:rPr>
                              </m:ctrlPr>
                            </m:dPr>
                            <m:e>
                              <m:r>
                                <a:rPr lang="en-US" b="1" i="1">
                                  <a:latin typeface="Cambria Math" panose="02040503050406030204" pitchFamily="18" charset="0"/>
                                </a:rPr>
                                <m:t>𝒓</m:t>
                              </m:r>
                            </m:e>
                          </m:d>
                        </m:den>
                      </m:f>
                      <m:f>
                        <m:fPr>
                          <m:ctrlPr>
                            <a:rPr lang="en-US" i="1">
                              <a:latin typeface="Cambria Math" panose="02040503050406030204" pitchFamily="18" charset="0"/>
                            </a:rPr>
                          </m:ctrlPr>
                        </m:fPr>
                        <m:num>
                          <m:sSup>
                            <m:sSupPr>
                              <m:ctrlPr>
                                <a:rPr lang="en-US" i="1">
                                  <a:latin typeface="Cambria Math" panose="02040503050406030204" pitchFamily="18" charset="0"/>
                                </a:rPr>
                              </m:ctrlPr>
                            </m:sSupPr>
                            <m:e>
                              <m:r>
                                <a:rPr lang="en-US" b="1" i="1">
                                  <a:latin typeface="Cambria Math" panose="02040503050406030204" pitchFamily="18" charset="0"/>
                                </a:rPr>
                                <m:t>𝒓</m:t>
                              </m:r>
                            </m:e>
                            <m:sup>
                              <m:r>
                                <a:rPr lang="en-US" i="1">
                                  <a:latin typeface="Cambria Math" panose="02040503050406030204" pitchFamily="18" charset="0"/>
                                </a:rPr>
                                <m:t>𝑇</m:t>
                              </m:r>
                            </m:sup>
                          </m:sSup>
                        </m:num>
                        <m:den>
                          <m:d>
                            <m:dPr>
                              <m:begChr m:val="‖"/>
                              <m:endChr m:val="‖"/>
                              <m:ctrlPr>
                                <a:rPr lang="en-US" i="1">
                                  <a:latin typeface="Cambria Math" panose="02040503050406030204" pitchFamily="18" charset="0"/>
                                </a:rPr>
                              </m:ctrlPr>
                            </m:dPr>
                            <m:e>
                              <m:r>
                                <a:rPr lang="en-US" b="1" i="1">
                                  <a:latin typeface="Cambria Math" panose="02040503050406030204" pitchFamily="18" charset="0"/>
                                </a:rPr>
                                <m:t>𝒓</m:t>
                              </m:r>
                            </m:e>
                          </m:d>
                        </m:den>
                      </m:f>
                      <m:r>
                        <a:rPr lang="en-US" i="1">
                          <a:latin typeface="Cambria Math" panose="02040503050406030204" pitchFamily="18" charset="0"/>
                        </a:rPr>
                        <m:t>= </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3</m:t>
                          </m:r>
                          <m:r>
                            <a:rPr lang="en-US" i="1">
                              <a:latin typeface="Cambria Math" panose="02040503050406030204" pitchFamily="18" charset="0"/>
                            </a:rPr>
                            <m:t>𝑐</m:t>
                          </m:r>
                        </m:den>
                      </m:f>
                      <m:sSup>
                        <m:sSupPr>
                          <m:ctrlPr>
                            <a:rPr lang="en-US" i="1" dirty="0">
                              <a:latin typeface="Cambria Math" panose="02040503050406030204" pitchFamily="18" charset="0"/>
                            </a:rPr>
                          </m:ctrlPr>
                        </m:sSupPr>
                        <m:e>
                          <m:r>
                            <m:rPr>
                              <m:sty m:val="p"/>
                            </m:rPr>
                            <a:rPr lang="en-US">
                              <a:latin typeface="Cambria Math" panose="02040503050406030204" pitchFamily="18" charset="0"/>
                            </a:rPr>
                            <m:t>C</m:t>
                          </m:r>
                        </m:e>
                        <m:sup>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sup>
                      </m:sSup>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3</m:t>
                          </m:r>
                        </m:den>
                      </m:f>
                      <m:sSub>
                        <m:sSubPr>
                          <m:ctrlPr>
                            <a:rPr lang="en-US" i="1">
                              <a:latin typeface="Cambria Math" panose="02040503050406030204" pitchFamily="18" charset="0"/>
                            </a:rPr>
                          </m:ctrlPr>
                        </m:sSubPr>
                        <m:e>
                          <m:r>
                            <a:rPr lang="en-US" i="1">
                              <a:latin typeface="Cambria Math" panose="02040503050406030204" pitchFamily="18" charset="0"/>
                            </a:rPr>
                            <m:t>𝐼</m:t>
                          </m:r>
                        </m:e>
                        <m:sub>
                          <m:r>
                            <a:rPr lang="en-US" i="1">
                              <a:latin typeface="Cambria Math" panose="02040503050406030204" pitchFamily="18" charset="0"/>
                            </a:rPr>
                            <m:t>3</m:t>
                          </m:r>
                        </m:sub>
                      </m:sSub>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𝑈</m:t>
                          </m:r>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3</m:t>
                                  </m:r>
                                  <m:r>
                                    <a:rPr lang="en-US" i="1">
                                      <a:latin typeface="Cambria Math" panose="02040503050406030204" pitchFamily="18" charset="0"/>
                                    </a:rPr>
                                    <m:t>𝑐</m:t>
                                  </m:r>
                                </m:den>
                              </m:f>
                              <m:sSup>
                                <m:sSupPr>
                                  <m:ctrlPr>
                                    <a:rPr lang="en-US" i="1">
                                      <a:latin typeface="Cambria Math" panose="02040503050406030204" pitchFamily="18" charset="0"/>
                                    </a:rPr>
                                  </m:ctrlPr>
                                </m:sSupPr>
                                <m:e>
                                  <m:r>
                                    <a:rPr lang="en-US" i="1">
                                      <a:latin typeface="Cambria Math" panose="02040503050406030204" pitchFamily="18" charset="0"/>
                                    </a:rPr>
                                    <m:t>𝐷</m:t>
                                  </m:r>
                                </m:e>
                                <m:sup>
                                  <m:r>
                                    <a:rPr lang="en-US" i="1">
                                      <a:latin typeface="Cambria Math" panose="02040503050406030204" pitchFamily="18" charset="0"/>
                                    </a:rPr>
                                    <m:t>1/2</m:t>
                                  </m:r>
                                </m:sup>
                              </m:sSup>
                              <m:r>
                                <a:rPr lang="en-US" i="1">
                                  <a:latin typeface="Cambria Math" panose="02040503050406030204" pitchFamily="18" charset="0"/>
                                </a:rPr>
                                <m:t> +</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3</m:t>
                                  </m:r>
                                </m:den>
                              </m:f>
                              <m:sSub>
                                <m:sSubPr>
                                  <m:ctrlPr>
                                    <a:rPr lang="en-US" i="1">
                                      <a:latin typeface="Cambria Math" panose="02040503050406030204" pitchFamily="18" charset="0"/>
                                    </a:rPr>
                                  </m:ctrlPr>
                                </m:sSubPr>
                                <m:e>
                                  <m:r>
                                    <m:rPr>
                                      <m:sty m:val="p"/>
                                    </m:rPr>
                                    <a:rPr lang="en-US" i="1">
                                      <a:latin typeface="Cambria Math" panose="02040503050406030204" pitchFamily="18" charset="0"/>
                                    </a:rPr>
                                    <m:t>I</m:t>
                                  </m:r>
                                </m:e>
                                <m:sub>
                                  <m:r>
                                    <a:rPr lang="en-US" i="1">
                                      <a:latin typeface="Cambria Math" panose="02040503050406030204" pitchFamily="18" charset="0"/>
                                    </a:rPr>
                                    <m:t>3</m:t>
                                  </m:r>
                                </m:sub>
                              </m:sSub>
                            </m:e>
                          </m:d>
                          <m:sSup>
                            <m:sSupPr>
                              <m:ctrlPr>
                                <a:rPr lang="en-US" i="1">
                                  <a:latin typeface="Cambria Math" panose="02040503050406030204" pitchFamily="18" charset="0"/>
                                </a:rPr>
                              </m:ctrlPr>
                            </m:sSupPr>
                            <m:e>
                              <m:r>
                                <a:rPr lang="en-US" i="1">
                                  <a:latin typeface="Cambria Math" panose="02040503050406030204" pitchFamily="18" charset="0"/>
                                </a:rPr>
                                <m:t>𝑈</m:t>
                              </m:r>
                            </m:e>
                            <m:sup>
                              <m:r>
                                <a:rPr lang="en-US" i="1">
                                  <a:latin typeface="Cambria Math" panose="02040503050406030204" pitchFamily="18" charset="0"/>
                                </a:rPr>
                                <m:t>𝑇</m:t>
                              </m:r>
                            </m:sup>
                          </m:sSup>
                        </m:e>
                        <m:sup/>
                      </m:sSup>
                      <m:r>
                        <m:rPr>
                          <m:nor/>
                        </m:rPr>
                        <a:rPr lang="en-US" sz="2000" dirty="0">
                          <a:latin typeface="Helvetica" pitchFamily="2" charset="0"/>
                        </a:rPr>
                        <m:t>	</m:t>
                      </m:r>
                    </m:oMath>
                  </m:oMathPara>
                </a14:m>
                <a:endParaRPr lang="en-GB" sz="2000" dirty="0"/>
              </a:p>
            </p:txBody>
          </p:sp>
        </mc:Choice>
        <mc:Fallback xmlns="">
          <p:sp>
            <p:nvSpPr>
              <p:cNvPr id="10" name="TextBox 9">
                <a:extLst>
                  <a:ext uri="{FF2B5EF4-FFF2-40B4-BE49-F238E27FC236}">
                    <a16:creationId xmlns:a16="http://schemas.microsoft.com/office/drawing/2014/main" id="{D62FF50C-4782-CE42-A5AC-98E062DFA696}"/>
                  </a:ext>
                </a:extLst>
              </p:cNvPr>
              <p:cNvSpPr txBox="1">
                <a:spLocks noRot="1" noChangeAspect="1" noMove="1" noResize="1" noEditPoints="1" noAdjustHandles="1" noChangeArrowheads="1" noChangeShapeType="1" noTextEdit="1"/>
              </p:cNvSpPr>
              <p:nvPr/>
            </p:nvSpPr>
            <p:spPr>
              <a:xfrm>
                <a:off x="2152650" y="1970022"/>
                <a:ext cx="7577954" cy="636777"/>
              </a:xfrm>
              <a:prstGeom prst="rect">
                <a:avLst/>
              </a:prstGeom>
              <a:blipFill>
                <a:blip r:embed="rId5"/>
                <a:stretch>
                  <a:fillRect b="-5882"/>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1452F97A-78FE-FE43-BA0D-7FCF346AFBEF}"/>
              </a:ext>
            </a:extLst>
          </p:cNvPr>
          <p:cNvSpPr txBox="1"/>
          <p:nvPr/>
        </p:nvSpPr>
        <p:spPr>
          <a:xfrm>
            <a:off x="2211590" y="2947034"/>
            <a:ext cx="2684261" cy="369332"/>
          </a:xfrm>
          <a:prstGeom prst="rect">
            <a:avLst/>
          </a:prstGeom>
          <a:noFill/>
        </p:spPr>
        <p:txBody>
          <a:bodyPr wrap="none" rtlCol="0">
            <a:spAutoFit/>
          </a:bodyPr>
          <a:lstStyle/>
          <a:p>
            <a:r>
              <a:rPr lang="en-GB" dirty="0"/>
              <a:t>Which is a rank-one matrix</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BF086C2-F903-F348-BA6B-35AD4F82596F}"/>
                  </a:ext>
                </a:extLst>
              </p:cNvPr>
              <p:cNvSpPr txBox="1"/>
              <p:nvPr/>
            </p:nvSpPr>
            <p:spPr>
              <a:xfrm>
                <a:off x="1782054" y="3532391"/>
                <a:ext cx="7887352" cy="646331"/>
              </a:xfrm>
              <a:prstGeom prst="rect">
                <a:avLst/>
              </a:prstGeom>
              <a:noFill/>
            </p:spPr>
            <p:txBody>
              <a:bodyPr wrap="none" rtlCol="0">
                <a:spAutoFit/>
              </a:bodyPr>
              <a:lstStyle/>
              <a:p>
                <a:pPr marL="285750" indent="-285750">
                  <a:buFont typeface="Arial" panose="020B0604020202020204" pitchFamily="34" charset="0"/>
                  <a:buChar char="•"/>
                </a:pPr>
                <a:r>
                  <a:rPr lang="en-GB" dirty="0">
                    <a:latin typeface="Helvetica" pitchFamily="2" charset="0"/>
                  </a:rPr>
                  <a:t>Consequently, the </a:t>
                </a:r>
                <a:r>
                  <a:rPr lang="en-GB" dirty="0">
                    <a:solidFill>
                      <a:srgbClr val="FF0000"/>
                    </a:solidFill>
                    <a:latin typeface="Helvetica" pitchFamily="2" charset="0"/>
                  </a:rPr>
                  <a:t>maximal eigenvector </a:t>
                </a:r>
                <a14:m>
                  <m:oMath xmlns:m="http://schemas.openxmlformats.org/officeDocument/2006/math">
                    <m:sSub>
                      <m:sSubPr>
                        <m:ctrlPr>
                          <a:rPr lang="en-US" i="1">
                            <a:solidFill>
                              <a:srgbClr val="FF0000"/>
                            </a:solidFill>
                            <a:latin typeface="Cambria Math" panose="02040503050406030204" pitchFamily="18" charset="0"/>
                          </a:rPr>
                        </m:ctrlPr>
                      </m:sSubPr>
                      <m:e>
                        <m:r>
                          <a:rPr lang="en-US" b="1">
                            <a:solidFill>
                              <a:srgbClr val="FF0000"/>
                            </a:solidFill>
                            <a:latin typeface="Cambria Math" panose="02040503050406030204" pitchFamily="18" charset="0"/>
                          </a:rPr>
                          <m:t>𝐮</m:t>
                        </m:r>
                      </m:e>
                      <m:sub>
                        <m:r>
                          <a:rPr lang="en-US" i="1">
                            <a:solidFill>
                              <a:srgbClr val="FF0000"/>
                            </a:solidFill>
                            <a:latin typeface="Cambria Math" panose="02040503050406030204" pitchFamily="18" charset="0"/>
                          </a:rPr>
                          <m:t>𝑚𝑎𝑥</m:t>
                        </m:r>
                      </m:sub>
                    </m:sSub>
                  </m:oMath>
                </a14:m>
                <a:r>
                  <a:rPr lang="en-GB" dirty="0">
                    <a:solidFill>
                      <a:srgbClr val="FF0000"/>
                    </a:solidFill>
                    <a:latin typeface="Helvetica" pitchFamily="2" charset="0"/>
                  </a:rPr>
                  <a:t> of  </a:t>
                </a:r>
                <a14:m>
                  <m:oMath xmlns:m="http://schemas.openxmlformats.org/officeDocument/2006/math">
                    <m:r>
                      <m:rPr>
                        <m:sty m:val="p"/>
                      </m:rPr>
                      <a:rPr lang="en-US">
                        <a:solidFill>
                          <a:srgbClr val="FF0000"/>
                        </a:solidFill>
                        <a:latin typeface="Cambria Math" panose="02040503050406030204" pitchFamily="18" charset="0"/>
                      </a:rPr>
                      <m:t>C</m:t>
                    </m:r>
                    <m:r>
                      <a:rPr lang="en-US" i="1">
                        <a:solidFill>
                          <a:srgbClr val="FF0000"/>
                        </a:solidFill>
                        <a:latin typeface="Cambria Math" panose="02040503050406030204" pitchFamily="18" charset="0"/>
                      </a:rPr>
                      <m:t> </m:t>
                    </m:r>
                  </m:oMath>
                </a14:m>
                <a:r>
                  <a:rPr lang="en-GB" dirty="0">
                    <a:solidFill>
                      <a:srgbClr val="FF0000"/>
                    </a:solidFill>
                    <a:latin typeface="Helvetica" pitchFamily="2" charset="0"/>
                  </a:rPr>
                  <a:t> is the position </a:t>
                </a:r>
                <a:r>
                  <a:rPr lang="en-GB" dirty="0" err="1">
                    <a:solidFill>
                      <a:srgbClr val="FF0000"/>
                    </a:solidFill>
                    <a:latin typeface="Helvetica" pitchFamily="2" charset="0"/>
                  </a:rPr>
                  <a:t>versor</a:t>
                </a:r>
                <a:r>
                  <a:rPr lang="en-GB" dirty="0">
                    <a:solidFill>
                      <a:srgbClr val="FF0000"/>
                    </a:solidFill>
                    <a:latin typeface="Helvetica" pitchFamily="2" charset="0"/>
                  </a:rPr>
                  <a:t> </a:t>
                </a:r>
                <a:endParaRPr lang="en-GB" dirty="0">
                  <a:latin typeface="Helvetica" pitchFamily="2" charset="0"/>
                </a:endParaRPr>
              </a:p>
              <a:p>
                <a:r>
                  <a:rPr lang="en-GB" dirty="0">
                    <a:latin typeface="Helvetica" pitchFamily="2" charset="0"/>
                  </a:rPr>
                  <a:t>     we are interested in:  </a:t>
                </a:r>
              </a:p>
            </p:txBody>
          </p:sp>
        </mc:Choice>
        <mc:Fallback xmlns="">
          <p:sp>
            <p:nvSpPr>
              <p:cNvPr id="6" name="TextBox 5">
                <a:extLst>
                  <a:ext uri="{FF2B5EF4-FFF2-40B4-BE49-F238E27FC236}">
                    <a16:creationId xmlns:a16="http://schemas.microsoft.com/office/drawing/2014/main" id="{FBF086C2-F903-F348-BA6B-35AD4F82596F}"/>
                  </a:ext>
                </a:extLst>
              </p:cNvPr>
              <p:cNvSpPr txBox="1">
                <a:spLocks noRot="1" noChangeAspect="1" noMove="1" noResize="1" noEditPoints="1" noAdjustHandles="1" noChangeArrowheads="1" noChangeShapeType="1" noTextEdit="1"/>
              </p:cNvSpPr>
              <p:nvPr/>
            </p:nvSpPr>
            <p:spPr>
              <a:xfrm>
                <a:off x="1782054" y="3532391"/>
                <a:ext cx="7887352" cy="646331"/>
              </a:xfrm>
              <a:prstGeom prst="rect">
                <a:avLst/>
              </a:prstGeom>
              <a:blipFill>
                <a:blip r:embed="rId6"/>
                <a:stretch>
                  <a:fillRect l="-482" t="-1923" b="-134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02BE7F5-2C27-224A-9609-E465AF012E98}"/>
                  </a:ext>
                </a:extLst>
              </p:cNvPr>
              <p:cNvSpPr txBox="1"/>
              <p:nvPr/>
            </p:nvSpPr>
            <p:spPr>
              <a:xfrm>
                <a:off x="5061727" y="3967461"/>
                <a:ext cx="1423916" cy="60785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a:latin typeface="Cambria Math" panose="02040503050406030204" pitchFamily="18" charset="0"/>
                            </a:rPr>
                          </m:ctrlPr>
                        </m:fPr>
                        <m:num>
                          <m:r>
                            <a:rPr lang="en-US" b="1" i="1">
                              <a:latin typeface="Cambria Math" panose="02040503050406030204" pitchFamily="18" charset="0"/>
                            </a:rPr>
                            <m:t>𝒓</m:t>
                          </m:r>
                        </m:num>
                        <m:den>
                          <m:d>
                            <m:dPr>
                              <m:begChr m:val="‖"/>
                              <m:endChr m:val="‖"/>
                              <m:ctrlPr>
                                <a:rPr lang="en-US" i="1">
                                  <a:latin typeface="Cambria Math" panose="02040503050406030204" pitchFamily="18" charset="0"/>
                                </a:rPr>
                              </m:ctrlPr>
                            </m:dPr>
                            <m:e>
                              <m:r>
                                <a:rPr lang="en-US" b="1" i="1">
                                  <a:latin typeface="Cambria Math" panose="02040503050406030204" pitchFamily="18" charset="0"/>
                                </a:rPr>
                                <m:t>𝒓</m:t>
                              </m:r>
                            </m:e>
                          </m:d>
                        </m:den>
                      </m:f>
                      <m:r>
                        <a:rPr lang="en-US" i="1">
                          <a:latin typeface="Cambria Math" panose="02040503050406030204" pitchFamily="18" charset="0"/>
                        </a:rPr>
                        <m:t>=</m:t>
                      </m:r>
                      <m:sSub>
                        <m:sSubPr>
                          <m:ctrlPr>
                            <a:rPr lang="en-US" i="1">
                              <a:latin typeface="Cambria Math" panose="02040503050406030204" pitchFamily="18" charset="0"/>
                            </a:rPr>
                          </m:ctrlPr>
                        </m:sSubPr>
                        <m:e>
                          <m:r>
                            <a:rPr lang="en-US" b="1">
                              <a:latin typeface="Cambria Math" panose="02040503050406030204" pitchFamily="18" charset="0"/>
                            </a:rPr>
                            <m:t>𝐮</m:t>
                          </m:r>
                        </m:e>
                        <m:sub>
                          <m:r>
                            <a:rPr lang="en-US" i="1">
                              <a:latin typeface="Cambria Math" panose="02040503050406030204" pitchFamily="18" charset="0"/>
                            </a:rPr>
                            <m:t>𝑚𝑎𝑥</m:t>
                          </m:r>
                        </m:sub>
                      </m:sSub>
                    </m:oMath>
                  </m:oMathPara>
                </a14:m>
                <a:endParaRPr lang="en-GB" dirty="0"/>
              </a:p>
            </p:txBody>
          </p:sp>
        </mc:Choice>
        <mc:Fallback xmlns="">
          <p:sp>
            <p:nvSpPr>
              <p:cNvPr id="15" name="TextBox 14">
                <a:extLst>
                  <a:ext uri="{FF2B5EF4-FFF2-40B4-BE49-F238E27FC236}">
                    <a16:creationId xmlns:a16="http://schemas.microsoft.com/office/drawing/2014/main" id="{302BE7F5-2C27-224A-9609-E465AF012E98}"/>
                  </a:ext>
                </a:extLst>
              </p:cNvPr>
              <p:cNvSpPr txBox="1">
                <a:spLocks noRot="1" noChangeAspect="1" noMove="1" noResize="1" noEditPoints="1" noAdjustHandles="1" noChangeArrowheads="1" noChangeShapeType="1" noTextEdit="1"/>
              </p:cNvSpPr>
              <p:nvPr/>
            </p:nvSpPr>
            <p:spPr>
              <a:xfrm>
                <a:off x="5061727" y="3967461"/>
                <a:ext cx="1423916" cy="607859"/>
              </a:xfrm>
              <a:prstGeom prst="rect">
                <a:avLst/>
              </a:prstGeom>
              <a:blipFill>
                <a:blip r:embed="rId7"/>
                <a:stretch>
                  <a:fillRect/>
                </a:stretch>
              </a:blipFill>
            </p:spPr>
            <p:txBody>
              <a:bodyPr/>
              <a:lstStyle/>
              <a:p>
                <a:r>
                  <a:rPr lang="en-US">
                    <a:noFill/>
                  </a:rPr>
                  <a:t> </a:t>
                </a:r>
              </a:p>
            </p:txBody>
          </p:sp>
        </mc:Fallback>
      </mc:AlternateContent>
      <p:sp>
        <p:nvSpPr>
          <p:cNvPr id="17" name="TextBox 16">
            <a:extLst>
              <a:ext uri="{FF2B5EF4-FFF2-40B4-BE49-F238E27FC236}">
                <a16:creationId xmlns:a16="http://schemas.microsoft.com/office/drawing/2014/main" id="{09D23E7B-7263-C242-9ED8-6A44A6E3B011}"/>
              </a:ext>
            </a:extLst>
          </p:cNvPr>
          <p:cNvSpPr txBox="1"/>
          <p:nvPr/>
        </p:nvSpPr>
        <p:spPr>
          <a:xfrm>
            <a:off x="1793787" y="4756526"/>
            <a:ext cx="4008470" cy="369332"/>
          </a:xfrm>
          <a:prstGeom prst="rect">
            <a:avLst/>
          </a:prstGeom>
          <a:noFill/>
        </p:spPr>
        <p:txBody>
          <a:bodyPr wrap="none" rtlCol="0">
            <a:spAutoFit/>
          </a:bodyPr>
          <a:lstStyle/>
          <a:p>
            <a:pPr marL="285750" indent="-285750">
              <a:buFont typeface="Arial" panose="020B0604020202020204" pitchFamily="34" charset="0"/>
              <a:buChar char="•"/>
            </a:pPr>
            <a:r>
              <a:rPr lang="en-GB" dirty="0">
                <a:latin typeface="Helvetica" pitchFamily="2" charset="0"/>
              </a:rPr>
              <a:t>Finally, the 3D position is given by </a:t>
            </a: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E223102E-B739-424C-9274-66E2FE57C4FB}"/>
                  </a:ext>
                </a:extLst>
              </p:cNvPr>
              <p:cNvSpPr txBox="1"/>
              <p:nvPr/>
            </p:nvSpPr>
            <p:spPr>
              <a:xfrm>
                <a:off x="5035566" y="5074126"/>
                <a:ext cx="144097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𝑟</m:t>
                          </m:r>
                          <m:r>
                            <a:rPr lang="en-US" b="1">
                              <a:latin typeface="Cambria Math" panose="02040503050406030204" pitchFamily="18" charset="0"/>
                            </a:rPr>
                            <m:t>𝐮</m:t>
                          </m:r>
                        </m:e>
                        <m:sub>
                          <m:r>
                            <a:rPr lang="en-US" i="1">
                              <a:latin typeface="Cambria Math" panose="02040503050406030204" pitchFamily="18" charset="0"/>
                            </a:rPr>
                            <m:t>𝑚𝑎𝑥</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b="1">
                              <a:latin typeface="Cambria Math" panose="02040503050406030204" pitchFamily="18" charset="0"/>
                            </a:rPr>
                            <m:t>𝐫</m:t>
                          </m:r>
                        </m:e>
                        <m:sub/>
                      </m:sSub>
                    </m:oMath>
                  </m:oMathPara>
                </a14:m>
                <a:endParaRPr lang="en-GB" dirty="0"/>
              </a:p>
            </p:txBody>
          </p:sp>
        </mc:Choice>
        <mc:Fallback xmlns="">
          <p:sp>
            <p:nvSpPr>
              <p:cNvPr id="18" name="TextBox 17">
                <a:extLst>
                  <a:ext uri="{FF2B5EF4-FFF2-40B4-BE49-F238E27FC236}">
                    <a16:creationId xmlns:a16="http://schemas.microsoft.com/office/drawing/2014/main" id="{E223102E-B739-424C-9274-66E2FE57C4FB}"/>
                  </a:ext>
                </a:extLst>
              </p:cNvPr>
              <p:cNvSpPr txBox="1">
                <a:spLocks noRot="1" noChangeAspect="1" noMove="1" noResize="1" noEditPoints="1" noAdjustHandles="1" noChangeArrowheads="1" noChangeShapeType="1" noTextEdit="1"/>
              </p:cNvSpPr>
              <p:nvPr/>
            </p:nvSpPr>
            <p:spPr>
              <a:xfrm>
                <a:off x="5035566" y="5074126"/>
                <a:ext cx="1440972" cy="369332"/>
              </a:xfrm>
              <a:prstGeom prst="rect">
                <a:avLst/>
              </a:prstGeom>
              <a:blipFill>
                <a:blip r:embed="rId8"/>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7018269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2">
            <a:extLst>
              <a:ext uri="{FF2B5EF4-FFF2-40B4-BE49-F238E27FC236}">
                <a16:creationId xmlns:a16="http://schemas.microsoft.com/office/drawing/2014/main" id="{9EC885FC-FF6C-4B40-B3C7-4129435E3ADB}"/>
              </a:ext>
            </a:extLst>
          </p:cNvPr>
          <p:cNvSpPr>
            <a:spLocks noGrp="1"/>
          </p:cNvSpPr>
          <p:nvPr>
            <p:ph type="title"/>
          </p:nvPr>
        </p:nvSpPr>
        <p:spPr/>
        <p:txBody>
          <a:bodyPr/>
          <a:lstStyle/>
          <a:p>
            <a:r>
              <a:rPr lang="en-GB" dirty="0"/>
              <a:t>ROS Communication</a:t>
            </a:r>
          </a:p>
        </p:txBody>
      </p:sp>
      <p:sp>
        <p:nvSpPr>
          <p:cNvPr id="6" name="Oval 5">
            <a:extLst>
              <a:ext uri="{FF2B5EF4-FFF2-40B4-BE49-F238E27FC236}">
                <a16:creationId xmlns:a16="http://schemas.microsoft.com/office/drawing/2014/main" id="{FB7ED8B7-5E01-264D-8929-7D26381E0F23}"/>
              </a:ext>
            </a:extLst>
          </p:cNvPr>
          <p:cNvSpPr/>
          <p:nvPr/>
        </p:nvSpPr>
        <p:spPr>
          <a:xfrm>
            <a:off x="3503712" y="1700808"/>
            <a:ext cx="504056" cy="5040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Oval 6">
            <a:extLst>
              <a:ext uri="{FF2B5EF4-FFF2-40B4-BE49-F238E27FC236}">
                <a16:creationId xmlns:a16="http://schemas.microsoft.com/office/drawing/2014/main" id="{6A6AB2CB-5217-294A-94A0-0073F294A210}"/>
              </a:ext>
            </a:extLst>
          </p:cNvPr>
          <p:cNvSpPr/>
          <p:nvPr/>
        </p:nvSpPr>
        <p:spPr>
          <a:xfrm>
            <a:off x="4007768" y="4239817"/>
            <a:ext cx="504056" cy="5040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Oval 7">
            <a:extLst>
              <a:ext uri="{FF2B5EF4-FFF2-40B4-BE49-F238E27FC236}">
                <a16:creationId xmlns:a16="http://schemas.microsoft.com/office/drawing/2014/main" id="{81AC3D36-1B6D-4B40-BD28-7779B73963C4}"/>
              </a:ext>
            </a:extLst>
          </p:cNvPr>
          <p:cNvSpPr/>
          <p:nvPr/>
        </p:nvSpPr>
        <p:spPr>
          <a:xfrm>
            <a:off x="7516737" y="4867314"/>
            <a:ext cx="504056" cy="5040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Oval 8">
            <a:extLst>
              <a:ext uri="{FF2B5EF4-FFF2-40B4-BE49-F238E27FC236}">
                <a16:creationId xmlns:a16="http://schemas.microsoft.com/office/drawing/2014/main" id="{5D70E934-0CF3-B84A-9420-8A7CD405878A}"/>
              </a:ext>
            </a:extLst>
          </p:cNvPr>
          <p:cNvSpPr/>
          <p:nvPr/>
        </p:nvSpPr>
        <p:spPr>
          <a:xfrm>
            <a:off x="7768765" y="1448780"/>
            <a:ext cx="504056" cy="5040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val 9">
            <a:extLst>
              <a:ext uri="{FF2B5EF4-FFF2-40B4-BE49-F238E27FC236}">
                <a16:creationId xmlns:a16="http://schemas.microsoft.com/office/drawing/2014/main" id="{F32AC2D7-C3EB-8344-AD5B-BDA1D1F30BE6}"/>
              </a:ext>
            </a:extLst>
          </p:cNvPr>
          <p:cNvSpPr/>
          <p:nvPr/>
        </p:nvSpPr>
        <p:spPr>
          <a:xfrm>
            <a:off x="6240016" y="2996952"/>
            <a:ext cx="504056" cy="504056"/>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2" name="Straight Arrow Connector 11">
            <a:extLst>
              <a:ext uri="{FF2B5EF4-FFF2-40B4-BE49-F238E27FC236}">
                <a16:creationId xmlns:a16="http://schemas.microsoft.com/office/drawing/2014/main" id="{1AC110D1-2CE0-7246-B448-0C711BE7A3CC}"/>
              </a:ext>
            </a:extLst>
          </p:cNvPr>
          <p:cNvCxnSpPr>
            <a:cxnSpLocks/>
          </p:cNvCxnSpPr>
          <p:nvPr/>
        </p:nvCxnSpPr>
        <p:spPr>
          <a:xfrm>
            <a:off x="4151784" y="2204864"/>
            <a:ext cx="1872208" cy="8326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1F9FEBAD-6F2B-584F-9C07-37D2042E7B44}"/>
              </a:ext>
            </a:extLst>
          </p:cNvPr>
          <p:cNvSpPr txBox="1"/>
          <p:nvPr/>
        </p:nvSpPr>
        <p:spPr>
          <a:xfrm>
            <a:off x="5962937" y="3692736"/>
            <a:ext cx="1383456" cy="369332"/>
          </a:xfrm>
          <a:prstGeom prst="rect">
            <a:avLst/>
          </a:prstGeom>
          <a:noFill/>
        </p:spPr>
        <p:txBody>
          <a:bodyPr wrap="none" rtlCol="0">
            <a:spAutoFit/>
          </a:bodyPr>
          <a:lstStyle/>
          <a:p>
            <a:r>
              <a:rPr lang="en-GB" dirty="0"/>
              <a:t>Master node</a:t>
            </a:r>
          </a:p>
        </p:txBody>
      </p:sp>
      <p:sp>
        <p:nvSpPr>
          <p:cNvPr id="16" name="TextBox 15">
            <a:extLst>
              <a:ext uri="{FF2B5EF4-FFF2-40B4-BE49-F238E27FC236}">
                <a16:creationId xmlns:a16="http://schemas.microsoft.com/office/drawing/2014/main" id="{1CA7E1B3-5DF4-F343-9818-C98CF8BEE2D9}"/>
              </a:ext>
            </a:extLst>
          </p:cNvPr>
          <p:cNvSpPr txBox="1"/>
          <p:nvPr/>
        </p:nvSpPr>
        <p:spPr>
          <a:xfrm>
            <a:off x="3324371" y="2406027"/>
            <a:ext cx="1607748" cy="738664"/>
          </a:xfrm>
          <a:prstGeom prst="rect">
            <a:avLst/>
          </a:prstGeom>
          <a:noFill/>
        </p:spPr>
        <p:txBody>
          <a:bodyPr wrap="none" rtlCol="0">
            <a:spAutoFit/>
          </a:bodyPr>
          <a:lstStyle/>
          <a:p>
            <a:r>
              <a:rPr lang="en-GB" sz="1400" dirty="0"/>
              <a:t>Node 1</a:t>
            </a:r>
          </a:p>
          <a:p>
            <a:r>
              <a:rPr lang="en-GB" sz="1400" dirty="0"/>
              <a:t>*Provides Service A</a:t>
            </a:r>
          </a:p>
          <a:p>
            <a:r>
              <a:rPr lang="en-GB" sz="1400" dirty="0"/>
              <a:t>*Listens to Topic B</a:t>
            </a:r>
          </a:p>
        </p:txBody>
      </p:sp>
      <p:sp>
        <p:nvSpPr>
          <p:cNvPr id="17" name="TextBox 16">
            <a:extLst>
              <a:ext uri="{FF2B5EF4-FFF2-40B4-BE49-F238E27FC236}">
                <a16:creationId xmlns:a16="http://schemas.microsoft.com/office/drawing/2014/main" id="{8F030FEC-805C-B44E-91C3-6454D5A35F76}"/>
              </a:ext>
            </a:extLst>
          </p:cNvPr>
          <p:cNvSpPr txBox="1"/>
          <p:nvPr/>
        </p:nvSpPr>
        <p:spPr>
          <a:xfrm>
            <a:off x="3828428" y="5042192"/>
            <a:ext cx="1455463" cy="523220"/>
          </a:xfrm>
          <a:prstGeom prst="rect">
            <a:avLst/>
          </a:prstGeom>
          <a:noFill/>
        </p:spPr>
        <p:txBody>
          <a:bodyPr wrap="none" rtlCol="0">
            <a:spAutoFit/>
          </a:bodyPr>
          <a:lstStyle/>
          <a:p>
            <a:r>
              <a:rPr lang="en-GB" sz="1400" dirty="0"/>
              <a:t>Node 2</a:t>
            </a:r>
          </a:p>
          <a:p>
            <a:r>
              <a:rPr lang="en-GB" sz="1400" dirty="0"/>
              <a:t>*Provides Topic B</a:t>
            </a:r>
          </a:p>
        </p:txBody>
      </p:sp>
      <p:cxnSp>
        <p:nvCxnSpPr>
          <p:cNvPr id="19" name="Straight Arrow Connector 18">
            <a:extLst>
              <a:ext uri="{FF2B5EF4-FFF2-40B4-BE49-F238E27FC236}">
                <a16:creationId xmlns:a16="http://schemas.microsoft.com/office/drawing/2014/main" id="{467E0333-9BFB-1647-98C4-9A9131B4643A}"/>
              </a:ext>
            </a:extLst>
          </p:cNvPr>
          <p:cNvCxnSpPr>
            <a:cxnSpLocks/>
          </p:cNvCxnSpPr>
          <p:nvPr/>
        </p:nvCxnSpPr>
        <p:spPr>
          <a:xfrm flipH="1">
            <a:off x="6851406" y="2129260"/>
            <a:ext cx="917361" cy="9082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0A873036-0AF3-CB47-877A-669366B4DA10}"/>
              </a:ext>
            </a:extLst>
          </p:cNvPr>
          <p:cNvCxnSpPr>
            <a:cxnSpLocks/>
          </p:cNvCxnSpPr>
          <p:nvPr/>
        </p:nvCxnSpPr>
        <p:spPr>
          <a:xfrm flipV="1">
            <a:off x="4691165" y="3501009"/>
            <a:ext cx="1271773" cy="6886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E5E3C003-02DB-6F49-A436-BE0FF9861538}"/>
              </a:ext>
            </a:extLst>
          </p:cNvPr>
          <p:cNvCxnSpPr>
            <a:cxnSpLocks/>
          </p:cNvCxnSpPr>
          <p:nvPr/>
        </p:nvCxnSpPr>
        <p:spPr>
          <a:xfrm flipH="1" flipV="1">
            <a:off x="7104112" y="4253797"/>
            <a:ext cx="396448" cy="5827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738B7B52-2C07-CD42-A3FB-9B1C943F7F63}"/>
              </a:ext>
            </a:extLst>
          </p:cNvPr>
          <p:cNvSpPr txBox="1"/>
          <p:nvPr/>
        </p:nvSpPr>
        <p:spPr>
          <a:xfrm>
            <a:off x="7500560" y="5418197"/>
            <a:ext cx="1638334" cy="523220"/>
          </a:xfrm>
          <a:prstGeom prst="rect">
            <a:avLst/>
          </a:prstGeom>
          <a:noFill/>
        </p:spPr>
        <p:txBody>
          <a:bodyPr wrap="none" rtlCol="0">
            <a:spAutoFit/>
          </a:bodyPr>
          <a:lstStyle/>
          <a:p>
            <a:r>
              <a:rPr lang="en-GB" sz="1400" dirty="0"/>
              <a:t>Node 4</a:t>
            </a:r>
          </a:p>
          <a:p>
            <a:r>
              <a:rPr lang="en-GB" sz="1400" dirty="0"/>
              <a:t>*Requests Service C</a:t>
            </a:r>
          </a:p>
        </p:txBody>
      </p:sp>
      <p:sp>
        <p:nvSpPr>
          <p:cNvPr id="27" name="TextBox 26">
            <a:extLst>
              <a:ext uri="{FF2B5EF4-FFF2-40B4-BE49-F238E27FC236}">
                <a16:creationId xmlns:a16="http://schemas.microsoft.com/office/drawing/2014/main" id="{0B958274-22B6-B545-A198-E884F98A4C5E}"/>
              </a:ext>
            </a:extLst>
          </p:cNvPr>
          <p:cNvSpPr txBox="1"/>
          <p:nvPr/>
        </p:nvSpPr>
        <p:spPr>
          <a:xfrm>
            <a:off x="7876100" y="2402939"/>
            <a:ext cx="1599733" cy="523220"/>
          </a:xfrm>
          <a:prstGeom prst="rect">
            <a:avLst/>
          </a:prstGeom>
          <a:noFill/>
        </p:spPr>
        <p:txBody>
          <a:bodyPr wrap="none" rtlCol="0">
            <a:spAutoFit/>
          </a:bodyPr>
          <a:lstStyle/>
          <a:p>
            <a:r>
              <a:rPr lang="en-GB" sz="1400" dirty="0"/>
              <a:t>Node 3</a:t>
            </a:r>
          </a:p>
          <a:p>
            <a:r>
              <a:rPr lang="en-GB" sz="1400" dirty="0"/>
              <a:t>*Provides Service C</a:t>
            </a:r>
          </a:p>
        </p:txBody>
      </p:sp>
    </p:spTree>
    <p:extLst>
      <p:ext uri="{BB962C8B-B14F-4D97-AF65-F5344CB8AC3E}">
        <p14:creationId xmlns:p14="http://schemas.microsoft.com/office/powerpoint/2010/main" val="64230046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9D15D47A-3ADB-6645-AD89-372A9B44A63D}"/>
              </a:ext>
            </a:extLst>
          </p:cNvPr>
          <p:cNvSpPr>
            <a:spLocks noGrp="1"/>
          </p:cNvSpPr>
          <p:nvPr>
            <p:ph type="title"/>
          </p:nvPr>
        </p:nvSpPr>
        <p:spPr/>
        <p:txBody>
          <a:bodyPr/>
          <a:lstStyle/>
          <a:p>
            <a:r>
              <a:rPr lang="en-GB" dirty="0"/>
              <a:t>Summary</a:t>
            </a:r>
          </a:p>
        </p:txBody>
      </p:sp>
      <p:sp>
        <p:nvSpPr>
          <p:cNvPr id="3" name="Rectangle 2">
            <a:extLst>
              <a:ext uri="{FF2B5EF4-FFF2-40B4-BE49-F238E27FC236}">
                <a16:creationId xmlns:a16="http://schemas.microsoft.com/office/drawing/2014/main" id="{15D1EEF8-A4DF-AC49-9C52-B14415764BC1}"/>
              </a:ext>
            </a:extLst>
          </p:cNvPr>
          <p:cNvSpPr/>
          <p:nvPr/>
        </p:nvSpPr>
        <p:spPr>
          <a:xfrm>
            <a:off x="2396133" y="1907222"/>
            <a:ext cx="7399734" cy="2554545"/>
          </a:xfrm>
          <a:prstGeom prst="rect">
            <a:avLst/>
          </a:prstGeom>
        </p:spPr>
        <p:txBody>
          <a:bodyPr wrap="square">
            <a:spAutoFit/>
          </a:bodyPr>
          <a:lstStyle/>
          <a:p>
            <a:pPr marL="342900" indent="-342900">
              <a:buFont typeface="Arial" panose="020B0604020202020204" pitchFamily="34" charset="0"/>
              <a:buChar char="•"/>
            </a:pPr>
            <a:r>
              <a:rPr lang="en-GB" sz="2000" dirty="0">
                <a:latin typeface="Helvetica" pitchFamily="2" charset="0"/>
              </a:rPr>
              <a:t>If some property varies over space, then there is a strong chance that someone has or will use it for positioning! </a:t>
            </a:r>
          </a:p>
          <a:p>
            <a:pPr marL="342900" indent="-342900">
              <a:buFont typeface="Arial" panose="020B0604020202020204" pitchFamily="34" charset="0"/>
              <a:buChar char="•"/>
            </a:pPr>
            <a:endParaRPr lang="en-GB" sz="2000" dirty="0">
              <a:latin typeface="Helvetica" pitchFamily="2" charset="0"/>
            </a:endParaRPr>
          </a:p>
          <a:p>
            <a:pPr marL="342900" indent="-342900">
              <a:buFont typeface="Arial" panose="020B0604020202020204" pitchFamily="34" charset="0"/>
              <a:buChar char="•"/>
            </a:pPr>
            <a:r>
              <a:rPr lang="en-GB" sz="2000" dirty="0">
                <a:latin typeface="Helvetica" pitchFamily="2" charset="0"/>
              </a:rPr>
              <a:t>Magneto-Inductive positioning has some unique properties which make it an interesting alternative </a:t>
            </a:r>
          </a:p>
          <a:p>
            <a:pPr marL="342900" indent="-342900">
              <a:buFont typeface="Arial" panose="020B0604020202020204" pitchFamily="34" charset="0"/>
              <a:buChar char="•"/>
            </a:pPr>
            <a:endParaRPr lang="en-GB" sz="2000" dirty="0">
              <a:latin typeface="Helvetica" pitchFamily="2" charset="0"/>
            </a:endParaRPr>
          </a:p>
          <a:p>
            <a:pPr marL="342900" indent="-342900">
              <a:buFont typeface="Arial" panose="020B0604020202020204" pitchFamily="34" charset="0"/>
              <a:buChar char="•"/>
            </a:pPr>
            <a:r>
              <a:rPr lang="en-GB" sz="2000" dirty="0">
                <a:solidFill>
                  <a:srgbClr val="FF0000"/>
                </a:solidFill>
                <a:latin typeface="Helvetica" pitchFamily="2" charset="0"/>
              </a:rPr>
              <a:t>Positioning itself though is just another sensor </a:t>
            </a:r>
            <a:r>
              <a:rPr lang="en-GB" sz="2000" dirty="0">
                <a:latin typeface="Helvetica" pitchFamily="2" charset="0"/>
              </a:rPr>
              <a:t>- it is what we do with it that is important </a:t>
            </a:r>
          </a:p>
        </p:txBody>
      </p:sp>
    </p:spTree>
    <p:extLst>
      <p:ext uri="{BB962C8B-B14F-4D97-AF65-F5344CB8AC3E}">
        <p14:creationId xmlns:p14="http://schemas.microsoft.com/office/powerpoint/2010/main" val="30221151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2">
            <a:extLst>
              <a:ext uri="{FF2B5EF4-FFF2-40B4-BE49-F238E27FC236}">
                <a16:creationId xmlns:a16="http://schemas.microsoft.com/office/drawing/2014/main" id="{9EC885FC-FF6C-4B40-B3C7-4129435E3ADB}"/>
              </a:ext>
            </a:extLst>
          </p:cNvPr>
          <p:cNvSpPr>
            <a:spLocks noGrp="1"/>
          </p:cNvSpPr>
          <p:nvPr>
            <p:ph type="title"/>
          </p:nvPr>
        </p:nvSpPr>
        <p:spPr/>
        <p:txBody>
          <a:bodyPr/>
          <a:lstStyle/>
          <a:p>
            <a:r>
              <a:rPr lang="en-GB" dirty="0"/>
              <a:t>ROS Communication</a:t>
            </a:r>
          </a:p>
        </p:txBody>
      </p:sp>
      <p:sp>
        <p:nvSpPr>
          <p:cNvPr id="6" name="Oval 5">
            <a:extLst>
              <a:ext uri="{FF2B5EF4-FFF2-40B4-BE49-F238E27FC236}">
                <a16:creationId xmlns:a16="http://schemas.microsoft.com/office/drawing/2014/main" id="{FB7ED8B7-5E01-264D-8929-7D26381E0F23}"/>
              </a:ext>
            </a:extLst>
          </p:cNvPr>
          <p:cNvSpPr/>
          <p:nvPr/>
        </p:nvSpPr>
        <p:spPr>
          <a:xfrm>
            <a:off x="3503712" y="1700808"/>
            <a:ext cx="504056" cy="5040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Oval 6">
            <a:extLst>
              <a:ext uri="{FF2B5EF4-FFF2-40B4-BE49-F238E27FC236}">
                <a16:creationId xmlns:a16="http://schemas.microsoft.com/office/drawing/2014/main" id="{6A6AB2CB-5217-294A-94A0-0073F294A210}"/>
              </a:ext>
            </a:extLst>
          </p:cNvPr>
          <p:cNvSpPr/>
          <p:nvPr/>
        </p:nvSpPr>
        <p:spPr>
          <a:xfrm>
            <a:off x="4007768" y="4239817"/>
            <a:ext cx="504056" cy="5040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Oval 7">
            <a:extLst>
              <a:ext uri="{FF2B5EF4-FFF2-40B4-BE49-F238E27FC236}">
                <a16:creationId xmlns:a16="http://schemas.microsoft.com/office/drawing/2014/main" id="{81AC3D36-1B6D-4B40-BD28-7779B73963C4}"/>
              </a:ext>
            </a:extLst>
          </p:cNvPr>
          <p:cNvSpPr/>
          <p:nvPr/>
        </p:nvSpPr>
        <p:spPr>
          <a:xfrm>
            <a:off x="7516737" y="4867314"/>
            <a:ext cx="504056" cy="5040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Oval 8">
            <a:extLst>
              <a:ext uri="{FF2B5EF4-FFF2-40B4-BE49-F238E27FC236}">
                <a16:creationId xmlns:a16="http://schemas.microsoft.com/office/drawing/2014/main" id="{5D70E934-0CF3-B84A-9420-8A7CD405878A}"/>
              </a:ext>
            </a:extLst>
          </p:cNvPr>
          <p:cNvSpPr/>
          <p:nvPr/>
        </p:nvSpPr>
        <p:spPr>
          <a:xfrm>
            <a:off x="7768765" y="1448780"/>
            <a:ext cx="504056" cy="5040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val 9">
            <a:extLst>
              <a:ext uri="{FF2B5EF4-FFF2-40B4-BE49-F238E27FC236}">
                <a16:creationId xmlns:a16="http://schemas.microsoft.com/office/drawing/2014/main" id="{F32AC2D7-C3EB-8344-AD5B-BDA1D1F30BE6}"/>
              </a:ext>
            </a:extLst>
          </p:cNvPr>
          <p:cNvSpPr/>
          <p:nvPr/>
        </p:nvSpPr>
        <p:spPr>
          <a:xfrm>
            <a:off x="6240016" y="2996952"/>
            <a:ext cx="504056" cy="504056"/>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TextBox 14">
            <a:extLst>
              <a:ext uri="{FF2B5EF4-FFF2-40B4-BE49-F238E27FC236}">
                <a16:creationId xmlns:a16="http://schemas.microsoft.com/office/drawing/2014/main" id="{1F9FEBAD-6F2B-584F-9C07-37D2042E7B44}"/>
              </a:ext>
            </a:extLst>
          </p:cNvPr>
          <p:cNvSpPr txBox="1"/>
          <p:nvPr/>
        </p:nvSpPr>
        <p:spPr>
          <a:xfrm>
            <a:off x="5962937" y="3692736"/>
            <a:ext cx="1383456" cy="369332"/>
          </a:xfrm>
          <a:prstGeom prst="rect">
            <a:avLst/>
          </a:prstGeom>
          <a:noFill/>
        </p:spPr>
        <p:txBody>
          <a:bodyPr wrap="none" rtlCol="0">
            <a:spAutoFit/>
          </a:bodyPr>
          <a:lstStyle/>
          <a:p>
            <a:r>
              <a:rPr lang="en-GB" dirty="0"/>
              <a:t>Master node</a:t>
            </a:r>
          </a:p>
        </p:txBody>
      </p:sp>
      <p:sp>
        <p:nvSpPr>
          <p:cNvPr id="16" name="TextBox 15">
            <a:extLst>
              <a:ext uri="{FF2B5EF4-FFF2-40B4-BE49-F238E27FC236}">
                <a16:creationId xmlns:a16="http://schemas.microsoft.com/office/drawing/2014/main" id="{1CA7E1B3-5DF4-F343-9818-C98CF8BEE2D9}"/>
              </a:ext>
            </a:extLst>
          </p:cNvPr>
          <p:cNvSpPr txBox="1"/>
          <p:nvPr/>
        </p:nvSpPr>
        <p:spPr>
          <a:xfrm>
            <a:off x="3324371" y="2406027"/>
            <a:ext cx="1607748" cy="738664"/>
          </a:xfrm>
          <a:prstGeom prst="rect">
            <a:avLst/>
          </a:prstGeom>
          <a:noFill/>
        </p:spPr>
        <p:txBody>
          <a:bodyPr wrap="none" rtlCol="0">
            <a:spAutoFit/>
          </a:bodyPr>
          <a:lstStyle/>
          <a:p>
            <a:r>
              <a:rPr lang="en-GB" sz="1400" dirty="0"/>
              <a:t>Node 1</a:t>
            </a:r>
          </a:p>
          <a:p>
            <a:r>
              <a:rPr lang="en-GB" sz="1400" dirty="0"/>
              <a:t>*Provides Service A</a:t>
            </a:r>
          </a:p>
          <a:p>
            <a:r>
              <a:rPr lang="en-GB" sz="1400" dirty="0"/>
              <a:t>*Listens to Topic B</a:t>
            </a:r>
          </a:p>
        </p:txBody>
      </p:sp>
      <p:sp>
        <p:nvSpPr>
          <p:cNvPr id="17" name="TextBox 16">
            <a:extLst>
              <a:ext uri="{FF2B5EF4-FFF2-40B4-BE49-F238E27FC236}">
                <a16:creationId xmlns:a16="http://schemas.microsoft.com/office/drawing/2014/main" id="{8F030FEC-805C-B44E-91C3-6454D5A35F76}"/>
              </a:ext>
            </a:extLst>
          </p:cNvPr>
          <p:cNvSpPr txBox="1"/>
          <p:nvPr/>
        </p:nvSpPr>
        <p:spPr>
          <a:xfrm>
            <a:off x="3828428" y="5042192"/>
            <a:ext cx="1455463" cy="523220"/>
          </a:xfrm>
          <a:prstGeom prst="rect">
            <a:avLst/>
          </a:prstGeom>
          <a:noFill/>
        </p:spPr>
        <p:txBody>
          <a:bodyPr wrap="none" rtlCol="0">
            <a:spAutoFit/>
          </a:bodyPr>
          <a:lstStyle/>
          <a:p>
            <a:r>
              <a:rPr lang="en-GB" sz="1400" dirty="0"/>
              <a:t>Node 2</a:t>
            </a:r>
          </a:p>
          <a:p>
            <a:r>
              <a:rPr lang="en-GB" sz="1400" dirty="0"/>
              <a:t>*Provides Topic B</a:t>
            </a:r>
          </a:p>
        </p:txBody>
      </p:sp>
      <p:sp>
        <p:nvSpPr>
          <p:cNvPr id="26" name="TextBox 25">
            <a:extLst>
              <a:ext uri="{FF2B5EF4-FFF2-40B4-BE49-F238E27FC236}">
                <a16:creationId xmlns:a16="http://schemas.microsoft.com/office/drawing/2014/main" id="{738B7B52-2C07-CD42-A3FB-9B1C943F7F63}"/>
              </a:ext>
            </a:extLst>
          </p:cNvPr>
          <p:cNvSpPr txBox="1"/>
          <p:nvPr/>
        </p:nvSpPr>
        <p:spPr>
          <a:xfrm>
            <a:off x="7500560" y="5418197"/>
            <a:ext cx="1638334" cy="523220"/>
          </a:xfrm>
          <a:prstGeom prst="rect">
            <a:avLst/>
          </a:prstGeom>
          <a:noFill/>
        </p:spPr>
        <p:txBody>
          <a:bodyPr wrap="none" rtlCol="0">
            <a:spAutoFit/>
          </a:bodyPr>
          <a:lstStyle/>
          <a:p>
            <a:r>
              <a:rPr lang="en-GB" sz="1400" dirty="0"/>
              <a:t>Node 4</a:t>
            </a:r>
          </a:p>
          <a:p>
            <a:r>
              <a:rPr lang="en-GB" sz="1400" dirty="0"/>
              <a:t>*Requests Service C</a:t>
            </a:r>
          </a:p>
        </p:txBody>
      </p:sp>
      <p:sp>
        <p:nvSpPr>
          <p:cNvPr id="27" name="TextBox 26">
            <a:extLst>
              <a:ext uri="{FF2B5EF4-FFF2-40B4-BE49-F238E27FC236}">
                <a16:creationId xmlns:a16="http://schemas.microsoft.com/office/drawing/2014/main" id="{0B958274-22B6-B545-A198-E884F98A4C5E}"/>
              </a:ext>
            </a:extLst>
          </p:cNvPr>
          <p:cNvSpPr txBox="1"/>
          <p:nvPr/>
        </p:nvSpPr>
        <p:spPr>
          <a:xfrm>
            <a:off x="7876100" y="2402939"/>
            <a:ext cx="1599733" cy="523220"/>
          </a:xfrm>
          <a:prstGeom prst="rect">
            <a:avLst/>
          </a:prstGeom>
          <a:noFill/>
        </p:spPr>
        <p:txBody>
          <a:bodyPr wrap="none" rtlCol="0">
            <a:spAutoFit/>
          </a:bodyPr>
          <a:lstStyle/>
          <a:p>
            <a:r>
              <a:rPr lang="en-GB" sz="1400" dirty="0"/>
              <a:t>Node 3</a:t>
            </a:r>
          </a:p>
          <a:p>
            <a:r>
              <a:rPr lang="en-GB" sz="1400" dirty="0"/>
              <a:t>*Provides Service C</a:t>
            </a:r>
          </a:p>
        </p:txBody>
      </p:sp>
      <p:sp>
        <p:nvSpPr>
          <p:cNvPr id="3" name="TextBox 2">
            <a:extLst>
              <a:ext uri="{FF2B5EF4-FFF2-40B4-BE49-F238E27FC236}">
                <a16:creationId xmlns:a16="http://schemas.microsoft.com/office/drawing/2014/main" id="{4833F080-EB0C-8640-9A83-D8B71489886E}"/>
              </a:ext>
            </a:extLst>
          </p:cNvPr>
          <p:cNvSpPr txBox="1"/>
          <p:nvPr/>
        </p:nvSpPr>
        <p:spPr>
          <a:xfrm>
            <a:off x="6042959" y="4062068"/>
            <a:ext cx="1223412" cy="1785104"/>
          </a:xfrm>
          <a:prstGeom prst="rect">
            <a:avLst/>
          </a:prstGeom>
          <a:noFill/>
        </p:spPr>
        <p:txBody>
          <a:bodyPr wrap="none" rtlCol="0">
            <a:spAutoFit/>
          </a:bodyPr>
          <a:lstStyle/>
          <a:p>
            <a:r>
              <a:rPr lang="en-GB" sz="1000" dirty="0"/>
              <a:t>Node 1</a:t>
            </a:r>
          </a:p>
          <a:p>
            <a:r>
              <a:rPr lang="en-GB" sz="1000" dirty="0"/>
              <a:t>*Provides Service A</a:t>
            </a:r>
          </a:p>
          <a:p>
            <a:r>
              <a:rPr lang="en-GB" sz="1000" dirty="0"/>
              <a:t>*Listens to Topic B</a:t>
            </a:r>
          </a:p>
          <a:p>
            <a:r>
              <a:rPr lang="en-GB" sz="1000" dirty="0"/>
              <a:t>Node 2</a:t>
            </a:r>
          </a:p>
          <a:p>
            <a:r>
              <a:rPr lang="en-GB" sz="1000" dirty="0"/>
              <a:t>*Provides Topic B</a:t>
            </a:r>
          </a:p>
          <a:p>
            <a:r>
              <a:rPr lang="en-GB" sz="1000" dirty="0"/>
              <a:t>Node 3</a:t>
            </a:r>
          </a:p>
          <a:p>
            <a:r>
              <a:rPr lang="en-GB" sz="1000" dirty="0"/>
              <a:t>*Provides Service C</a:t>
            </a:r>
          </a:p>
          <a:p>
            <a:r>
              <a:rPr lang="en-GB" sz="1000" dirty="0"/>
              <a:t>Node 4</a:t>
            </a:r>
          </a:p>
          <a:p>
            <a:r>
              <a:rPr lang="en-GB" sz="1000" dirty="0"/>
              <a:t>*Requests Service C</a:t>
            </a:r>
          </a:p>
          <a:p>
            <a:endParaRPr lang="en-GB" sz="1000" dirty="0"/>
          </a:p>
          <a:p>
            <a:endParaRPr lang="en-GB" sz="1000" dirty="0"/>
          </a:p>
        </p:txBody>
      </p:sp>
    </p:spTree>
    <p:extLst>
      <p:ext uri="{BB962C8B-B14F-4D97-AF65-F5344CB8AC3E}">
        <p14:creationId xmlns:p14="http://schemas.microsoft.com/office/powerpoint/2010/main" val="10870962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2">
            <a:extLst>
              <a:ext uri="{FF2B5EF4-FFF2-40B4-BE49-F238E27FC236}">
                <a16:creationId xmlns:a16="http://schemas.microsoft.com/office/drawing/2014/main" id="{9EC885FC-FF6C-4B40-B3C7-4129435E3ADB}"/>
              </a:ext>
            </a:extLst>
          </p:cNvPr>
          <p:cNvSpPr>
            <a:spLocks noGrp="1"/>
          </p:cNvSpPr>
          <p:nvPr>
            <p:ph type="title"/>
          </p:nvPr>
        </p:nvSpPr>
        <p:spPr/>
        <p:txBody>
          <a:bodyPr/>
          <a:lstStyle/>
          <a:p>
            <a:r>
              <a:rPr lang="en-GB" dirty="0"/>
              <a:t>ROS Communication</a:t>
            </a:r>
          </a:p>
        </p:txBody>
      </p:sp>
      <p:sp>
        <p:nvSpPr>
          <p:cNvPr id="6" name="Oval 5">
            <a:extLst>
              <a:ext uri="{FF2B5EF4-FFF2-40B4-BE49-F238E27FC236}">
                <a16:creationId xmlns:a16="http://schemas.microsoft.com/office/drawing/2014/main" id="{FB7ED8B7-5E01-264D-8929-7D26381E0F23}"/>
              </a:ext>
            </a:extLst>
          </p:cNvPr>
          <p:cNvSpPr/>
          <p:nvPr/>
        </p:nvSpPr>
        <p:spPr>
          <a:xfrm>
            <a:off x="3503712" y="1700808"/>
            <a:ext cx="504056" cy="5040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Oval 6">
            <a:extLst>
              <a:ext uri="{FF2B5EF4-FFF2-40B4-BE49-F238E27FC236}">
                <a16:creationId xmlns:a16="http://schemas.microsoft.com/office/drawing/2014/main" id="{6A6AB2CB-5217-294A-94A0-0073F294A210}"/>
              </a:ext>
            </a:extLst>
          </p:cNvPr>
          <p:cNvSpPr/>
          <p:nvPr/>
        </p:nvSpPr>
        <p:spPr>
          <a:xfrm>
            <a:off x="4007768" y="4239817"/>
            <a:ext cx="504056" cy="5040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Oval 7">
            <a:extLst>
              <a:ext uri="{FF2B5EF4-FFF2-40B4-BE49-F238E27FC236}">
                <a16:creationId xmlns:a16="http://schemas.microsoft.com/office/drawing/2014/main" id="{81AC3D36-1B6D-4B40-BD28-7779B73963C4}"/>
              </a:ext>
            </a:extLst>
          </p:cNvPr>
          <p:cNvSpPr/>
          <p:nvPr/>
        </p:nvSpPr>
        <p:spPr>
          <a:xfrm>
            <a:off x="7516737" y="4867314"/>
            <a:ext cx="504056" cy="5040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Oval 8">
            <a:extLst>
              <a:ext uri="{FF2B5EF4-FFF2-40B4-BE49-F238E27FC236}">
                <a16:creationId xmlns:a16="http://schemas.microsoft.com/office/drawing/2014/main" id="{5D70E934-0CF3-B84A-9420-8A7CD405878A}"/>
              </a:ext>
            </a:extLst>
          </p:cNvPr>
          <p:cNvSpPr/>
          <p:nvPr/>
        </p:nvSpPr>
        <p:spPr>
          <a:xfrm>
            <a:off x="7768765" y="1448780"/>
            <a:ext cx="504056" cy="5040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val 9">
            <a:extLst>
              <a:ext uri="{FF2B5EF4-FFF2-40B4-BE49-F238E27FC236}">
                <a16:creationId xmlns:a16="http://schemas.microsoft.com/office/drawing/2014/main" id="{F32AC2D7-C3EB-8344-AD5B-BDA1D1F30BE6}"/>
              </a:ext>
            </a:extLst>
          </p:cNvPr>
          <p:cNvSpPr/>
          <p:nvPr/>
        </p:nvSpPr>
        <p:spPr>
          <a:xfrm>
            <a:off x="6240016" y="2996952"/>
            <a:ext cx="504056" cy="504056"/>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TextBox 14">
            <a:extLst>
              <a:ext uri="{FF2B5EF4-FFF2-40B4-BE49-F238E27FC236}">
                <a16:creationId xmlns:a16="http://schemas.microsoft.com/office/drawing/2014/main" id="{1F9FEBAD-6F2B-584F-9C07-37D2042E7B44}"/>
              </a:ext>
            </a:extLst>
          </p:cNvPr>
          <p:cNvSpPr txBox="1"/>
          <p:nvPr/>
        </p:nvSpPr>
        <p:spPr>
          <a:xfrm>
            <a:off x="5962937" y="3692736"/>
            <a:ext cx="1383456" cy="369332"/>
          </a:xfrm>
          <a:prstGeom prst="rect">
            <a:avLst/>
          </a:prstGeom>
          <a:noFill/>
        </p:spPr>
        <p:txBody>
          <a:bodyPr wrap="none" rtlCol="0">
            <a:spAutoFit/>
          </a:bodyPr>
          <a:lstStyle/>
          <a:p>
            <a:r>
              <a:rPr lang="en-GB" dirty="0"/>
              <a:t>Master node</a:t>
            </a:r>
          </a:p>
        </p:txBody>
      </p:sp>
      <p:sp>
        <p:nvSpPr>
          <p:cNvPr id="16" name="TextBox 15">
            <a:extLst>
              <a:ext uri="{FF2B5EF4-FFF2-40B4-BE49-F238E27FC236}">
                <a16:creationId xmlns:a16="http://schemas.microsoft.com/office/drawing/2014/main" id="{1CA7E1B3-5DF4-F343-9818-C98CF8BEE2D9}"/>
              </a:ext>
            </a:extLst>
          </p:cNvPr>
          <p:cNvSpPr txBox="1"/>
          <p:nvPr/>
        </p:nvSpPr>
        <p:spPr>
          <a:xfrm>
            <a:off x="3324371" y="2406027"/>
            <a:ext cx="1607748" cy="738664"/>
          </a:xfrm>
          <a:prstGeom prst="rect">
            <a:avLst/>
          </a:prstGeom>
          <a:noFill/>
        </p:spPr>
        <p:txBody>
          <a:bodyPr wrap="none" rtlCol="0">
            <a:spAutoFit/>
          </a:bodyPr>
          <a:lstStyle/>
          <a:p>
            <a:r>
              <a:rPr lang="en-GB" sz="1400" dirty="0"/>
              <a:t>Node 1</a:t>
            </a:r>
          </a:p>
          <a:p>
            <a:r>
              <a:rPr lang="en-GB" sz="1400" dirty="0"/>
              <a:t>*Provides Service A</a:t>
            </a:r>
          </a:p>
          <a:p>
            <a:r>
              <a:rPr lang="en-GB" sz="1400" dirty="0"/>
              <a:t>*Listens to Topic B</a:t>
            </a:r>
          </a:p>
        </p:txBody>
      </p:sp>
      <p:sp>
        <p:nvSpPr>
          <p:cNvPr id="17" name="TextBox 16">
            <a:extLst>
              <a:ext uri="{FF2B5EF4-FFF2-40B4-BE49-F238E27FC236}">
                <a16:creationId xmlns:a16="http://schemas.microsoft.com/office/drawing/2014/main" id="{8F030FEC-805C-B44E-91C3-6454D5A35F76}"/>
              </a:ext>
            </a:extLst>
          </p:cNvPr>
          <p:cNvSpPr txBox="1"/>
          <p:nvPr/>
        </p:nvSpPr>
        <p:spPr>
          <a:xfrm>
            <a:off x="3828428" y="5042192"/>
            <a:ext cx="1455463" cy="523220"/>
          </a:xfrm>
          <a:prstGeom prst="rect">
            <a:avLst/>
          </a:prstGeom>
          <a:noFill/>
        </p:spPr>
        <p:txBody>
          <a:bodyPr wrap="none" rtlCol="0">
            <a:spAutoFit/>
          </a:bodyPr>
          <a:lstStyle/>
          <a:p>
            <a:r>
              <a:rPr lang="en-GB" sz="1400" dirty="0"/>
              <a:t>Node 2</a:t>
            </a:r>
          </a:p>
          <a:p>
            <a:r>
              <a:rPr lang="en-GB" sz="1400" dirty="0"/>
              <a:t>*Provides Topic B</a:t>
            </a:r>
          </a:p>
        </p:txBody>
      </p:sp>
      <p:sp>
        <p:nvSpPr>
          <p:cNvPr id="26" name="TextBox 25">
            <a:extLst>
              <a:ext uri="{FF2B5EF4-FFF2-40B4-BE49-F238E27FC236}">
                <a16:creationId xmlns:a16="http://schemas.microsoft.com/office/drawing/2014/main" id="{738B7B52-2C07-CD42-A3FB-9B1C943F7F63}"/>
              </a:ext>
            </a:extLst>
          </p:cNvPr>
          <p:cNvSpPr txBox="1"/>
          <p:nvPr/>
        </p:nvSpPr>
        <p:spPr>
          <a:xfrm>
            <a:off x="7500560" y="5418197"/>
            <a:ext cx="1638334" cy="523220"/>
          </a:xfrm>
          <a:prstGeom prst="rect">
            <a:avLst/>
          </a:prstGeom>
          <a:noFill/>
        </p:spPr>
        <p:txBody>
          <a:bodyPr wrap="none" rtlCol="0">
            <a:spAutoFit/>
          </a:bodyPr>
          <a:lstStyle/>
          <a:p>
            <a:r>
              <a:rPr lang="en-GB" sz="1400" dirty="0"/>
              <a:t>Node 4</a:t>
            </a:r>
          </a:p>
          <a:p>
            <a:r>
              <a:rPr lang="en-GB" sz="1400" dirty="0"/>
              <a:t>*Requests Service C</a:t>
            </a:r>
          </a:p>
        </p:txBody>
      </p:sp>
      <p:sp>
        <p:nvSpPr>
          <p:cNvPr id="27" name="TextBox 26">
            <a:extLst>
              <a:ext uri="{FF2B5EF4-FFF2-40B4-BE49-F238E27FC236}">
                <a16:creationId xmlns:a16="http://schemas.microsoft.com/office/drawing/2014/main" id="{0B958274-22B6-B545-A198-E884F98A4C5E}"/>
              </a:ext>
            </a:extLst>
          </p:cNvPr>
          <p:cNvSpPr txBox="1"/>
          <p:nvPr/>
        </p:nvSpPr>
        <p:spPr>
          <a:xfrm>
            <a:off x="7876100" y="2402939"/>
            <a:ext cx="1599733" cy="523220"/>
          </a:xfrm>
          <a:prstGeom prst="rect">
            <a:avLst/>
          </a:prstGeom>
          <a:noFill/>
        </p:spPr>
        <p:txBody>
          <a:bodyPr wrap="none" rtlCol="0">
            <a:spAutoFit/>
          </a:bodyPr>
          <a:lstStyle/>
          <a:p>
            <a:r>
              <a:rPr lang="en-GB" sz="1400" dirty="0"/>
              <a:t>Node 3</a:t>
            </a:r>
          </a:p>
          <a:p>
            <a:r>
              <a:rPr lang="en-GB" sz="1400" dirty="0"/>
              <a:t>*Provides Service C</a:t>
            </a:r>
          </a:p>
        </p:txBody>
      </p:sp>
      <p:sp>
        <p:nvSpPr>
          <p:cNvPr id="3" name="TextBox 2">
            <a:extLst>
              <a:ext uri="{FF2B5EF4-FFF2-40B4-BE49-F238E27FC236}">
                <a16:creationId xmlns:a16="http://schemas.microsoft.com/office/drawing/2014/main" id="{4833F080-EB0C-8640-9A83-D8B71489886E}"/>
              </a:ext>
            </a:extLst>
          </p:cNvPr>
          <p:cNvSpPr txBox="1"/>
          <p:nvPr/>
        </p:nvSpPr>
        <p:spPr>
          <a:xfrm>
            <a:off x="6042959" y="4062068"/>
            <a:ext cx="1223412" cy="1785104"/>
          </a:xfrm>
          <a:prstGeom prst="rect">
            <a:avLst/>
          </a:prstGeom>
          <a:noFill/>
        </p:spPr>
        <p:txBody>
          <a:bodyPr wrap="none" rtlCol="0">
            <a:spAutoFit/>
          </a:bodyPr>
          <a:lstStyle/>
          <a:p>
            <a:r>
              <a:rPr lang="en-GB" sz="1000" dirty="0"/>
              <a:t>Node 1</a:t>
            </a:r>
          </a:p>
          <a:p>
            <a:r>
              <a:rPr lang="en-GB" sz="1000" dirty="0"/>
              <a:t>*Provides Service A</a:t>
            </a:r>
          </a:p>
          <a:p>
            <a:r>
              <a:rPr lang="en-GB" sz="1000" dirty="0"/>
              <a:t>*Listens to Topic B</a:t>
            </a:r>
          </a:p>
          <a:p>
            <a:r>
              <a:rPr lang="en-GB" sz="1000" dirty="0"/>
              <a:t>Node 2</a:t>
            </a:r>
          </a:p>
          <a:p>
            <a:r>
              <a:rPr lang="en-GB" sz="1000" dirty="0"/>
              <a:t>*Provides Topic B</a:t>
            </a:r>
          </a:p>
          <a:p>
            <a:r>
              <a:rPr lang="en-GB" sz="1000" dirty="0"/>
              <a:t>Node 3</a:t>
            </a:r>
          </a:p>
          <a:p>
            <a:r>
              <a:rPr lang="en-GB" sz="1000" dirty="0"/>
              <a:t>*Provides Service C</a:t>
            </a:r>
          </a:p>
          <a:p>
            <a:r>
              <a:rPr lang="en-GB" sz="1000" dirty="0"/>
              <a:t>Node 4</a:t>
            </a:r>
          </a:p>
          <a:p>
            <a:r>
              <a:rPr lang="en-GB" sz="1000" dirty="0"/>
              <a:t>*Requests Service C</a:t>
            </a:r>
          </a:p>
          <a:p>
            <a:endParaRPr lang="en-GB" sz="1000" dirty="0"/>
          </a:p>
          <a:p>
            <a:endParaRPr lang="en-GB" sz="1000" dirty="0"/>
          </a:p>
        </p:txBody>
      </p:sp>
      <p:cxnSp>
        <p:nvCxnSpPr>
          <p:cNvPr id="18" name="Straight Arrow Connector 17">
            <a:extLst>
              <a:ext uri="{FF2B5EF4-FFF2-40B4-BE49-F238E27FC236}">
                <a16:creationId xmlns:a16="http://schemas.microsoft.com/office/drawing/2014/main" id="{BC5776C9-818C-DD40-902A-6F6484CA33FC}"/>
              </a:ext>
            </a:extLst>
          </p:cNvPr>
          <p:cNvCxnSpPr>
            <a:cxnSpLocks/>
          </p:cNvCxnSpPr>
          <p:nvPr/>
        </p:nvCxnSpPr>
        <p:spPr>
          <a:xfrm>
            <a:off x="4151784" y="2204864"/>
            <a:ext cx="1872208" cy="8326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E63AF38C-2BBF-134D-99AE-3F6FFDBA43DE}"/>
              </a:ext>
            </a:extLst>
          </p:cNvPr>
          <p:cNvSpPr txBox="1"/>
          <p:nvPr/>
        </p:nvSpPr>
        <p:spPr>
          <a:xfrm>
            <a:off x="4742764" y="2219258"/>
            <a:ext cx="956031" cy="369332"/>
          </a:xfrm>
          <a:prstGeom prst="rect">
            <a:avLst/>
          </a:prstGeom>
          <a:noFill/>
        </p:spPr>
        <p:txBody>
          <a:bodyPr wrap="none" rtlCol="0">
            <a:spAutoFit/>
          </a:bodyPr>
          <a:lstStyle/>
          <a:p>
            <a:r>
              <a:rPr lang="en-GB" dirty="0"/>
              <a:t>Topic B?</a:t>
            </a:r>
          </a:p>
        </p:txBody>
      </p:sp>
    </p:spTree>
    <p:extLst>
      <p:ext uri="{BB962C8B-B14F-4D97-AF65-F5344CB8AC3E}">
        <p14:creationId xmlns:p14="http://schemas.microsoft.com/office/powerpoint/2010/main" val="3564007794"/>
      </p:ext>
    </p:extLst>
  </p:cSld>
  <p:clrMapOvr>
    <a:masterClrMapping/>
  </p:clrMapOvr>
</p:sld>
</file>

<file path=ppt/theme/theme1.xml><?xml version="1.0" encoding="utf-8"?>
<a:theme xmlns:a="http://schemas.openxmlformats.org/drawingml/2006/main" name="MNS_Theme_v1">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NS_Theme_v1" id="{10341B9C-F8D1-4CF9-A9CE-2400CAFBBCCA}" vid="{B300319A-8420-4EE9-914E-D5531BDD38B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MNS_Theme_v1</Template>
  <TotalTime>51597</TotalTime>
  <Words>9962</Words>
  <Application>Microsoft Macintosh PowerPoint</Application>
  <PresentationFormat>Widescreen</PresentationFormat>
  <Paragraphs>767</Paragraphs>
  <Slides>70</Slides>
  <Notes>67</Notes>
  <HiddenSlides>0</HiddenSlides>
  <MMClips>7</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70</vt:i4>
      </vt:variant>
    </vt:vector>
  </HeadingPairs>
  <TitlesOfParts>
    <vt:vector size="82" baseType="lpstr">
      <vt:lpstr>Arial</vt:lpstr>
      <vt:lpstr>Calibri</vt:lpstr>
      <vt:lpstr>Calibri Light</vt:lpstr>
      <vt:lpstr>Cambria Math</vt:lpstr>
      <vt:lpstr>CMSS10</vt:lpstr>
      <vt:lpstr>CMSSBX10</vt:lpstr>
      <vt:lpstr>Courier New</vt:lpstr>
      <vt:lpstr>FoundrySterling-Book</vt:lpstr>
      <vt:lpstr>Helvetica</vt:lpstr>
      <vt:lpstr>Palatino Linotype</vt:lpstr>
      <vt:lpstr>Wingdings</vt:lpstr>
      <vt:lpstr>MNS_Theme_v1</vt:lpstr>
      <vt:lpstr>Nhat (Nick) Pham</vt:lpstr>
      <vt:lpstr>ROS (Robot Operating System)</vt:lpstr>
      <vt:lpstr>What is ROS?</vt:lpstr>
      <vt:lpstr>ROS</vt:lpstr>
      <vt:lpstr>ROS Definitions</vt:lpstr>
      <vt:lpstr>ROS Definitions</vt:lpstr>
      <vt:lpstr>ROS Communication</vt:lpstr>
      <vt:lpstr>ROS Communication</vt:lpstr>
      <vt:lpstr>ROS Communication</vt:lpstr>
      <vt:lpstr>ROS Communication</vt:lpstr>
      <vt:lpstr>ROS Communication</vt:lpstr>
      <vt:lpstr>ROS - Typical Scenario</vt:lpstr>
      <vt:lpstr>ROS - Typical Scenario</vt:lpstr>
      <vt:lpstr>ROS – Available libraries</vt:lpstr>
      <vt:lpstr>ROS</vt:lpstr>
      <vt:lpstr>Challenging Scenarios: Firefighter</vt:lpstr>
      <vt:lpstr>Challenging Scenarios: Firefighter</vt:lpstr>
      <vt:lpstr>Challenging Scenarios: Firefighter</vt:lpstr>
      <vt:lpstr>Inertial Navigation (heads-up, heavy maths ahead!)</vt:lpstr>
      <vt:lpstr>Inertial Sensors</vt:lpstr>
      <vt:lpstr>Inertial Sensors (Example demos)</vt:lpstr>
      <vt:lpstr>Navigation using Foot-mounted  Inertial Sensors</vt:lpstr>
      <vt:lpstr>Navigation using Foot-mounted  Inertial Sensors</vt:lpstr>
      <vt:lpstr>State-space Model</vt:lpstr>
      <vt:lpstr>Navigation Equations</vt:lpstr>
      <vt:lpstr>Zero-velocity-aided  Inertial Navigation</vt:lpstr>
      <vt:lpstr>Zero-velocity Detection</vt:lpstr>
      <vt:lpstr>Adaptive Thresholding</vt:lpstr>
      <vt:lpstr>Performance Evaluation</vt:lpstr>
      <vt:lpstr>Zero-velocity-aided Inertial Navigation</vt:lpstr>
      <vt:lpstr>Position Error Growth</vt:lpstr>
      <vt:lpstr>FootSLAM</vt:lpstr>
      <vt:lpstr>Magneto-Inductive Navigation (heads-up, heavy maths ahead!)</vt:lpstr>
      <vt:lpstr>Positioning with Magnetic Field</vt:lpstr>
      <vt:lpstr>Earth’s Magnetic Field</vt:lpstr>
      <vt:lpstr>Why does Earth has magnetic field?</vt:lpstr>
      <vt:lpstr>Earth’s Magnetic Field</vt:lpstr>
      <vt:lpstr>Earth’s Magnetic Field</vt:lpstr>
      <vt:lpstr>Earth’s Magnetic Field</vt:lpstr>
      <vt:lpstr>Earth’s Magnetic Field</vt:lpstr>
      <vt:lpstr>Earth’s Magnetic Field</vt:lpstr>
      <vt:lpstr>Earth’s Magnetic Field</vt:lpstr>
      <vt:lpstr>Creating your own Magnetic Field</vt:lpstr>
      <vt:lpstr>Modulation</vt:lpstr>
      <vt:lpstr>RSSI vs MI: Decay</vt:lpstr>
      <vt:lpstr>RSSI vs MI: Decay</vt:lpstr>
      <vt:lpstr>RSSI vs MI: Antennas</vt:lpstr>
      <vt:lpstr>RSSI vs MI: Antennas</vt:lpstr>
      <vt:lpstr>RSSI vs MI: Antennas</vt:lpstr>
      <vt:lpstr>RSSI vs MI: Antennas</vt:lpstr>
      <vt:lpstr>RSSI vs MI: Antennas</vt:lpstr>
      <vt:lpstr>RSSI vs MI: Multipath and penetration</vt:lpstr>
      <vt:lpstr>RSSI vs MI: Multipath and penetration</vt:lpstr>
      <vt:lpstr>RSSI vs MI: Properties</vt:lpstr>
      <vt:lpstr>Magnetic Fields for Navigation</vt:lpstr>
      <vt:lpstr>Typical Measurements</vt:lpstr>
      <vt:lpstr>Typical Measurements</vt:lpstr>
      <vt:lpstr>Maths behind MI</vt:lpstr>
      <vt:lpstr>Maths behind MI</vt:lpstr>
      <vt:lpstr>Free-space Magnetic Channel Model</vt:lpstr>
      <vt:lpstr>Free-space Magnetic Channel Model</vt:lpstr>
      <vt:lpstr>Free-space Magnetic Channel Model</vt:lpstr>
      <vt:lpstr>Free-space Magnetic Channel Model</vt:lpstr>
      <vt:lpstr>Free-space Magnetic Channel Model</vt:lpstr>
      <vt:lpstr>Free-space Magnetic Channel Model</vt:lpstr>
      <vt:lpstr>Free-space Magnetic Channel Model</vt:lpstr>
      <vt:lpstr>Free-space Magnetic Channel Model</vt:lpstr>
      <vt:lpstr>Free-space Magnetic Channel Model</vt:lpstr>
      <vt:lpstr>Free-space Magnetic Channel Model</vt:lpstr>
      <vt:lpstr>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MNS</dc:creator>
  <cp:lastModifiedBy>Huu Pham</cp:lastModifiedBy>
  <cp:revision>3048</cp:revision>
  <cp:lastPrinted>2022-06-23T10:24:54Z</cp:lastPrinted>
  <dcterms:created xsi:type="dcterms:W3CDTF">2015-09-27T20:30:00Z</dcterms:created>
  <dcterms:modified xsi:type="dcterms:W3CDTF">2023-02-08T09:31:12Z</dcterms:modified>
</cp:coreProperties>
</file>